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375" r:id="rId2"/>
    <p:sldId id="256" r:id="rId3"/>
    <p:sldId id="312" r:id="rId4"/>
    <p:sldId id="351" r:id="rId5"/>
    <p:sldId id="352" r:id="rId6"/>
    <p:sldId id="350" r:id="rId7"/>
    <p:sldId id="370" r:id="rId8"/>
    <p:sldId id="372" r:id="rId9"/>
    <p:sldId id="373" r:id="rId10"/>
    <p:sldId id="349" r:id="rId11"/>
    <p:sldId id="330" r:id="rId12"/>
    <p:sldId id="355" r:id="rId13"/>
    <p:sldId id="374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99FF"/>
    <a:srgbClr val="660066"/>
    <a:srgbClr val="FFCCCC"/>
    <a:srgbClr val="FFCCFF"/>
    <a:srgbClr val="FF99CC"/>
    <a:srgbClr val="00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14" autoAdjust="0"/>
  </p:normalViewPr>
  <p:slideViewPr>
    <p:cSldViewPr>
      <p:cViewPr varScale="1">
        <p:scale>
          <a:sx n="77" d="100"/>
          <a:sy n="77" d="100"/>
        </p:scale>
        <p:origin x="-88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5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C074-5737-4AE5-9396-D992989754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181120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253D-3135-46CF-AB6B-01A1B63B15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044432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088A6-BAD4-4889-9CDC-EE3CF60E35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326155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8771B-EBA6-407F-A650-7871BEA94D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577649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187C-6A07-42A2-A2BB-06A8374696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504444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838200"/>
          </a:xfrm>
        </p:spPr>
        <p:txBody>
          <a:bodyPr/>
          <a:lstStyle>
            <a:lvl1pPr algn="ctr">
              <a:defRPr baseline="0">
                <a:latin typeface="Arial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479924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838200"/>
          </a:xfrm>
        </p:spPr>
        <p:txBody>
          <a:bodyPr>
            <a:normAutofit/>
          </a:bodyPr>
          <a:lstStyle>
            <a:lvl1pPr>
              <a:defRPr sz="3200" cap="none" baseline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479924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810D8-E6D8-4250-B202-05499535E44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688111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952F1-F488-41BD-AB81-9E7DC69A3B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9193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0A19E-85B0-4FFF-ABA0-4FEA13DB98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93370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5BAB5-96AB-453F-8D4F-6A6897DA74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876792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ea typeface="新細明體" pitchFamily="18" charset="-120"/>
            </a:endParaRPr>
          </a:p>
        </p:txBody>
      </p:sp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04C2-E049-41FC-B7CB-8E0BB2CBBC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9711800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F4439-49D5-462F-952C-EDDD2C56B9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287951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D5A8-6B8A-489D-B5D7-56CB035055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841242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字版面配置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 smtClean="0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46E042E-FF6B-4719-A5FE-675F91D340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88" r:id="rId3"/>
    <p:sldLayoutId id="2147484287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rgbClr val="663300"/>
          </a:solidFill>
          <a:effectLst/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6"/>
        </a:buBlip>
        <a:defRPr sz="3200" kern="1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2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9.png"/><Relationship Id="rId5" Type="http://schemas.openxmlformats.org/officeDocument/2006/relationships/slide" Target="slide21.xml"/><Relationship Id="rId10" Type="http://schemas.openxmlformats.org/officeDocument/2006/relationships/slide" Target="slide2.xml"/><Relationship Id="rId4" Type="http://schemas.openxmlformats.org/officeDocument/2006/relationships/slide" Target="slide20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gif"/><Relationship Id="rId7" Type="http://schemas.openxmlformats.org/officeDocument/2006/relationships/slide" Target="slide1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image" Target="../media/image9.png"/><Relationship Id="rId4" Type="http://schemas.openxmlformats.org/officeDocument/2006/relationships/image" Target="../media/image5.gif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497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0" y="3124200"/>
            <a:ext cx="9161318" cy="838200"/>
          </a:xfrm>
          <a:prstGeom prst="roundRect">
            <a:avLst/>
          </a:prstGeom>
          <a:solidFill>
            <a:srgbClr val="CC99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/>
              <a:t>本</a:t>
            </a:r>
            <a:r>
              <a:rPr lang="zh-TW" altLang="en-US" sz="4400" dirty="0" smtClean="0"/>
              <a:t>章</a:t>
            </a:r>
            <a:r>
              <a:rPr lang="zh-TW" altLang="en-US" sz="4400" dirty="0"/>
              <a:t>結束</a:t>
            </a:r>
          </a:p>
        </p:txBody>
      </p:sp>
    </p:spTree>
    <p:extLst>
      <p:ext uri="{BB962C8B-B14F-4D97-AF65-F5344CB8AC3E}">
        <p14:creationId xmlns:p14="http://schemas.microsoft.com/office/powerpoint/2010/main" val="22016079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767" y="1548986"/>
            <a:ext cx="7632208" cy="401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/>
              <a:t>第二代語言－組合語言 </a:t>
            </a:r>
            <a:r>
              <a:rPr lang="en-US" altLang="zh-TW" dirty="0"/>
              <a:t>(assembly language)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56504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以組合語言撰寫出來的程式其實還是不太容易閱讀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第三代語言－高階語言 </a:t>
            </a:r>
            <a:r>
              <a:rPr lang="en-US" altLang="zh-TW" dirty="0" smtClean="0"/>
              <a:t>(high level language)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55626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以高階語言撰寫的程式相當近似於英文，此例為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845" y="1676401"/>
            <a:ext cx="7588317" cy="37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第四</a:t>
            </a:r>
            <a:r>
              <a:rPr lang="zh-TW" altLang="en-US" dirty="0"/>
              <a:t>代語言－超高階語言 </a:t>
            </a:r>
            <a:r>
              <a:rPr lang="en-US" altLang="zh-TW" dirty="0"/>
              <a:t>(very high level language)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525545" y="4980077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使用者不再需要費心思考如何撰寫程式，只要在套裝軟體內選取工具、介面、資料庫或控制項，就能快速完成程式的開發，例如</a:t>
            </a:r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Microsoft Visual Studio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就是一套功能強大的程式開發工具。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J:\Jean\2017新趨勢計概\稿件\Ch04\VS201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8406"/>
            <a:ext cx="5162550" cy="32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35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命令式 </a:t>
            </a:r>
            <a:r>
              <a:rPr lang="en-US" altLang="zh-TW" dirty="0" smtClean="0"/>
              <a:t>(imperative paradigm)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46482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Pascal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撰寫的程式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768" y="2203699"/>
            <a:ext cx="7359106" cy="22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函數式 </a:t>
            </a:r>
            <a:r>
              <a:rPr lang="en-US" altLang="zh-TW" dirty="0" smtClean="0"/>
              <a:t>(functional paradigm)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4888468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LISP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撰寫的程式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816" y="2038498"/>
            <a:ext cx="7359106" cy="274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邏輯式 </a:t>
            </a:r>
            <a:r>
              <a:rPr lang="en-US" altLang="zh-TW" dirty="0" smtClean="0"/>
              <a:t>(logic paradigm)</a:t>
            </a:r>
            <a:endParaRPr lang="zh-TW" alt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981200"/>
            <a:ext cx="7359106" cy="106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3429000"/>
            <a:ext cx="7359106" cy="127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86800" cy="4479924"/>
          </a:xfrm>
        </p:spPr>
        <p:txBody>
          <a:bodyPr/>
          <a:lstStyle/>
          <a:p>
            <a:r>
              <a:rPr lang="zh-TW" altLang="en-US" dirty="0" smtClean="0"/>
              <a:t>物件導向式 </a:t>
            </a:r>
            <a:r>
              <a:rPr lang="en-US" altLang="zh-TW" dirty="0" smtClean="0"/>
              <a:t>(object-oriented paradigm)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838200" y="4443984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■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C++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撰寫的程式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816" y="1981200"/>
            <a:ext cx="7349352" cy="238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9241" y="990600"/>
            <a:ext cx="387995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803" y="6013906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228600" y="854076"/>
            <a:ext cx="4953000" cy="47847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4-2-1 </a:t>
            </a:r>
            <a:r>
              <a:rPr lang="zh-TW" altLang="en-US" dirty="0" smtClean="0"/>
              <a:t>辦公室自動化軟體</a:t>
            </a:r>
            <a:endParaRPr lang="en-US" altLang="zh-TW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辦公室自動化軟體指的是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企業用來提生工作效率的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應用軟體，常見的有：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文書處理軟體</a:t>
            </a:r>
            <a:r>
              <a:rPr lang="en-US" altLang="zh-TW" dirty="0" smtClean="0"/>
              <a:t>Word</a:t>
            </a:r>
          </a:p>
          <a:p>
            <a:pPr lvl="1"/>
            <a:r>
              <a:rPr lang="zh-TW" altLang="en-US" dirty="0" smtClean="0"/>
              <a:t>試算表軟體</a:t>
            </a:r>
            <a:r>
              <a:rPr lang="en-US" altLang="zh-TW" dirty="0" smtClean="0"/>
              <a:t>Excel</a:t>
            </a:r>
          </a:p>
          <a:p>
            <a:pPr lvl="1"/>
            <a:r>
              <a:rPr lang="zh-TW" altLang="en-US" dirty="0" smtClean="0"/>
              <a:t>簡報製作軟體</a:t>
            </a:r>
            <a:r>
              <a:rPr lang="en-US" altLang="zh-TW" dirty="0" smtClean="0"/>
              <a:t>PowerPoint</a:t>
            </a:r>
          </a:p>
          <a:p>
            <a:pPr lvl="1"/>
            <a:r>
              <a:rPr lang="zh-TW" altLang="en-US" dirty="0" smtClean="0"/>
              <a:t>資料庫管理系統軟體</a:t>
            </a:r>
            <a:r>
              <a:rPr lang="en-US" altLang="zh-TW" dirty="0" smtClean="0"/>
              <a:t>Access</a:t>
            </a:r>
          </a:p>
          <a:p>
            <a:pPr lvl="1"/>
            <a:r>
              <a:rPr lang="zh-TW" altLang="en-US" dirty="0" smtClean="0"/>
              <a:t> 訊息管理軟體</a:t>
            </a:r>
            <a:r>
              <a:rPr lang="en-US" altLang="zh-TW" dirty="0" smtClean="0"/>
              <a:t>Outlook</a:t>
            </a:r>
          </a:p>
        </p:txBody>
      </p:sp>
      <p:sp>
        <p:nvSpPr>
          <p:cNvPr id="9" name="矩形 8"/>
          <p:cNvSpPr/>
          <p:nvPr/>
        </p:nvSpPr>
        <p:spPr>
          <a:xfrm>
            <a:off x="4876800" y="6145768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 Word (b) PowerPoint (c) Access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7467600" cy="47847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4-2-2 </a:t>
            </a:r>
            <a:r>
              <a:rPr lang="zh-TW" altLang="en-US" dirty="0" smtClean="0"/>
              <a:t>影像動畫繪圖軟體</a:t>
            </a:r>
            <a:endParaRPr lang="en-US" altLang="zh-TW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市面上的影像動畫繪圖軟體很多，例如：</a:t>
            </a:r>
            <a:endParaRPr lang="en-US" altLang="zh-TW" sz="2400" dirty="0" smtClean="0"/>
          </a:p>
          <a:p>
            <a:pPr lvl="1"/>
            <a:r>
              <a:rPr lang="en-US" altLang="zh-TW" dirty="0" err="1" smtClean="0"/>
              <a:t>CorelDRAW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Illustrator</a:t>
            </a:r>
          </a:p>
          <a:p>
            <a:pPr lvl="1"/>
            <a:r>
              <a:rPr lang="en-US" altLang="zh-TW" dirty="0" smtClean="0"/>
              <a:t>Photoshop</a:t>
            </a:r>
          </a:p>
          <a:p>
            <a:pPr lvl="1"/>
            <a:r>
              <a:rPr lang="en-US" altLang="zh-TW" dirty="0" err="1"/>
              <a:t>PaintShop</a:t>
            </a:r>
            <a:r>
              <a:rPr lang="en-US" altLang="zh-TW" dirty="0"/>
              <a:t> </a:t>
            </a:r>
            <a:r>
              <a:rPr lang="en-US" altLang="zh-TW" dirty="0" smtClean="0"/>
              <a:t>Pro</a:t>
            </a:r>
          </a:p>
          <a:p>
            <a:pPr lvl="1"/>
            <a:r>
              <a:rPr lang="en-US" altLang="zh-TW" dirty="0" smtClean="0"/>
              <a:t>AutoCAD</a:t>
            </a:r>
          </a:p>
        </p:txBody>
      </p:sp>
      <p:sp>
        <p:nvSpPr>
          <p:cNvPr id="9" name="矩形 8"/>
          <p:cNvSpPr/>
          <p:nvPr/>
        </p:nvSpPr>
        <p:spPr>
          <a:xfrm>
            <a:off x="5333999" y="6126544"/>
            <a:ext cx="27075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 Illustrator 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(b) Flash</a:t>
            </a:r>
          </a:p>
          <a:p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</a:t>
            </a:r>
            <a:r>
              <a:rPr lang="zh-TW" altLang="en-US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1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Adobe)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754" y="6126544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 descr="J:\Jean\2015新趨勢計概\稿件\Ch04\Illustrat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65638"/>
            <a:ext cx="2971800" cy="1927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J:\Jean\2015新趨勢計概\稿件\Ch04\Flash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02" y="4114800"/>
            <a:ext cx="2982097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828800"/>
            <a:ext cx="9144000" cy="914400"/>
          </a:xfrm>
        </p:spPr>
        <p:txBody>
          <a:bodyPr/>
          <a:lstStyle/>
          <a:p>
            <a:pPr algn="ctr" eaLnBrk="1" hangingPunct="1"/>
            <a:r>
              <a:rPr lang="zh-TW" altLang="en-US" sz="5400" dirty="0" smtClean="0">
                <a:solidFill>
                  <a:srgbClr val="663300"/>
                </a:solidFill>
                <a:latin typeface="Arial" charset="0"/>
                <a:ea typeface="標楷體" pitchFamily="65" charset="-120"/>
                <a:cs typeface="Arial" charset="0"/>
              </a:rPr>
              <a:t>電腦軟體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857500" y="8382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kumimoji="0" lang="en-US" altLang="zh-TW" sz="4400" dirty="0" smtClean="0">
                <a:solidFill>
                  <a:srgbClr val="663300"/>
                </a:solidFill>
                <a:latin typeface="Arial" pitchFamily="34" charset="0"/>
                <a:ea typeface="+mn-ea"/>
                <a:cs typeface="Arial" pitchFamily="34" charset="0"/>
              </a:rPr>
              <a:t>4</a:t>
            </a:r>
            <a:endParaRPr kumimoji="0" lang="zh-TW" altLang="en-US" sz="4400" dirty="0">
              <a:solidFill>
                <a:srgbClr val="6633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2286000" y="2941636"/>
            <a:ext cx="5228754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4-1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3" action="ppaction://hlinksldjump"/>
              </a:rPr>
              <a:t>　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3" action="ppaction://hlinksldjump"/>
              </a:rPr>
              <a:t>軟體的類型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&lt;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資訊部落</a:t>
            </a: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&gt;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4" action="ppaction://hlinksldjump"/>
              </a:rPr>
              <a:t>哪些軟體可以免費使用？</a:t>
            </a:r>
            <a:endParaRPr kumimoji="0" lang="en-US" altLang="zh-TW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&lt;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資訊部落</a:t>
            </a: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&gt;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5" action="ppaction://hlinksldjump"/>
              </a:rPr>
              <a:t>封閉與開放文件格式</a:t>
            </a:r>
            <a:endParaRPr kumimoji="0" lang="zh-TW" altLang="en-US" sz="2400" dirty="0" smtClean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4-2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6" action="ppaction://hlinksldjump"/>
              </a:rPr>
              <a:t>　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6" action="ppaction://hlinksldjump"/>
              </a:rPr>
              <a:t>常見的應用軟體</a:t>
            </a:r>
            <a:endParaRPr kumimoji="0" lang="zh-TW" altLang="en-US" sz="24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4-3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7" action="ppaction://hlinksldjump"/>
              </a:rPr>
              <a:t>   程式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7" action="ppaction://hlinksldjump"/>
              </a:rPr>
              <a:t>語言</a:t>
            </a:r>
            <a:endParaRPr kumimoji="0" lang="zh-TW" altLang="en-US" sz="2400" dirty="0">
              <a:ea typeface="標楷體" pitchFamily="65" charset="-120"/>
              <a:cs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kumimoji="0" lang="en-US" altLang="zh-TW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4-4 </a:t>
            </a:r>
            <a:r>
              <a:rPr kumimoji="0" lang="zh-TW" altLang="en-US" sz="2400" dirty="0" smtClean="0">
                <a:ea typeface="標楷體" pitchFamily="65" charset="-120"/>
                <a:cs typeface="Arial" charset="0"/>
                <a:hlinkClick r:id="rId8" action="ppaction://hlinksldjump"/>
              </a:rPr>
              <a:t>   開放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8" action="ppaction://hlinksldjump"/>
              </a:rPr>
              <a:t>原始碼軟體與</a:t>
            </a:r>
            <a:r>
              <a:rPr kumimoji="0" lang="en-US" altLang="zh-TW" sz="2400" dirty="0">
                <a:ea typeface="標楷體" pitchFamily="65" charset="-120"/>
                <a:cs typeface="Arial" charset="0"/>
                <a:hlinkClick r:id="rId8" action="ppaction://hlinksldjump"/>
              </a:rPr>
              <a:t>App</a:t>
            </a:r>
            <a:r>
              <a:rPr kumimoji="0" lang="zh-TW" altLang="en-US" sz="2400" dirty="0">
                <a:ea typeface="標楷體" pitchFamily="65" charset="-120"/>
                <a:cs typeface="Arial" charset="0"/>
                <a:hlinkClick r:id="rId8" action="ppaction://hlinksldjump"/>
              </a:rPr>
              <a:t>的崛起</a:t>
            </a:r>
            <a:endParaRPr kumimoji="0" lang="en-US" altLang="zh-TW" sz="2400" dirty="0">
              <a:ea typeface="標楷體" pitchFamily="65" charset="-120"/>
              <a:cs typeface="Arial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3733800" cy="47085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4-2-3 </a:t>
            </a:r>
            <a:r>
              <a:rPr lang="zh-TW" altLang="en-US" dirty="0" smtClean="0"/>
              <a:t>桌面排版軟體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/>
              <a:t>生活中所接觸到的報章雜誌大部分是由下面的排版軟體編排而成</a:t>
            </a:r>
            <a:r>
              <a:rPr lang="zh-TW" altLang="en-US" sz="2400" dirty="0" smtClean="0"/>
              <a:t>：</a:t>
            </a:r>
            <a:endParaRPr lang="en-US" altLang="zh-TW" sz="2400" dirty="0" smtClean="0"/>
          </a:p>
          <a:p>
            <a:pPr lvl="1"/>
            <a:r>
              <a:rPr lang="en-US" altLang="zh-TW" dirty="0" err="1" smtClean="0"/>
              <a:t>QuarkXpress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PageMaker</a:t>
            </a:r>
          </a:p>
          <a:p>
            <a:pPr lvl="1"/>
            <a:r>
              <a:rPr lang="en-US" altLang="zh-TW" dirty="0" smtClean="0"/>
              <a:t>InDesign</a:t>
            </a:r>
          </a:p>
        </p:txBody>
      </p:sp>
      <p:sp>
        <p:nvSpPr>
          <p:cNvPr id="9" name="矩形 8"/>
          <p:cNvSpPr/>
          <p:nvPr/>
        </p:nvSpPr>
        <p:spPr>
          <a:xfrm>
            <a:off x="1905000" y="5264656"/>
            <a:ext cx="2971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■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 QuarkXPress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(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圖片來源：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Quark.com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(b) InDesign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60960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 descr="J:\Jean\2015新趨勢計概\稿件\Ch04\InDesig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64230"/>
            <a:ext cx="33401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J:\Jean\2017新趨勢計概\稿件\Ch04\quark2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341738"/>
            <a:ext cx="34163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610600" cy="2270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4-2-4</a:t>
            </a:r>
            <a:r>
              <a:rPr lang="zh-TW" altLang="en-US" dirty="0" smtClean="0"/>
              <a:t>　網頁設計軟體</a:t>
            </a:r>
            <a:r>
              <a:rPr lang="en-US" altLang="zh-TW" sz="2400" dirty="0" smtClean="0"/>
              <a:t>	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/>
              <a:t>目前市佔率最高的所視即所得網頁設計軟體是</a:t>
            </a:r>
            <a:r>
              <a:rPr lang="en-US" altLang="zh-TW" sz="2400" dirty="0" smtClean="0"/>
              <a:t>Adobe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Dreamweaver</a:t>
            </a:r>
            <a:r>
              <a:rPr lang="zh-TW" altLang="en-US" sz="2400" dirty="0"/>
              <a:t>，其它像</a:t>
            </a:r>
            <a:r>
              <a:rPr lang="en-US" altLang="zh-TW" sz="2400" dirty="0"/>
              <a:t>Microsoft FrontPage</a:t>
            </a:r>
            <a:r>
              <a:rPr lang="zh-TW" altLang="en-US" sz="2400" dirty="0"/>
              <a:t>已經更名為</a:t>
            </a:r>
            <a:r>
              <a:rPr lang="en-US" altLang="zh-TW" sz="2400" dirty="0"/>
              <a:t>Microsoft SharePoint Designer</a:t>
            </a:r>
            <a:r>
              <a:rPr lang="zh-TW" altLang="en-US" sz="2400" dirty="0" smtClean="0"/>
              <a:t>，而</a:t>
            </a:r>
            <a:r>
              <a:rPr lang="en-US" altLang="zh-TW" sz="2400" dirty="0" err="1"/>
              <a:t>CyberStudio</a:t>
            </a:r>
            <a:r>
              <a:rPr lang="en-US" altLang="zh-TW" sz="2400" dirty="0"/>
              <a:t> </a:t>
            </a:r>
            <a:r>
              <a:rPr lang="en-US" altLang="zh-TW" sz="2400" dirty="0" err="1"/>
              <a:t>GoLive</a:t>
            </a:r>
            <a:r>
              <a:rPr lang="zh-TW" altLang="en-US" sz="2400" dirty="0"/>
              <a:t>被</a:t>
            </a:r>
            <a:r>
              <a:rPr lang="en-US" altLang="zh-TW" sz="2400" dirty="0"/>
              <a:t>Adobe</a:t>
            </a:r>
            <a:r>
              <a:rPr lang="zh-TW" altLang="en-US" sz="2400" dirty="0"/>
              <a:t>公司併購，之後被</a:t>
            </a:r>
            <a:r>
              <a:rPr lang="en-US" altLang="zh-TW" sz="2400" dirty="0"/>
              <a:t>Dreamweaver</a:t>
            </a:r>
            <a:r>
              <a:rPr lang="zh-TW" altLang="en-US" sz="2400" dirty="0" smtClean="0"/>
              <a:t>取代。</a:t>
            </a:r>
            <a:endParaRPr lang="en-US" altLang="zh-TW" dirty="0" smtClean="0"/>
          </a:p>
        </p:txBody>
      </p:sp>
      <p:pic>
        <p:nvPicPr>
          <p:cNvPr id="5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 descr="J:\Jean\2015新趨勢計概\稿件\Ch04\DW6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84" y="3200400"/>
            <a:ext cx="411480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3162300" y="6145768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Dreamweaver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534400" cy="5318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4-2-5  </a:t>
            </a:r>
            <a:r>
              <a:rPr lang="zh-TW" altLang="en-US" dirty="0"/>
              <a:t>影音</a:t>
            </a:r>
            <a:r>
              <a:rPr lang="zh-TW" altLang="en-US" dirty="0" smtClean="0"/>
              <a:t>編輯軟體與燒錄軟體</a:t>
            </a:r>
            <a:r>
              <a:rPr lang="en-US" altLang="zh-TW" sz="2400" dirty="0" smtClean="0"/>
              <a:t>	</a:t>
            </a:r>
          </a:p>
          <a:p>
            <a:pPr marL="0" indent="0">
              <a:buNone/>
            </a:pPr>
            <a:r>
              <a:rPr lang="zh-TW" altLang="en-US" sz="2400" dirty="0" smtClean="0"/>
              <a:t>影</a:t>
            </a:r>
            <a:r>
              <a:rPr lang="zh-TW" altLang="en-US" sz="2400" dirty="0"/>
              <a:t>音編輯軟體與燒錄軟體的種類繁多，例如：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Adobe </a:t>
            </a:r>
            <a:r>
              <a:rPr lang="en-US" altLang="zh-TW" sz="2000" dirty="0"/>
              <a:t>Audition</a:t>
            </a:r>
            <a:r>
              <a:rPr lang="zh-TW" altLang="en-US" sz="2000" dirty="0"/>
              <a:t>、</a:t>
            </a:r>
            <a:r>
              <a:rPr lang="en-US" altLang="zh-TW" sz="2000" dirty="0"/>
              <a:t>Sony Vegas Pro</a:t>
            </a:r>
            <a:r>
              <a:rPr lang="zh-TW" altLang="en-US" sz="2000" dirty="0"/>
              <a:t>、</a:t>
            </a:r>
            <a:r>
              <a:rPr lang="en-US" altLang="zh-TW" sz="2000" dirty="0"/>
              <a:t>Apple Logic Pro X</a:t>
            </a:r>
            <a:r>
              <a:rPr lang="zh-TW" altLang="en-US" sz="2000" dirty="0"/>
              <a:t>、</a:t>
            </a:r>
            <a:r>
              <a:rPr lang="en-US" altLang="zh-TW" sz="2000" dirty="0" err="1"/>
              <a:t>GoldWave</a:t>
            </a:r>
            <a:r>
              <a:rPr lang="zh-TW" altLang="en-US" sz="2000" dirty="0"/>
              <a:t>、</a:t>
            </a:r>
            <a:r>
              <a:rPr lang="en-US" altLang="zh-TW" sz="2000" dirty="0"/>
              <a:t>Audio Editor </a:t>
            </a:r>
            <a:r>
              <a:rPr lang="en-US" altLang="zh-TW" sz="2000" dirty="0" smtClean="0"/>
              <a:t>Express</a:t>
            </a:r>
            <a:r>
              <a:rPr lang="zh-TW" altLang="en-US" sz="2000" dirty="0" smtClean="0"/>
              <a:t>等</a:t>
            </a:r>
            <a:r>
              <a:rPr lang="zh-TW" altLang="en-US" sz="2000" dirty="0"/>
              <a:t>聲音編輯軟體。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Corel </a:t>
            </a:r>
            <a:r>
              <a:rPr lang="en-US" altLang="zh-TW" sz="2000" dirty="0" err="1"/>
              <a:t>VideoStudio</a:t>
            </a:r>
            <a:r>
              <a:rPr lang="zh-TW" altLang="en-US" sz="2000" dirty="0"/>
              <a:t>會聲會影、</a:t>
            </a:r>
            <a:r>
              <a:rPr lang="en-US" altLang="zh-TW" sz="2000" dirty="0"/>
              <a:t>Corel </a:t>
            </a:r>
            <a:r>
              <a:rPr lang="en-US" altLang="zh-TW" sz="2000" dirty="0" err="1"/>
              <a:t>MotionStudio</a:t>
            </a:r>
            <a:r>
              <a:rPr lang="en-US" altLang="zh-TW" sz="2000" dirty="0"/>
              <a:t> 3D</a:t>
            </a:r>
            <a:r>
              <a:rPr lang="zh-TW" altLang="en-US" sz="2000" dirty="0"/>
              <a:t>、訊連科技威力導演、</a:t>
            </a:r>
            <a:r>
              <a:rPr lang="en-US" altLang="zh-TW" sz="2000" dirty="0"/>
              <a:t>Adobe After Effects</a:t>
            </a:r>
            <a:r>
              <a:rPr lang="zh-TW" altLang="en-US" sz="2000" dirty="0"/>
              <a:t>、</a:t>
            </a:r>
            <a:r>
              <a:rPr lang="en-US" altLang="zh-TW" sz="2000" dirty="0"/>
              <a:t>Adobe Premiere</a:t>
            </a:r>
            <a:r>
              <a:rPr lang="zh-TW" altLang="en-US" sz="2000" dirty="0"/>
              <a:t>、</a:t>
            </a:r>
            <a:r>
              <a:rPr lang="en-US" altLang="zh-TW" sz="2000" dirty="0"/>
              <a:t>Apple </a:t>
            </a:r>
            <a:r>
              <a:rPr lang="en-US" altLang="zh-TW" sz="2000" dirty="0" err="1"/>
              <a:t>iMove</a:t>
            </a:r>
            <a:r>
              <a:rPr lang="zh-TW" altLang="en-US" sz="2000" dirty="0"/>
              <a:t>、</a:t>
            </a:r>
            <a:r>
              <a:rPr lang="en-US" altLang="zh-TW" sz="2000" dirty="0"/>
              <a:t>Apple </a:t>
            </a:r>
            <a:r>
              <a:rPr lang="en-US" altLang="zh-TW" sz="2000" dirty="0" smtClean="0"/>
              <a:t>Motion</a:t>
            </a:r>
            <a:r>
              <a:rPr lang="zh-TW" altLang="en-US" sz="2000" dirty="0" smtClean="0"/>
              <a:t>等</a:t>
            </a:r>
            <a:r>
              <a:rPr lang="zh-TW" altLang="en-US" sz="2000" dirty="0"/>
              <a:t>影音編輯軟體。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Apple </a:t>
            </a:r>
            <a:r>
              <a:rPr lang="en-US" altLang="zh-TW" sz="2000" dirty="0"/>
              <a:t>iTunes</a:t>
            </a:r>
            <a:r>
              <a:rPr lang="zh-TW" altLang="en-US" sz="2000" dirty="0"/>
              <a:t>、</a:t>
            </a:r>
            <a:r>
              <a:rPr lang="en-US" altLang="zh-TW" sz="2000" dirty="0"/>
              <a:t>Yahoo! Music </a:t>
            </a:r>
            <a:r>
              <a:rPr lang="en-US" altLang="zh-TW" sz="2000" dirty="0" smtClean="0"/>
              <a:t>Jukebox</a:t>
            </a:r>
            <a:r>
              <a:rPr lang="zh-TW" altLang="en-US" sz="2000" dirty="0" smtClean="0"/>
              <a:t>等</a:t>
            </a:r>
            <a:r>
              <a:rPr lang="en-US" altLang="zh-TW" sz="2000" dirty="0"/>
              <a:t>MP3</a:t>
            </a:r>
            <a:r>
              <a:rPr lang="zh-TW" altLang="en-US" sz="2000" dirty="0"/>
              <a:t>播放軟體。</a:t>
            </a:r>
          </a:p>
          <a:p>
            <a:pPr>
              <a:buBlip>
                <a:blip r:embed="rId2"/>
              </a:buBlip>
            </a:pPr>
            <a:r>
              <a:rPr lang="zh-TW" altLang="en-US" sz="2000" dirty="0" smtClean="0"/>
              <a:t>訊</a:t>
            </a:r>
            <a:r>
              <a:rPr lang="zh-TW" altLang="en-US" sz="2000" dirty="0"/>
              <a:t>連科技</a:t>
            </a:r>
            <a:r>
              <a:rPr lang="en-US" altLang="zh-TW" sz="2000" dirty="0" err="1"/>
              <a:t>PowerDVD</a:t>
            </a:r>
            <a:r>
              <a:rPr lang="zh-TW" altLang="en-US" sz="2000" dirty="0"/>
              <a:t>、</a:t>
            </a:r>
            <a:r>
              <a:rPr lang="en-US" altLang="zh-TW" sz="2000" dirty="0"/>
              <a:t>Corel </a:t>
            </a:r>
            <a:r>
              <a:rPr lang="en-US" altLang="zh-TW" sz="2000" dirty="0" smtClean="0"/>
              <a:t>WinDVD</a:t>
            </a:r>
            <a:r>
              <a:rPr lang="zh-TW" altLang="en-US" sz="2000" dirty="0" smtClean="0"/>
              <a:t>等</a:t>
            </a:r>
            <a:r>
              <a:rPr lang="zh-TW" altLang="en-US" sz="2000" dirty="0"/>
              <a:t>影音播放軟體。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Easy </a:t>
            </a:r>
            <a:r>
              <a:rPr lang="en-US" altLang="zh-TW" sz="2000" dirty="0"/>
              <a:t>CD-DA Extractor</a:t>
            </a:r>
            <a:r>
              <a:rPr lang="zh-TW" altLang="en-US" sz="2000" dirty="0"/>
              <a:t>、</a:t>
            </a:r>
            <a:r>
              <a:rPr lang="en-US" altLang="zh-TW" sz="2000" dirty="0"/>
              <a:t>Exact Audio Copy</a:t>
            </a:r>
            <a:r>
              <a:rPr lang="zh-TW" altLang="en-US" sz="2000" dirty="0"/>
              <a:t>、</a:t>
            </a:r>
            <a:r>
              <a:rPr lang="en-US" altLang="zh-TW" sz="2000" dirty="0"/>
              <a:t>Nero Audio</a:t>
            </a:r>
            <a:r>
              <a:rPr lang="zh-TW" altLang="en-US" sz="2000" dirty="0"/>
              <a:t>等音樂</a:t>
            </a:r>
            <a:r>
              <a:rPr lang="en-US" altLang="zh-TW" sz="2000" dirty="0"/>
              <a:t>CD</a:t>
            </a:r>
            <a:r>
              <a:rPr lang="zh-TW" altLang="en-US" sz="2000" dirty="0"/>
              <a:t>轉換軟體。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Maya</a:t>
            </a:r>
            <a:r>
              <a:rPr lang="zh-TW" altLang="en-US" sz="2000" dirty="0"/>
              <a:t>、</a:t>
            </a:r>
            <a:r>
              <a:rPr lang="en-US" altLang="zh-TW" sz="2000" dirty="0"/>
              <a:t>3ds Max</a:t>
            </a:r>
            <a:r>
              <a:rPr lang="zh-TW" altLang="en-US" sz="2000" dirty="0"/>
              <a:t>、</a:t>
            </a:r>
            <a:r>
              <a:rPr lang="en-US" altLang="zh-TW" sz="2000" dirty="0"/>
              <a:t>Light Wave 3D</a:t>
            </a:r>
            <a:r>
              <a:rPr lang="zh-TW" altLang="en-US" sz="2000" dirty="0"/>
              <a:t>、</a:t>
            </a:r>
            <a:r>
              <a:rPr lang="en-US" altLang="zh-TW" sz="2000" dirty="0"/>
              <a:t>Cinema </a:t>
            </a:r>
            <a:r>
              <a:rPr lang="en-US" altLang="zh-TW" sz="2000" dirty="0" smtClean="0"/>
              <a:t>4D</a:t>
            </a:r>
            <a:r>
              <a:rPr lang="zh-TW" altLang="en-US" sz="2000" dirty="0" smtClean="0"/>
              <a:t>等</a:t>
            </a:r>
            <a:r>
              <a:rPr lang="en-US" altLang="zh-TW" sz="2000" dirty="0"/>
              <a:t>3D</a:t>
            </a:r>
            <a:r>
              <a:rPr lang="zh-TW" altLang="en-US" sz="2000" dirty="0"/>
              <a:t>動畫軟體。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 smtClean="0"/>
              <a:t>DVD</a:t>
            </a:r>
            <a:r>
              <a:rPr lang="zh-TW" altLang="en-US" sz="2000" dirty="0"/>
              <a:t>威力製片、</a:t>
            </a:r>
            <a:r>
              <a:rPr lang="en-US" altLang="zh-TW" sz="2000" dirty="0"/>
              <a:t>Corel DVD Copy (</a:t>
            </a:r>
            <a:r>
              <a:rPr lang="zh-TW" altLang="en-US" sz="2000" dirty="0"/>
              <a:t>錄錄燒</a:t>
            </a:r>
            <a:r>
              <a:rPr lang="en-US" altLang="zh-TW" sz="2000" dirty="0"/>
              <a:t>)</a:t>
            </a:r>
            <a:r>
              <a:rPr lang="zh-TW" altLang="en-US" sz="2000" dirty="0"/>
              <a:t>、</a:t>
            </a:r>
            <a:r>
              <a:rPr lang="en-US" altLang="zh-TW" sz="2000" dirty="0" err="1"/>
              <a:t>MyDVD</a:t>
            </a:r>
            <a:r>
              <a:rPr lang="zh-TW" altLang="en-US" sz="2000" dirty="0"/>
              <a:t>、</a:t>
            </a:r>
            <a:r>
              <a:rPr lang="en-US" altLang="zh-TW" sz="2000" dirty="0"/>
              <a:t>Nero Burning Rom</a:t>
            </a:r>
            <a:r>
              <a:rPr lang="zh-TW" altLang="en-US" sz="2000" dirty="0"/>
              <a:t>、</a:t>
            </a:r>
            <a:r>
              <a:rPr lang="en-US" altLang="zh-TW" sz="2000" dirty="0" err="1"/>
              <a:t>CloneCD</a:t>
            </a:r>
            <a:r>
              <a:rPr lang="zh-TW" altLang="en-US" sz="2000" dirty="0"/>
              <a:t>、</a:t>
            </a:r>
            <a:r>
              <a:rPr lang="en-US" altLang="zh-TW" sz="2000" dirty="0" err="1" smtClean="0"/>
              <a:t>CloneDVD</a:t>
            </a:r>
            <a:r>
              <a:rPr lang="zh-TW" altLang="en-US" sz="2000" dirty="0" smtClean="0"/>
              <a:t>等</a:t>
            </a:r>
            <a:r>
              <a:rPr lang="zh-TW" altLang="en-US" sz="2000" dirty="0"/>
              <a:t>光碟製作及燒錄軟體。</a:t>
            </a:r>
          </a:p>
        </p:txBody>
      </p:sp>
      <p:pic>
        <p:nvPicPr>
          <p:cNvPr id="5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854076"/>
            <a:ext cx="8534400" cy="531812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zh-TW" dirty="0" smtClean="0"/>
              <a:t>4-2-6  </a:t>
            </a:r>
            <a:r>
              <a:rPr lang="zh-TW" altLang="en-US" dirty="0" smtClean="0"/>
              <a:t>通訊軟體</a:t>
            </a:r>
            <a:r>
              <a:rPr lang="en-US" altLang="zh-TW" sz="2400" dirty="0" smtClean="0"/>
              <a:t>	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/>
              <a:t>通訊軟體的種類亦相當繁多， 例如：</a:t>
            </a:r>
            <a:endParaRPr lang="en-US" altLang="zh-TW" sz="2400" dirty="0" smtClean="0"/>
          </a:p>
          <a:p>
            <a:pPr lvl="1"/>
            <a:r>
              <a:rPr lang="zh-TW" altLang="en-US" dirty="0" smtClean="0"/>
              <a:t>瀏覽器軟體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電子郵件軟體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即時通訊及網路電話軟體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檔案傳輸軟體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檔案續傳軟體</a:t>
            </a:r>
          </a:p>
          <a:p>
            <a:pPr lvl="1"/>
            <a:r>
              <a:rPr lang="zh-TW" altLang="en-US" dirty="0" smtClean="0"/>
              <a:t>網站下載軟體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P2P</a:t>
            </a:r>
            <a:r>
              <a:rPr lang="zh-TW" altLang="en-US" dirty="0" smtClean="0"/>
              <a:t>軟體</a:t>
            </a:r>
          </a:p>
        </p:txBody>
      </p:sp>
      <p:pic>
        <p:nvPicPr>
          <p:cNvPr id="2050" name="Picture 2" descr="J:\Jean\2014新趨勢計概\2014BCC完稿\l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860232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 descr="o_return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156200" y="5419679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即時通訊軟體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LINE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6991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zh-TW" dirty="0" smtClean="0"/>
              <a:t>4-2-7  </a:t>
            </a:r>
            <a:r>
              <a:rPr lang="zh-TW" altLang="en-US" dirty="0" smtClean="0"/>
              <a:t>電腦解題工具</a:t>
            </a:r>
            <a:r>
              <a:rPr lang="en-US" altLang="zh-TW" sz="2400" dirty="0" smtClean="0"/>
              <a:t>	</a:t>
            </a:r>
          </a:p>
          <a:p>
            <a:pPr>
              <a:buNone/>
            </a:pPr>
            <a:r>
              <a:rPr lang="en-US" altLang="zh-TW" sz="2400" dirty="0" smtClean="0"/>
              <a:t>	</a:t>
            </a:r>
            <a:r>
              <a:rPr lang="zh-TW" alt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程式開發工具</a:t>
            </a:r>
            <a:endParaRPr lang="en-US" altLang="zh-TW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altLang="zh-TW" sz="2000" dirty="0" smtClean="0"/>
              <a:t>	</a:t>
            </a:r>
            <a:r>
              <a:rPr lang="zh-TW" altLang="en-US" sz="2000" dirty="0" smtClean="0"/>
              <a:t>包括「視覺化程式設計」與「程式語言」兩種，前者是藉由圖控式的軟體介面，讓使用者透過設定或拖曳物件的方式，將解題方法實作出來，而後者是選擇一種程式語言，將解題方法撰寫為程式，例如：</a:t>
            </a:r>
            <a:endParaRPr lang="en-US" altLang="zh-TW" sz="2000" dirty="0" smtClean="0"/>
          </a:p>
          <a:p>
            <a:pPr lvl="1"/>
            <a:r>
              <a:rPr lang="en-US" altLang="zh-TW" sz="2000" dirty="0" smtClean="0"/>
              <a:t>Game Maker</a:t>
            </a:r>
          </a:p>
          <a:p>
            <a:pPr lvl="1"/>
            <a:r>
              <a:rPr lang="en-US" altLang="zh-TW" sz="2000" dirty="0" smtClean="0"/>
              <a:t>Scratch</a:t>
            </a:r>
          </a:p>
          <a:p>
            <a:pPr lvl="1"/>
            <a:r>
              <a:rPr lang="zh-TW" altLang="en-US" sz="2000" dirty="0" smtClean="0"/>
              <a:t>可程式化機器人系統、</a:t>
            </a:r>
            <a:endParaRPr lang="en-US" altLang="zh-TW" sz="2000" dirty="0" smtClean="0"/>
          </a:p>
          <a:p>
            <a:pPr lvl="1">
              <a:buNone/>
            </a:pPr>
            <a:r>
              <a:rPr lang="en-US" altLang="zh-TW" sz="2000" dirty="0" smtClean="0"/>
              <a:t>	</a:t>
            </a:r>
            <a:r>
              <a:rPr lang="zh-TW" altLang="en-US" sz="2000" dirty="0" smtClean="0"/>
              <a:t>機器人學習套件</a:t>
            </a:r>
            <a:endParaRPr lang="en-US" altLang="zh-TW" sz="2000" dirty="0" smtClean="0"/>
          </a:p>
          <a:p>
            <a:pPr marL="342900" lvl="1" indent="-342900">
              <a:buNone/>
            </a:pPr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資料分析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工具</a:t>
            </a:r>
            <a:endParaRPr lang="en-US" altLang="zh-TW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r>
              <a:rPr lang="zh-TW" altLang="en-US" sz="2000" dirty="0" smtClean="0"/>
              <a:t>常見的資料分析工具如下：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心智圖工具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流程圖工具</a:t>
            </a:r>
            <a:endParaRPr lang="en-US" altLang="zh-TW" sz="2000" dirty="0" smtClean="0"/>
          </a:p>
          <a:p>
            <a:pPr lvl="1"/>
            <a:r>
              <a:rPr lang="zh-TW" altLang="en-US" sz="2000" dirty="0" smtClean="0"/>
              <a:t>試算表工具</a:t>
            </a:r>
            <a:endParaRPr lang="en-US" altLang="zh-TW" sz="2000" dirty="0" smtClean="0"/>
          </a:p>
          <a:p>
            <a:pPr lvl="1"/>
            <a:endParaRPr lang="en-US" altLang="zh-TW" dirty="0" smtClean="0"/>
          </a:p>
          <a:p>
            <a:pPr lvl="1">
              <a:buNone/>
            </a:pPr>
            <a:endParaRPr lang="en-US" altLang="zh-TW" dirty="0" smtClean="0"/>
          </a:p>
        </p:txBody>
      </p:sp>
      <p:sp>
        <p:nvSpPr>
          <p:cNvPr id="2" name="文字方塊 1"/>
          <p:cNvSpPr txBox="1"/>
          <p:nvPr/>
        </p:nvSpPr>
        <p:spPr>
          <a:xfrm>
            <a:off x="5410200" y="5776432"/>
            <a:ext cx="2206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Scratch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官方網站</a:t>
            </a:r>
          </a:p>
        </p:txBody>
      </p:sp>
      <p:pic>
        <p:nvPicPr>
          <p:cNvPr id="8" name="圖片 5" descr="o_return_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943600"/>
            <a:ext cx="58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4648200" y="3273681"/>
            <a:ext cx="3581400" cy="24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5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zh-TW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4-1</a:t>
            </a:r>
            <a:r>
              <a:rPr lang="zh-TW" altLang="en-US" sz="4400" dirty="0" smtClean="0">
                <a:solidFill>
                  <a:srgbClr val="663300"/>
                </a:solidFill>
                <a:effectLst/>
                <a:latin typeface="Arial" pitchFamily="34" charset="0"/>
                <a:ea typeface="標楷體" pitchFamily="65" charset="-120"/>
                <a:cs typeface="Arial" pitchFamily="34" charset="0"/>
              </a:rPr>
              <a:t>　</a:t>
            </a:r>
            <a:r>
              <a:rPr lang="zh-TW" altLang="en-US" sz="4400" dirty="0" smtClean="0">
                <a:latin typeface="Arial" pitchFamily="34" charset="0"/>
                <a:ea typeface="標楷體" pitchFamily="65" charset="-120"/>
                <a:cs typeface="Arial" pitchFamily="34" charset="0"/>
              </a:rPr>
              <a:t>軟體的類型</a:t>
            </a:r>
            <a:endParaRPr lang="zh-TW" altLang="en-US" sz="4400" dirty="0" smtClean="0">
              <a:solidFill>
                <a:srgbClr val="663300"/>
              </a:solidFill>
              <a:effectLst/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>
          <a:xfrm>
            <a:off x="152400" y="1336589"/>
            <a:ext cx="5715000" cy="6027129"/>
          </a:xfrm>
        </p:spPr>
        <p:txBody>
          <a:bodyPr/>
          <a:lstStyle/>
          <a:p>
            <a:r>
              <a:rPr lang="zh-TW" altLang="en-US" sz="2400" dirty="0" smtClean="0"/>
              <a:t>系統軟體 </a:t>
            </a:r>
            <a:r>
              <a:rPr lang="en-US" altLang="zh-TW" sz="2000" dirty="0" smtClean="0"/>
              <a:t>(system software) </a:t>
            </a:r>
            <a:r>
              <a:rPr lang="zh-TW" altLang="en-US" sz="2000" dirty="0" smtClean="0">
                <a:solidFill>
                  <a:schemeClr val="tx1"/>
                </a:solidFill>
              </a:rPr>
              <a:t>：負責支援電腦運作的程式，包括：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/>
              <a:t>作業系統</a:t>
            </a:r>
            <a:r>
              <a:rPr lang="en-US" altLang="zh-TW" sz="2000" dirty="0" smtClean="0"/>
              <a:t>(operating system)</a:t>
            </a:r>
          </a:p>
          <a:p>
            <a:pPr lvl="1"/>
            <a:r>
              <a:rPr lang="zh-TW" altLang="en-US" sz="2000" dirty="0" smtClean="0"/>
              <a:t>公用程式 </a:t>
            </a:r>
            <a:r>
              <a:rPr lang="en-US" altLang="zh-TW" sz="2000" dirty="0" smtClean="0"/>
              <a:t>(utility)</a:t>
            </a:r>
          </a:p>
          <a:p>
            <a:pPr lvl="1"/>
            <a:r>
              <a:rPr lang="zh-TW" altLang="en-US" sz="2000" dirty="0" smtClean="0"/>
              <a:t>程式開發工具 </a:t>
            </a:r>
            <a:r>
              <a:rPr lang="en-US" altLang="zh-TW" sz="2000" dirty="0" smtClean="0"/>
              <a:t>(program development tool)</a:t>
            </a:r>
          </a:p>
          <a:p>
            <a:r>
              <a:rPr lang="zh-TW" altLang="en-US" sz="2400" dirty="0" smtClean="0"/>
              <a:t>應用軟體 </a:t>
            </a:r>
            <a:r>
              <a:rPr lang="en-US" altLang="zh-TW" sz="2000" dirty="0" smtClean="0"/>
              <a:t>(application software) </a:t>
            </a:r>
            <a:r>
              <a:rPr lang="zh-TW" altLang="en-US" sz="2000" dirty="0" smtClean="0">
                <a:solidFill>
                  <a:schemeClr val="tx1"/>
                </a:solidFill>
              </a:rPr>
              <a:t>：針對某特定事務或工作所撰寫的程式，目的是協助使用者解決問題。依設計的目的不同，應用軟體又可以分為下列兩種類型：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000" dirty="0" smtClean="0"/>
              <a:t>橫向應用軟體 </a:t>
            </a:r>
            <a:r>
              <a:rPr lang="en-US" altLang="zh-TW" sz="2000" dirty="0" smtClean="0"/>
              <a:t>(horizontal application software)</a:t>
            </a:r>
          </a:p>
          <a:p>
            <a:pPr lvl="1"/>
            <a:r>
              <a:rPr lang="zh-TW" altLang="en-US" sz="2000" dirty="0" smtClean="0"/>
              <a:t>縱向應用軟體  </a:t>
            </a:r>
            <a:r>
              <a:rPr lang="en-US" altLang="zh-TW" sz="2000" dirty="0" smtClean="0"/>
              <a:t>(vertical  application software)</a:t>
            </a:r>
          </a:p>
          <a:p>
            <a:endParaRPr lang="zh-TW" altLang="en-US" sz="2000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543801" y="714375"/>
            <a:ext cx="11001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P.4-2~P.4-5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9" name="圖片 8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23" y="2951320"/>
            <a:ext cx="2288706" cy="156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J:\Jean\2017新趨勢計概\稿件\Ch04\Windows10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99" y="1556792"/>
            <a:ext cx="2309030" cy="129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J:\Jean\2017新趨勢計概\稿件\Ch04\VS2015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83" y="4653136"/>
            <a:ext cx="2308846" cy="14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&lt;</a:t>
            </a: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資訊部落</a:t>
            </a:r>
            <a:r>
              <a:rPr lang="en-US" altLang="zh-TW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 </a:t>
            </a:r>
            <a:r>
              <a:rPr lang="zh-TW" alt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哪些軟體可以免費使用？</a:t>
            </a:r>
            <a:endParaRPr lang="en-US" altLang="zh-TW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內容版面配置區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免費軟體 </a:t>
            </a:r>
            <a:r>
              <a:rPr lang="en-US" altLang="zh-TW" dirty="0" smtClean="0"/>
              <a:t>(freeware)</a:t>
            </a:r>
          </a:p>
          <a:p>
            <a:r>
              <a:rPr lang="zh-TW" altLang="en-US" dirty="0" smtClean="0"/>
              <a:t>公共領域軟體  </a:t>
            </a:r>
            <a:r>
              <a:rPr lang="en-US" altLang="zh-TW" dirty="0" smtClean="0"/>
              <a:t>(public  domain software)</a:t>
            </a:r>
          </a:p>
          <a:p>
            <a:r>
              <a:rPr lang="zh-TW" altLang="en-US" dirty="0" smtClean="0"/>
              <a:t>共享軟體 </a:t>
            </a:r>
            <a:r>
              <a:rPr lang="en-US" altLang="zh-TW" dirty="0" smtClean="0"/>
              <a:t>(shareware)</a:t>
            </a:r>
          </a:p>
          <a:p>
            <a:r>
              <a:rPr lang="zh-TW" altLang="en-US" dirty="0" smtClean="0"/>
              <a:t>試用軟體 </a:t>
            </a:r>
            <a:r>
              <a:rPr lang="en-US" altLang="zh-TW" dirty="0" smtClean="0"/>
              <a:t>(trial software)</a:t>
            </a:r>
          </a:p>
          <a:p>
            <a:r>
              <a:rPr lang="zh-TW" altLang="en-US" dirty="0" smtClean="0"/>
              <a:t>開放原始碼軟體  </a:t>
            </a:r>
            <a:r>
              <a:rPr lang="en-US" altLang="zh-TW" dirty="0" smtClean="0"/>
              <a:t>(open  source software)</a:t>
            </a:r>
          </a:p>
          <a:p>
            <a:endParaRPr lang="zh-TW" altLang="en-US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P.4-6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63714"/>
            <a:ext cx="2895600" cy="239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3657600" y="5878430"/>
            <a:ext cx="3124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■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OpenOfﬁce.org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屬於開放原始碼軟體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 descr="home_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458200" cy="8382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&lt;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資訊部落</a:t>
            </a:r>
            <a:r>
              <a:rPr lang="en-US" altLang="zh-TW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&gt;</a:t>
            </a:r>
            <a:r>
              <a:rPr lang="zh-TW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封閉與開放文件格式</a:t>
            </a:r>
            <a:endParaRPr lang="en-US" altLang="zh-TW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858125" y="714375"/>
            <a:ext cx="785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P.4-7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59919"/>
            <a:ext cx="73215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4-2</a:t>
            </a:r>
            <a:r>
              <a:rPr lang="zh-TW" altLang="en-US" sz="4400" dirty="0" smtClean="0"/>
              <a:t>　常見的應用軟體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4-2-1 </a:t>
            </a:r>
            <a:r>
              <a:rPr lang="zh-TW" altLang="en-US" dirty="0" smtClean="0">
                <a:hlinkClick r:id="rId2" action="ppaction://hlinksldjump"/>
              </a:rPr>
              <a:t>辦公室自動化軟體</a:t>
            </a:r>
            <a:endParaRPr lang="en-US" altLang="zh-TW" dirty="0" smtClean="0"/>
          </a:p>
          <a:p>
            <a:r>
              <a:rPr lang="en-US" altLang="zh-TW" dirty="0" smtClean="0">
                <a:hlinkClick r:id="rId3" action="ppaction://hlinksldjump"/>
              </a:rPr>
              <a:t>4-2-2 </a:t>
            </a:r>
            <a:r>
              <a:rPr lang="zh-TW" altLang="en-US" dirty="0" smtClean="0">
                <a:hlinkClick r:id="rId3" action="ppaction://hlinksldjump"/>
              </a:rPr>
              <a:t>影像動畫繪圖軟體</a:t>
            </a:r>
            <a:endParaRPr lang="en-US" altLang="zh-TW" dirty="0" smtClean="0"/>
          </a:p>
          <a:p>
            <a:r>
              <a:rPr lang="en-US" altLang="zh-TW" dirty="0" smtClean="0">
                <a:hlinkClick r:id="rId4" action="ppaction://hlinksldjump"/>
              </a:rPr>
              <a:t>4-2-3 </a:t>
            </a:r>
            <a:r>
              <a:rPr lang="zh-TW" altLang="en-US" dirty="0" smtClean="0">
                <a:hlinkClick r:id="rId4" action="ppaction://hlinksldjump"/>
              </a:rPr>
              <a:t>桌面排版軟體</a:t>
            </a:r>
            <a:endParaRPr lang="en-US" altLang="zh-TW" dirty="0" smtClean="0"/>
          </a:p>
          <a:p>
            <a:r>
              <a:rPr lang="en-US" altLang="zh-TW" dirty="0" smtClean="0">
                <a:hlinkClick r:id="rId5" action="ppaction://hlinksldjump"/>
              </a:rPr>
              <a:t>4-2-4</a:t>
            </a:r>
            <a:r>
              <a:rPr lang="zh-TW" altLang="en-US" dirty="0" smtClean="0">
                <a:hlinkClick r:id="rId5" action="ppaction://hlinksldjump"/>
              </a:rPr>
              <a:t> 網頁設計軟體</a:t>
            </a:r>
            <a:endParaRPr lang="en-US" altLang="zh-TW" dirty="0" smtClean="0"/>
          </a:p>
          <a:p>
            <a:r>
              <a:rPr lang="en-US" altLang="zh-TW" dirty="0" smtClean="0">
                <a:hlinkClick r:id="rId6" action="ppaction://hlinksldjump"/>
              </a:rPr>
              <a:t>4-2-5 </a:t>
            </a:r>
            <a:r>
              <a:rPr lang="zh-TW" altLang="en-US" dirty="0" smtClean="0">
                <a:hlinkClick r:id="rId6" action="ppaction://hlinksldjump"/>
              </a:rPr>
              <a:t>影音編輯軟體與燒錄軟體</a:t>
            </a:r>
            <a:endParaRPr lang="en-US" altLang="zh-TW" dirty="0" smtClean="0"/>
          </a:p>
          <a:p>
            <a:r>
              <a:rPr lang="en-US" altLang="zh-TW" dirty="0" smtClean="0">
                <a:hlinkClick r:id="rId7" action="ppaction://hlinksldjump"/>
              </a:rPr>
              <a:t>4-2-6 </a:t>
            </a:r>
            <a:r>
              <a:rPr lang="zh-TW" altLang="en-US" dirty="0" smtClean="0">
                <a:hlinkClick r:id="rId7" action="ppaction://hlinksldjump"/>
              </a:rPr>
              <a:t>通訊軟體</a:t>
            </a:r>
            <a:endParaRPr lang="en-US" altLang="zh-TW" dirty="0" smtClean="0"/>
          </a:p>
          <a:p>
            <a:r>
              <a:rPr lang="en-US" altLang="zh-TW" dirty="0" smtClean="0">
                <a:hlinkClick r:id="rId8" action="ppaction://hlinksldjump"/>
              </a:rPr>
              <a:t>4-2-7 </a:t>
            </a:r>
            <a:r>
              <a:rPr lang="zh-TW" altLang="en-US" dirty="0" smtClean="0">
                <a:hlinkClick r:id="rId8" action="ppaction://hlinksldjump"/>
              </a:rPr>
              <a:t>電腦解題工具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7620000" y="714375"/>
            <a:ext cx="11429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P.4-8~.4-17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4-3</a:t>
            </a:r>
            <a:r>
              <a:rPr lang="zh-TW" altLang="en-US" dirty="0"/>
              <a:t>　程式</a:t>
            </a:r>
            <a:r>
              <a:rPr lang="zh-TW" altLang="en-US" dirty="0" smtClean="0"/>
              <a:t>語言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4-3-1</a:t>
            </a:r>
            <a:r>
              <a:rPr lang="zh-TW" altLang="zh-TW" dirty="0">
                <a:solidFill>
                  <a:schemeClr val="tx1"/>
                </a:solidFill>
              </a:rPr>
              <a:t>　程式語言的演進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內容版面配置區 10"/>
          <p:cNvSpPr txBox="1">
            <a:spLocks/>
          </p:cNvSpPr>
          <p:nvPr/>
        </p:nvSpPr>
        <p:spPr bwMode="auto">
          <a:xfrm>
            <a:off x="304800" y="2209800"/>
            <a:ext cx="8686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2"/>
              </a:buBlip>
              <a:defRPr sz="3200" kern="1200" baseline="0">
                <a:solidFill>
                  <a:srgbClr val="663300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不同的程式語言有不同的語法及用途，我們可以根據演進過程將它分成下列幾代：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第一代語言－機器語言  </a:t>
            </a:r>
            <a:r>
              <a:rPr lang="en-US" altLang="zh-TW" sz="2400" dirty="0" smtClean="0">
                <a:solidFill>
                  <a:schemeClr val="tx1"/>
                </a:solidFill>
              </a:rPr>
              <a:t>(machine language)</a:t>
            </a:r>
          </a:p>
          <a:p>
            <a:r>
              <a:rPr lang="zh-TW" altLang="en-US" sz="2400" dirty="0" smtClean="0">
                <a:hlinkClick r:id="rId4" action="ppaction://hlinksldjump"/>
              </a:rPr>
              <a:t>第二代語言－組合語言 </a:t>
            </a:r>
            <a:r>
              <a:rPr lang="en-US" altLang="zh-TW" sz="2400" dirty="0" smtClean="0">
                <a:hlinkClick r:id="rId4" action="ppaction://hlinksldjump"/>
              </a:rPr>
              <a:t>(assembly language)</a:t>
            </a:r>
            <a:endParaRPr lang="en-US" altLang="zh-TW" sz="2400" dirty="0" smtClean="0"/>
          </a:p>
          <a:p>
            <a:r>
              <a:rPr lang="zh-TW" altLang="en-US" sz="2400" dirty="0" smtClean="0">
                <a:hlinkClick r:id="rId5" action="ppaction://hlinksldjump"/>
              </a:rPr>
              <a:t>第三代語言－高階語言 </a:t>
            </a:r>
            <a:r>
              <a:rPr lang="en-US" altLang="zh-TW" sz="2400" dirty="0" smtClean="0">
                <a:hlinkClick r:id="rId5" action="ppaction://hlinksldjump"/>
              </a:rPr>
              <a:t>(high level language)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chemeClr val="tx1"/>
                </a:solidFill>
                <a:hlinkClick r:id="rId6" action="ppaction://hlinksldjump"/>
              </a:rPr>
              <a:t>第四代語言－超高階語言 </a:t>
            </a:r>
            <a:r>
              <a:rPr lang="en-US" altLang="zh-TW" sz="2400" dirty="0" smtClean="0">
                <a:solidFill>
                  <a:schemeClr val="tx1"/>
                </a:solidFill>
                <a:hlinkClick r:id="rId6" action="ppaction://hlinksldjump"/>
              </a:rPr>
              <a:t>(very high level language)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第五代語言－自然語言  </a:t>
            </a:r>
            <a:r>
              <a:rPr lang="en-US" altLang="zh-TW" sz="2400" dirty="0" smtClean="0">
                <a:solidFill>
                  <a:schemeClr val="tx1"/>
                </a:solidFill>
              </a:rPr>
              <a:t>(natural language)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620001" y="714375"/>
            <a:ext cx="121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P.4-18~.4-19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1875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4-3</a:t>
            </a:r>
            <a:r>
              <a:rPr lang="zh-TW" altLang="en-US" dirty="0"/>
              <a:t>　程式</a:t>
            </a:r>
            <a:r>
              <a:rPr lang="zh-TW" altLang="en-US" dirty="0" smtClean="0"/>
              <a:t>語言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4-3-2</a:t>
            </a:r>
            <a:r>
              <a:rPr lang="zh-TW" altLang="zh-TW" dirty="0">
                <a:solidFill>
                  <a:schemeClr val="tx1"/>
                </a:solidFill>
              </a:rPr>
              <a:t>　程式語言</a:t>
            </a:r>
            <a:r>
              <a:rPr lang="zh-TW" altLang="zh-TW" dirty="0" smtClean="0">
                <a:solidFill>
                  <a:schemeClr val="tx1"/>
                </a:solidFill>
              </a:rPr>
              <a:t>的</a:t>
            </a:r>
            <a:r>
              <a:rPr lang="zh-TW" altLang="en-US" dirty="0" smtClean="0">
                <a:solidFill>
                  <a:schemeClr val="tx1"/>
                </a:solidFill>
              </a:rPr>
              <a:t>類型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10"/>
          <p:cNvSpPr txBox="1">
            <a:spLocks/>
          </p:cNvSpPr>
          <p:nvPr/>
        </p:nvSpPr>
        <p:spPr bwMode="auto">
          <a:xfrm>
            <a:off x="304800" y="2209800"/>
            <a:ext cx="8839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3200" kern="1200" baseline="0">
                <a:solidFill>
                  <a:srgbClr val="663300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我們可以根據思維方式將程式語言分成下列幾種類型：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r>
              <a:rPr lang="zh-TW" altLang="en-US" sz="2400" dirty="0" smtClean="0">
                <a:hlinkClick r:id="rId5" action="ppaction://hlinksldjump"/>
              </a:rPr>
              <a:t>命令式 </a:t>
            </a:r>
            <a:r>
              <a:rPr lang="en-US" altLang="zh-TW" sz="2400" dirty="0" smtClean="0">
                <a:hlinkClick r:id="rId5" action="ppaction://hlinksldjump"/>
              </a:rPr>
              <a:t>(imperative paradigm)</a:t>
            </a:r>
            <a:endParaRPr lang="en-US" altLang="zh-TW" sz="2400" dirty="0" smtClean="0"/>
          </a:p>
          <a:p>
            <a:r>
              <a:rPr lang="zh-TW" altLang="en-US" sz="2400" dirty="0" smtClean="0">
                <a:hlinkClick r:id="rId6" action="ppaction://hlinksldjump"/>
              </a:rPr>
              <a:t>函數式 </a:t>
            </a:r>
            <a:r>
              <a:rPr lang="en-US" altLang="zh-TW" sz="2400" dirty="0" smtClean="0">
                <a:hlinkClick r:id="rId6" action="ppaction://hlinksldjump"/>
              </a:rPr>
              <a:t>(functional paradigm)</a:t>
            </a:r>
            <a:endParaRPr lang="en-US" altLang="zh-TW" sz="2400" dirty="0" smtClean="0"/>
          </a:p>
          <a:p>
            <a:r>
              <a:rPr lang="zh-TW" altLang="en-US" sz="2400" dirty="0" smtClean="0">
                <a:hlinkClick r:id="rId7" action="ppaction://hlinksldjump"/>
              </a:rPr>
              <a:t>邏輯式 </a:t>
            </a:r>
            <a:r>
              <a:rPr lang="en-US" altLang="zh-TW" sz="2400" dirty="0" smtClean="0">
                <a:hlinkClick r:id="rId7" action="ppaction://hlinksldjump"/>
              </a:rPr>
              <a:t>(logic paradigm)</a:t>
            </a:r>
            <a:endParaRPr lang="en-US" altLang="zh-TW" sz="2400" dirty="0" smtClean="0"/>
          </a:p>
          <a:p>
            <a:r>
              <a:rPr lang="zh-TW" altLang="en-US" sz="2400" dirty="0" smtClean="0">
                <a:hlinkClick r:id="rId8" action="ppaction://hlinksldjump"/>
              </a:rPr>
              <a:t>物件導向式 </a:t>
            </a:r>
            <a:r>
              <a:rPr lang="en-US" altLang="zh-TW" sz="2400" dirty="0" smtClean="0">
                <a:hlinkClick r:id="rId8" action="ppaction://hlinksldjump"/>
              </a:rPr>
              <a:t>(object-oriented paradigm)</a:t>
            </a:r>
            <a:endParaRPr lang="en-US" altLang="zh-TW" sz="2400" dirty="0" smtClean="0"/>
          </a:p>
        </p:txBody>
      </p:sp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7620001" y="714375"/>
            <a:ext cx="121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P.4-20~.4-21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8" name="圖片 7" descr="home_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0216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4-4</a:t>
            </a:r>
            <a:r>
              <a:rPr lang="zh-TW" altLang="en-US" dirty="0"/>
              <a:t>　開放原始碼軟體與</a:t>
            </a:r>
            <a:r>
              <a:rPr lang="en-US" altLang="zh-TW" dirty="0"/>
              <a:t>App</a:t>
            </a:r>
            <a:r>
              <a:rPr lang="zh-TW" altLang="en-US" dirty="0"/>
              <a:t>的崛起</a:t>
            </a:r>
          </a:p>
        </p:txBody>
      </p:sp>
      <p:pic>
        <p:nvPicPr>
          <p:cNvPr id="6" name="圖片 5" descr="g_p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733425"/>
            <a:ext cx="10715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內容版面配置區 10"/>
          <p:cNvSpPr txBox="1">
            <a:spLocks/>
          </p:cNvSpPr>
          <p:nvPr/>
        </p:nvSpPr>
        <p:spPr bwMode="auto">
          <a:xfrm>
            <a:off x="304799" y="1600200"/>
            <a:ext cx="8154987" cy="25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3"/>
              </a:buBlip>
              <a:defRPr sz="3200" kern="1200" baseline="0">
                <a:solidFill>
                  <a:srgbClr val="663300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Tx/>
              <a:buBlip>
                <a:blip r:embed="rId4"/>
              </a:buBlip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en-US" sz="2400" dirty="0">
                <a:solidFill>
                  <a:schemeClr val="tx1"/>
                </a:solidFill>
              </a:rPr>
              <a:t>開放原始碼軟體 </a:t>
            </a:r>
            <a:r>
              <a:rPr lang="en-US" altLang="zh-TW" sz="2400" dirty="0">
                <a:solidFill>
                  <a:schemeClr val="tx1"/>
                </a:solidFill>
              </a:rPr>
              <a:t>(open source software) </a:t>
            </a:r>
            <a:r>
              <a:rPr lang="zh-TW" altLang="en-US" sz="2400" dirty="0">
                <a:solidFill>
                  <a:schemeClr val="tx1"/>
                </a:solidFill>
              </a:rPr>
              <a:t>指的是軟體的原創者將</a:t>
            </a:r>
            <a:r>
              <a:rPr lang="en-US" altLang="zh-TW" sz="2400" dirty="0">
                <a:solidFill>
                  <a:schemeClr val="tx1"/>
                </a:solidFill>
              </a:rPr>
              <a:t>Beta</a:t>
            </a:r>
            <a:r>
              <a:rPr lang="zh-TW" altLang="en-US" sz="2400" dirty="0">
                <a:solidFill>
                  <a:schemeClr val="tx1"/>
                </a:solidFill>
              </a:rPr>
              <a:t>測試版本、原始程式碼及相關文件公佈於網際網路，讓其它人免費下載、安裝與</a:t>
            </a:r>
            <a:r>
              <a:rPr lang="zh-TW" altLang="en-US" sz="2400" dirty="0" smtClean="0">
                <a:solidFill>
                  <a:schemeClr val="tx1"/>
                </a:solidFill>
              </a:rPr>
              <a:t>使用。</a:t>
            </a:r>
            <a:endParaRPr lang="en-US" altLang="zh-TW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altLang="zh-TW" sz="2400" dirty="0" smtClean="0">
                <a:solidFill>
                  <a:schemeClr val="tx1"/>
                </a:solidFill>
              </a:rPr>
              <a:t>App</a:t>
            </a:r>
            <a:r>
              <a:rPr lang="zh-TW" altLang="en-US" sz="2400" dirty="0" smtClean="0">
                <a:solidFill>
                  <a:schemeClr val="tx1"/>
                </a:solidFill>
              </a:rPr>
              <a:t>是</a:t>
            </a:r>
            <a:r>
              <a:rPr lang="en-US" altLang="zh-TW" sz="2400" dirty="0">
                <a:solidFill>
                  <a:schemeClr val="tx1"/>
                </a:solidFill>
              </a:rPr>
              <a:t>Application</a:t>
            </a:r>
            <a:r>
              <a:rPr lang="zh-TW" altLang="en-US" sz="2400" dirty="0">
                <a:solidFill>
                  <a:schemeClr val="tx1"/>
                </a:solidFill>
              </a:rPr>
              <a:t>的簡稱</a:t>
            </a:r>
            <a:r>
              <a:rPr lang="zh-TW" altLang="en-US" sz="2400" dirty="0" smtClean="0">
                <a:solidFill>
                  <a:schemeClr val="tx1"/>
                </a:solidFill>
              </a:rPr>
              <a:t>，泛指</a:t>
            </a:r>
            <a:r>
              <a:rPr lang="zh-TW" altLang="en-US" sz="2400" dirty="0">
                <a:solidFill>
                  <a:schemeClr val="tx1"/>
                </a:solidFill>
              </a:rPr>
              <a:t>智慧型手機、平板電腦等行動裝置上的微型應用程式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zh-TW" altLang="en-US" sz="2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zh-TW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3771237" y="6079132"/>
            <a:ext cx="1720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+mn-ea"/>
                <a:ea typeface="+mn-ea"/>
              </a:rPr>
              <a:t>熱門的</a:t>
            </a:r>
            <a:r>
              <a:rPr lang="zh-TW" altLang="en-US" sz="1400" dirty="0" smtClean="0">
                <a:latin typeface="+mn-ea"/>
                <a:ea typeface="+mn-ea"/>
              </a:rPr>
              <a:t>手機遊戲</a:t>
            </a:r>
            <a:r>
              <a:rPr lang="en-US" altLang="zh-TW" sz="1400" dirty="0" smtClean="0">
                <a:latin typeface="+mn-ea"/>
                <a:ea typeface="+mn-ea"/>
              </a:rPr>
              <a:t>App</a:t>
            </a:r>
            <a:endParaRPr lang="zh-TW" altLang="en-US" sz="1400" dirty="0">
              <a:latin typeface="+mn-ea"/>
              <a:ea typeface="+mn-ea"/>
            </a:endParaRPr>
          </a:p>
        </p:txBody>
      </p:sp>
      <p:sp>
        <p:nvSpPr>
          <p:cNvPr id="17" name="文字方塊 16"/>
          <p:cNvSpPr txBox="1">
            <a:spLocks noChangeArrowheads="1"/>
          </p:cNvSpPr>
          <p:nvPr/>
        </p:nvSpPr>
        <p:spPr bwMode="auto">
          <a:xfrm>
            <a:off x="7848600" y="714375"/>
            <a:ext cx="9143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1400" dirty="0" smtClean="0">
                <a:cs typeface="Arial" charset="0"/>
              </a:rPr>
              <a:t>P.4-22</a:t>
            </a:r>
            <a:endParaRPr lang="zh-TW" altLang="en-US" sz="1400" dirty="0">
              <a:cs typeface="Arial" charset="0"/>
            </a:endParaRPr>
          </a:p>
        </p:txBody>
      </p:sp>
      <p:pic>
        <p:nvPicPr>
          <p:cNvPr id="1026" name="Picture 2" descr="J:\Jean\2017新趨勢計概\稿件\Ch04\clas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46942"/>
            <a:ext cx="392853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 descr="home_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9787" y="6163635"/>
            <a:ext cx="511175" cy="5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672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3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0C0"/>
      </a:hlink>
      <a:folHlink>
        <a:srgbClr val="7030A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訂 3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70C0"/>
    </a:hlink>
    <a:folHlink>
      <a:srgbClr val="7030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599</Words>
  <Application>Microsoft Office PowerPoint</Application>
  <PresentationFormat>如螢幕大小 (4:3)</PresentationFormat>
  <Paragraphs>133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旅程</vt:lpstr>
      <vt:lpstr>PowerPoint 簡報</vt:lpstr>
      <vt:lpstr>PowerPoint 簡報</vt:lpstr>
      <vt:lpstr>4-1　軟體的類型</vt:lpstr>
      <vt:lpstr>&lt;資訊部落&gt; 哪些軟體可以免費使用？</vt:lpstr>
      <vt:lpstr>&lt;資訊部落&gt; 封閉與開放文件格式</vt:lpstr>
      <vt:lpstr>4-2　常見的應用軟體</vt:lpstr>
      <vt:lpstr>4-3　程式語言 (1/2)</vt:lpstr>
      <vt:lpstr>4-3　程式語言 (2/2)</vt:lpstr>
      <vt:lpstr>4-4　開放原始碼軟體與App的崛起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電腦硬體</dc:title>
  <dc:creator>Jean</dc:creator>
  <cp:lastModifiedBy>Jean</cp:lastModifiedBy>
  <cp:revision>257</cp:revision>
  <cp:lastPrinted>1601-01-01T00:00:00Z</cp:lastPrinted>
  <dcterms:created xsi:type="dcterms:W3CDTF">1601-01-01T00:00:00Z</dcterms:created>
  <dcterms:modified xsi:type="dcterms:W3CDTF">2017-05-11T07:57:15Z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