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417" r:id="rId2"/>
    <p:sldId id="256" r:id="rId3"/>
    <p:sldId id="312" r:id="rId4"/>
    <p:sldId id="368" r:id="rId5"/>
    <p:sldId id="369" r:id="rId6"/>
    <p:sldId id="370" r:id="rId7"/>
    <p:sldId id="349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11" r:id="rId17"/>
    <p:sldId id="412" r:id="rId18"/>
    <p:sldId id="413" r:id="rId19"/>
    <p:sldId id="414" r:id="rId20"/>
    <p:sldId id="415" r:id="rId21"/>
    <p:sldId id="416" r:id="rId2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99FF"/>
    <a:srgbClr val="660066"/>
    <a:srgbClr val="FFCCCC"/>
    <a:srgbClr val="FFCCFF"/>
    <a:srgbClr val="FF99CC"/>
    <a:srgbClr val="00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14" autoAdjust="0"/>
  </p:normalViewPr>
  <p:slideViewPr>
    <p:cSldViewPr>
      <p:cViewPr varScale="1">
        <p:scale>
          <a:sx n="77" d="100"/>
          <a:sy n="77" d="100"/>
        </p:scale>
        <p:origin x="-880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7C074-5737-4AE5-9396-D992989754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181120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6253D-3135-46CF-AB6B-01A1B63B15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044432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88A6-BAD4-4889-9CDC-EE3CF60E35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3261559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771B-EBA6-407F-A650-7871BEA94D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0577649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5187C-6A07-42A2-A2BB-06A8374696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504444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/>
          <a:lstStyle>
            <a:lvl1pPr algn="ctr">
              <a:defRPr baseline="0">
                <a:latin typeface="Arial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479924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810D8-E6D8-4250-B202-05499535E4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688111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838200"/>
          </a:xfrm>
        </p:spPr>
        <p:txBody>
          <a:bodyPr>
            <a:normAutofit/>
          </a:bodyPr>
          <a:lstStyle>
            <a:lvl1pPr>
              <a:defRPr sz="3200" cap="none" baseline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479924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810D8-E6D8-4250-B202-05499535E4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688111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952F1-F488-41BD-AB81-9E7DC69A3B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589193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0A19E-85B0-4FFF-ABA0-4FEA13DB98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9337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BAB5-96AB-453F-8D4F-6A6897DA74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876792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B04C2-E049-41FC-B7CB-8E0BB2CBBC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971180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F4439-49D5-462F-952C-EDDD2C56B9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287951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D5A8-6B8A-489D-B5D7-56CB035055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841242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文字版面配置區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 smtClean="0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46E042E-FF6B-4719-A5FE-675F91D340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88" r:id="rId3"/>
    <p:sldLayoutId id="2147484287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rgbClr val="663300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6"/>
        </a:buBlip>
        <a:defRPr sz="3200" kern="1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12" Type="http://schemas.openxmlformats.org/officeDocument/2006/relationships/image" Target="../media/image1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.xml"/><Relationship Id="rId5" Type="http://schemas.openxmlformats.org/officeDocument/2006/relationships/slide" Target="slide11.xml"/><Relationship Id="rId10" Type="http://schemas.openxmlformats.org/officeDocument/2006/relationships/image" Target="../media/image9.png"/><Relationship Id="rId4" Type="http://schemas.openxmlformats.org/officeDocument/2006/relationships/slide" Target="slide10.xml"/><Relationship Id="rId9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17.xml"/><Relationship Id="rId7" Type="http://schemas.openxmlformats.org/officeDocument/2006/relationships/slide" Target="slide2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10" Type="http://schemas.openxmlformats.org/officeDocument/2006/relationships/image" Target="../media/image11.png"/><Relationship Id="rId4" Type="http://schemas.openxmlformats.org/officeDocument/2006/relationships/slide" Target="slide18.xml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5250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14600"/>
            <a:ext cx="7851664" cy="342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854076"/>
            <a:ext cx="8458200" cy="21939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TW" sz="3200" dirty="0" smtClean="0">
                <a:solidFill>
                  <a:srgbClr val="663300"/>
                </a:solidFill>
              </a:rPr>
              <a:t>5-3-3 </a:t>
            </a:r>
            <a:r>
              <a:rPr lang="zh-TW" altLang="en-US" sz="3200" dirty="0" smtClean="0">
                <a:solidFill>
                  <a:srgbClr val="663300"/>
                </a:solidFill>
              </a:rPr>
              <a:t>分時系統</a:t>
            </a:r>
            <a:endParaRPr lang="en-US" altLang="zh-TW" sz="3200" dirty="0" smtClean="0">
              <a:solidFill>
                <a:srgbClr val="663300"/>
              </a:solidFill>
            </a:endParaRP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sz="2400" dirty="0" smtClean="0"/>
              <a:t>分時處理 </a:t>
            </a:r>
            <a:r>
              <a:rPr lang="en-US" altLang="zh-TW" sz="2400" dirty="0" smtClean="0"/>
              <a:t>(time-sharing) </a:t>
            </a:r>
            <a:r>
              <a:rPr lang="zh-TW" altLang="en-US" sz="2400" dirty="0" smtClean="0"/>
              <a:t>是一種特殊形式的多元程式處理，主要應用於互動式系統。</a:t>
            </a:r>
            <a:endParaRPr lang="en-US" altLang="zh-TW" sz="2400" dirty="0" smtClean="0"/>
          </a:p>
        </p:txBody>
      </p:sp>
      <p:sp>
        <p:nvSpPr>
          <p:cNvPr id="9" name="矩形 8"/>
          <p:cNvSpPr/>
          <p:nvPr/>
        </p:nvSpPr>
        <p:spPr>
          <a:xfrm>
            <a:off x="4267200" y="5943600"/>
            <a:ext cx="19050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■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分時系統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7164034" cy="348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854076"/>
            <a:ext cx="8458200" cy="21939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TW" sz="3200" dirty="0" smtClean="0">
                <a:solidFill>
                  <a:srgbClr val="663300"/>
                </a:solidFill>
              </a:rPr>
              <a:t>5-3-4 </a:t>
            </a:r>
            <a:r>
              <a:rPr lang="zh-TW" altLang="en-US" sz="3200" dirty="0" smtClean="0">
                <a:solidFill>
                  <a:srgbClr val="663300"/>
                </a:solidFill>
              </a:rPr>
              <a:t>多處理器系統</a:t>
            </a:r>
            <a:endParaRPr lang="en-US" altLang="zh-TW" sz="3200" dirty="0" smtClean="0">
              <a:solidFill>
                <a:srgbClr val="663300"/>
              </a:solidFill>
            </a:endParaRP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sz="2400" dirty="0" smtClean="0"/>
              <a:t>多處理器系統 </a:t>
            </a:r>
            <a:r>
              <a:rPr lang="en-US" altLang="zh-TW" sz="2400" dirty="0" smtClean="0"/>
              <a:t>(multiprocessor system) </a:t>
            </a:r>
            <a:r>
              <a:rPr lang="zh-TW" altLang="en-US" sz="2400" dirty="0" smtClean="0"/>
              <a:t>是擁有多個</a:t>
            </a:r>
            <a:r>
              <a:rPr lang="en-US" altLang="zh-TW" sz="2400" dirty="0" smtClean="0"/>
              <a:t>CPU</a:t>
            </a:r>
            <a:r>
              <a:rPr lang="zh-TW" altLang="en-US" sz="2400" dirty="0" smtClean="0"/>
              <a:t>的系統，這些</a:t>
            </a:r>
            <a:r>
              <a:rPr lang="en-US" altLang="zh-TW" sz="2400" dirty="0" smtClean="0"/>
              <a:t>CPU</a:t>
            </a:r>
            <a:r>
              <a:rPr lang="zh-TW" altLang="en-US" sz="2400" dirty="0" smtClean="0"/>
              <a:t>之間會緊密溝通，並共用匯流排、時脈、周邊或甚至記憶體，以增加工作量並提升效能。</a:t>
            </a:r>
            <a:endParaRPr lang="en-US" altLang="zh-TW" sz="2400" dirty="0" smtClean="0"/>
          </a:p>
        </p:txBody>
      </p:sp>
      <p:sp>
        <p:nvSpPr>
          <p:cNvPr id="9" name="矩形 8"/>
          <p:cNvSpPr/>
          <p:nvPr/>
        </p:nvSpPr>
        <p:spPr>
          <a:xfrm>
            <a:off x="3810000" y="6183868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■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多處理器系統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854076"/>
            <a:ext cx="8458200" cy="28035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TW" sz="3200" dirty="0" smtClean="0">
                <a:solidFill>
                  <a:srgbClr val="663300"/>
                </a:solidFill>
              </a:rPr>
              <a:t>5-3-5 </a:t>
            </a:r>
            <a:r>
              <a:rPr lang="zh-TW" altLang="en-US" sz="3200" dirty="0" smtClean="0">
                <a:solidFill>
                  <a:srgbClr val="663300"/>
                </a:solidFill>
              </a:rPr>
              <a:t>分散式系統</a:t>
            </a:r>
            <a:endParaRPr lang="en-US" altLang="zh-TW" sz="3200" dirty="0" smtClean="0">
              <a:solidFill>
                <a:srgbClr val="663300"/>
              </a:solidFill>
            </a:endParaRP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sz="2400" dirty="0" smtClean="0"/>
              <a:t>在分散式系統中，同一個工作可以拆成幾個部分，然後透過快速的網路連結指派給多部電腦分別執行。</a:t>
            </a:r>
            <a:endParaRPr lang="en-US" altLang="zh-TW" sz="2400" dirty="0" smtClean="0"/>
          </a:p>
        </p:txBody>
      </p:sp>
      <p:sp>
        <p:nvSpPr>
          <p:cNvPr id="9" name="矩形 8"/>
          <p:cNvSpPr/>
          <p:nvPr/>
        </p:nvSpPr>
        <p:spPr>
          <a:xfrm>
            <a:off x="3581400" y="55626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■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分散式系統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0"/>
            <a:ext cx="6534925" cy="241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854076"/>
            <a:ext cx="8382000" cy="32607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TW" sz="3200" dirty="0" smtClean="0">
                <a:solidFill>
                  <a:srgbClr val="663300"/>
                </a:solidFill>
              </a:rPr>
              <a:t>5-3-6 </a:t>
            </a:r>
            <a:r>
              <a:rPr lang="zh-TW" altLang="en-US" sz="3200" dirty="0" smtClean="0">
                <a:solidFill>
                  <a:srgbClr val="663300"/>
                </a:solidFill>
              </a:rPr>
              <a:t>即時系統</a:t>
            </a:r>
            <a:endParaRPr lang="en-US" altLang="zh-TW" sz="3200" dirty="0" smtClean="0">
              <a:solidFill>
                <a:srgbClr val="663300"/>
              </a:solidFill>
            </a:endParaRP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sz="2400" dirty="0" smtClean="0"/>
              <a:t>即時系統 </a:t>
            </a:r>
            <a:r>
              <a:rPr lang="en-US" altLang="zh-TW" sz="2400" dirty="0" smtClean="0"/>
              <a:t>(real time system) </a:t>
            </a:r>
            <a:r>
              <a:rPr lang="zh-TW" altLang="en-US" sz="2400" dirty="0" smtClean="0"/>
              <a:t>能夠隨時對輸入訊號做出立刻的回應，通常應用於非常重視回應時間的系統，例如控制工業用的機器人、飛機導航系統等。</a:t>
            </a:r>
            <a:endParaRPr lang="en-US" altLang="zh-TW" sz="2400" dirty="0" smtClean="0"/>
          </a:p>
        </p:txBody>
      </p:sp>
      <p:pic>
        <p:nvPicPr>
          <p:cNvPr id="4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854076"/>
            <a:ext cx="4267200" cy="52419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TW" sz="3200" dirty="0" smtClean="0">
                <a:solidFill>
                  <a:srgbClr val="663300"/>
                </a:solidFill>
              </a:rPr>
              <a:t>5-3-7 </a:t>
            </a:r>
            <a:r>
              <a:rPr lang="zh-TW" altLang="en-US" sz="3200" dirty="0" smtClean="0">
                <a:solidFill>
                  <a:srgbClr val="663300"/>
                </a:solidFill>
              </a:rPr>
              <a:t>手持式系統</a:t>
            </a:r>
            <a:endParaRPr lang="en-US" altLang="zh-TW" sz="3200" dirty="0" smtClean="0">
              <a:solidFill>
                <a:srgbClr val="663300"/>
              </a:solidFill>
            </a:endParaRP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sz="2400" dirty="0" smtClean="0"/>
              <a:t>手持式系統 </a:t>
            </a:r>
            <a:r>
              <a:rPr lang="en-US" altLang="zh-TW" sz="2400" dirty="0" smtClean="0"/>
              <a:t>(handheld system) </a:t>
            </a:r>
            <a:r>
              <a:rPr lang="zh-TW" altLang="en-US" sz="2400" dirty="0" smtClean="0"/>
              <a:t>泛指應用於</a:t>
            </a:r>
            <a:r>
              <a:rPr lang="en-US" altLang="zh-TW" sz="2400" dirty="0" smtClean="0"/>
              <a:t>PDA</a:t>
            </a:r>
            <a:r>
              <a:rPr lang="zh-TW" altLang="en-US" sz="2400" dirty="0" smtClean="0"/>
              <a:t>、智慧型手機的作業系統，在設計上必須考慮到有效管理記憶體、不能增加</a:t>
            </a:r>
            <a:r>
              <a:rPr lang="en-US" altLang="zh-TW" sz="2400" dirty="0" smtClean="0"/>
              <a:t>CPU</a:t>
            </a:r>
            <a:r>
              <a:rPr lang="zh-TW" altLang="en-US" sz="2400" dirty="0" smtClean="0"/>
              <a:t>的負擔、擷取顯示部分內容、不能太耗電及無線通訊。</a:t>
            </a:r>
            <a:endParaRPr lang="en-US" altLang="zh-TW" sz="2400" dirty="0" smtClean="0"/>
          </a:p>
        </p:txBody>
      </p:sp>
      <p:sp>
        <p:nvSpPr>
          <p:cNvPr id="2" name="矩形 1"/>
          <p:cNvSpPr/>
          <p:nvPr/>
        </p:nvSpPr>
        <p:spPr>
          <a:xfrm>
            <a:off x="5626065" y="4303585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+mn-ea"/>
                <a:ea typeface="+mn-ea"/>
              </a:rPr>
              <a:t>圖片來源</a:t>
            </a:r>
            <a:r>
              <a:rPr lang="zh-TW" altLang="zh-TW" dirty="0" smtClean="0">
                <a:latin typeface="+mn-ea"/>
                <a:ea typeface="+mn-ea"/>
              </a:rPr>
              <a:t>：</a:t>
            </a:r>
            <a:r>
              <a:rPr lang="en-US" altLang="zh-TW" dirty="0" err="1" smtClean="0">
                <a:latin typeface="+mn-ea"/>
                <a:ea typeface="+mn-ea"/>
              </a:rPr>
              <a:t>hTC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6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 descr="J:\Jean\2016新趨勢計概\稿件\Ch05-06\desire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64" y="1981200"/>
            <a:ext cx="2298735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854076"/>
            <a:ext cx="4114800" cy="40227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TW" sz="3200" dirty="0" smtClean="0">
                <a:solidFill>
                  <a:srgbClr val="663300"/>
                </a:solidFill>
              </a:rPr>
              <a:t>5-3-8 </a:t>
            </a:r>
            <a:r>
              <a:rPr lang="zh-TW" altLang="en-US" sz="3200" dirty="0" smtClean="0">
                <a:solidFill>
                  <a:srgbClr val="663300"/>
                </a:solidFill>
              </a:rPr>
              <a:t>嵌入式系統</a:t>
            </a:r>
            <a:endParaRPr lang="en-US" altLang="zh-TW" sz="3200" dirty="0" smtClean="0">
              <a:solidFill>
                <a:srgbClr val="663300"/>
              </a:solidFill>
            </a:endParaRP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sz="2400" dirty="0" smtClean="0"/>
              <a:t>嵌入式系統 </a:t>
            </a:r>
            <a:r>
              <a:rPr lang="en-US" altLang="zh-TW" sz="2400" dirty="0" smtClean="0"/>
              <a:t>(embedded system)</a:t>
            </a:r>
            <a:r>
              <a:rPr lang="zh-TW" altLang="en-US" sz="2400" dirty="0" smtClean="0"/>
              <a:t>，沒有或只有少許介面，功能有限且原始，傾向於監督並控制硬體裝置等特殊用途。</a:t>
            </a:r>
            <a:endParaRPr lang="en-US" altLang="zh-TW" sz="2400" dirty="0" smtClean="0"/>
          </a:p>
        </p:txBody>
      </p:sp>
      <p:sp>
        <p:nvSpPr>
          <p:cNvPr id="2" name="矩形 1"/>
          <p:cNvSpPr/>
          <p:nvPr/>
        </p:nvSpPr>
        <p:spPr>
          <a:xfrm>
            <a:off x="4648200" y="4516245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>
                <a:latin typeface="+mn-ea"/>
                <a:ea typeface="+mn-ea"/>
              </a:rPr>
              <a:t>結合了電視科技與網際網路連線能力的智慧電視</a:t>
            </a:r>
            <a:r>
              <a:rPr lang="en-US" altLang="zh-TW" dirty="0">
                <a:latin typeface="+mn-ea"/>
                <a:ea typeface="+mn-ea"/>
              </a:rPr>
              <a:t> (Smart TV) </a:t>
            </a:r>
            <a:r>
              <a:rPr lang="zh-TW" altLang="zh-TW" dirty="0">
                <a:latin typeface="+mn-ea"/>
                <a:ea typeface="+mn-ea"/>
              </a:rPr>
              <a:t>可望成為熱門的智慧家電 </a:t>
            </a:r>
            <a:r>
              <a:rPr lang="en-US" altLang="zh-TW" dirty="0">
                <a:latin typeface="+mn-ea"/>
                <a:ea typeface="+mn-ea"/>
              </a:rPr>
              <a:t>(</a:t>
            </a:r>
            <a:r>
              <a:rPr lang="zh-TW" altLang="zh-TW" dirty="0">
                <a:latin typeface="+mn-ea"/>
                <a:ea typeface="+mn-ea"/>
              </a:rPr>
              <a:t>圖片來源</a:t>
            </a:r>
            <a:r>
              <a:rPr lang="zh-TW" altLang="zh-TW" dirty="0" smtClean="0">
                <a:latin typeface="+mn-ea"/>
                <a:ea typeface="+mn-ea"/>
              </a:rPr>
              <a:t>：</a:t>
            </a:r>
            <a:r>
              <a:rPr lang="en-US" altLang="zh-TW" dirty="0" smtClean="0">
                <a:latin typeface="+mn-ea"/>
                <a:ea typeface="+mn-ea"/>
              </a:rPr>
              <a:t>Google)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6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J:\Jean\2017新趨勢計概\稿件\Ch05\AndroidTV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68" y="1676400"/>
            <a:ext cx="39179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標題 1"/>
          <p:cNvSpPr>
            <a:spLocks noGrp="1"/>
          </p:cNvSpPr>
          <p:nvPr>
            <p:ph type="title"/>
          </p:nvPr>
        </p:nvSpPr>
        <p:spPr>
          <a:xfrm>
            <a:off x="530002" y="817399"/>
            <a:ext cx="2348720" cy="584775"/>
          </a:xfrm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TW" sz="3200" dirty="0">
                <a:ea typeface="+mn-ea"/>
                <a:cs typeface="+mn-cs"/>
              </a:rPr>
              <a:t>5-4-1  UNIX</a:t>
            </a:r>
            <a:endParaRPr lang="zh-TW" altLang="en-US" sz="3200" dirty="0">
              <a:ea typeface="+mn-ea"/>
              <a:cs typeface="+mn-cs"/>
            </a:endParaRPr>
          </a:p>
        </p:txBody>
      </p:sp>
      <p:sp>
        <p:nvSpPr>
          <p:cNvPr id="6" name="內容版面配置區 6"/>
          <p:cNvSpPr>
            <a:spLocks noGrp="1"/>
          </p:cNvSpPr>
          <p:nvPr>
            <p:ph idx="1"/>
          </p:nvPr>
        </p:nvSpPr>
        <p:spPr>
          <a:xfrm>
            <a:off x="457200" y="1569368"/>
            <a:ext cx="4546848" cy="437423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UNIX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AT&amp;T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貝爾實驗室的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Ken Thompson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Dennis Ritchie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，於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1971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年針對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DEC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迷你電腦所開發的多使用者分時作業系統。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buFont typeface="Arial" pitchFamily="34" charset="0"/>
              <a:buChar char="•"/>
            </a:pP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早期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UNIX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為命令列使用者介面，後來亦推出圖形化使用者介面－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 Window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UNIX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的成就之一是提出主從式架構 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(client server model)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。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 descr="G:\Jean\高中資訊科技概論\抓圖\Ch03\UNIX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41376"/>
            <a:ext cx="370668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0428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2"/>
          <p:cNvSpPr>
            <a:spLocks noChangeArrowheads="1"/>
          </p:cNvSpPr>
          <p:nvPr/>
        </p:nvSpPr>
        <p:spPr bwMode="auto">
          <a:xfrm>
            <a:off x="630238" y="1196975"/>
            <a:ext cx="800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just" eaLnBrk="1" hangingPunct="1">
              <a:buClr>
                <a:srgbClr val="00B0F0"/>
              </a:buClr>
            </a:pPr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</a:rPr>
              <a:t>MS-DOS (Microsoft disk operating system) 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</a:rPr>
              <a:t>是</a:t>
            </a:r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</a:rPr>
              <a:t>Microsoft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</a:rPr>
              <a:t>公司於</a:t>
            </a:r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</a:rPr>
              <a:t>1975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</a:rPr>
              <a:t>年針對</a:t>
            </a:r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</a:rPr>
              <a:t>IBM PC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</a:rPr>
              <a:t>所推出的作業系統，採用命令列使用者介面，使用者必須透過鍵盤輸入指定的指令集，才能指揮電腦完成工作。</a:t>
            </a:r>
            <a:endParaRPr kumimoji="0" lang="zh-TW" altLang="en-US" sz="2400" dirty="0"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996952"/>
            <a:ext cx="4906963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標題 1"/>
          <p:cNvSpPr>
            <a:spLocks noGrp="1"/>
          </p:cNvSpPr>
          <p:nvPr>
            <p:ph type="title"/>
          </p:nvPr>
        </p:nvSpPr>
        <p:spPr>
          <a:xfrm>
            <a:off x="611188" y="630744"/>
            <a:ext cx="3009157" cy="584775"/>
          </a:xfrm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TW" sz="3200" dirty="0">
                <a:ea typeface="+mn-ea"/>
                <a:cs typeface="+mn-cs"/>
              </a:rPr>
              <a:t>5-4-2  MS-DOS</a:t>
            </a:r>
            <a:endParaRPr lang="zh-TW" altLang="en-US" sz="3200" dirty="0">
              <a:ea typeface="+mn-ea"/>
              <a:cs typeface="+mn-cs"/>
            </a:endParaRPr>
          </a:p>
        </p:txBody>
      </p:sp>
      <p:pic>
        <p:nvPicPr>
          <p:cNvPr id="6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8725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標題 1"/>
          <p:cNvSpPr>
            <a:spLocks noGrp="1"/>
          </p:cNvSpPr>
          <p:nvPr>
            <p:ph type="title"/>
          </p:nvPr>
        </p:nvSpPr>
        <p:spPr>
          <a:xfrm>
            <a:off x="611560" y="919173"/>
            <a:ext cx="2462534" cy="584775"/>
          </a:xfrm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TW" sz="3200" dirty="0">
                <a:ea typeface="+mn-ea"/>
                <a:cs typeface="+mn-cs"/>
              </a:rPr>
              <a:t>5-4-3  OS</a:t>
            </a:r>
            <a:r>
              <a:rPr lang="zh-TW" altLang="en-US" sz="3200" dirty="0">
                <a:ea typeface="+mn-ea"/>
                <a:cs typeface="+mn-cs"/>
              </a:rPr>
              <a:t> </a:t>
            </a:r>
            <a:r>
              <a:rPr lang="en-US" altLang="zh-TW" sz="3200" dirty="0">
                <a:ea typeface="+mn-ea"/>
                <a:cs typeface="+mn-cs"/>
              </a:rPr>
              <a:t>X</a:t>
            </a:r>
            <a:r>
              <a:rPr lang="zh-TW" altLang="en-US" sz="3200" dirty="0">
                <a:ea typeface="+mn-ea"/>
                <a:cs typeface="+mn-cs"/>
              </a:rPr>
              <a:t> 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1556791"/>
            <a:ext cx="4572000" cy="4122489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Apple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公司的創始人之一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Steve Jobs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意識到圖形使用者介面的重要性及未來前景，於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1983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年、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1984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年推出採用圖形化使用者介面的個人電腦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Lisa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Macintosh (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麥金塔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Mac OS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指的就是安裝於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Apple Macintosh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電腦的作業系統，傳統的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Mac OS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是以卡內基美隆大學開發的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Mach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做為核心，最終版本為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1999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年推出的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Mac OS 9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，之後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Apple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公司改以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BSD UNIX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為基礎推出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OS X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，並持續改版迄今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35731" y="3174097"/>
            <a:ext cx="296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 smtClean="0"/>
              <a:t> </a:t>
            </a:r>
            <a:r>
              <a:rPr lang="en-US" altLang="zh-TW" dirty="0" smtClean="0"/>
              <a:t>OS X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圖片來源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Apple)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 descr="J:\Jean\2018新趨勢計概\第一批稿件\macbook_2x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251200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23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標題 1"/>
          <p:cNvSpPr>
            <a:spLocks noGrp="1"/>
          </p:cNvSpPr>
          <p:nvPr>
            <p:ph type="title"/>
          </p:nvPr>
        </p:nvSpPr>
        <p:spPr>
          <a:xfrm>
            <a:off x="611188" y="630744"/>
            <a:ext cx="6010556" cy="584775"/>
          </a:xfrm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TW" sz="3200" dirty="0">
                <a:ea typeface="+mn-ea"/>
                <a:cs typeface="+mn-cs"/>
              </a:rPr>
              <a:t>5-4-4  Microsoft Windows</a:t>
            </a:r>
            <a:endParaRPr lang="zh-TW" altLang="en-US" sz="3200" dirty="0">
              <a:ea typeface="+mn-ea"/>
              <a:cs typeface="+mn-cs"/>
            </a:endParaRPr>
          </a:p>
        </p:txBody>
      </p:sp>
      <p:sp>
        <p:nvSpPr>
          <p:cNvPr id="9" name="內容版面配置區 6"/>
          <p:cNvSpPr>
            <a:spLocks noGrp="1"/>
          </p:cNvSpPr>
          <p:nvPr>
            <p:ph idx="1"/>
          </p:nvPr>
        </p:nvSpPr>
        <p:spPr>
          <a:xfrm>
            <a:off x="304800" y="1196752"/>
            <a:ext cx="8382000" cy="352764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Microsoft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公司於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1985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年、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1987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年所推出的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Windows 1.0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Windows 2.0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順利成為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IBM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相容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PC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的標準圖形使用者介面系統。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Microsoft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公司於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1990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年推出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Windows 3.0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並獲得了空前的迴響。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Microsoft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公司於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1995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年推出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95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Windows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才從殼層程式轉變為真正的作業系統，不再包含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MS-DOS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之後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Microsoft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公司不斷推出新版的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Windows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作業系統，包括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Windows Me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Windows XP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Vista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、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8/8.1/10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67318" y="5738813"/>
            <a:ext cx="2028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採用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動態磚使用者介面</a:t>
            </a:r>
          </a:p>
        </p:txBody>
      </p:sp>
      <p:pic>
        <p:nvPicPr>
          <p:cNvPr id="2050" name="Picture 2" descr="J:\Jean\2017新趨勢計概\稿件\Ch05\win1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4203492"/>
            <a:ext cx="3600400" cy="22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8734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828800"/>
            <a:ext cx="9144000" cy="914400"/>
          </a:xfrm>
        </p:spPr>
        <p:txBody>
          <a:bodyPr/>
          <a:lstStyle/>
          <a:p>
            <a:pPr algn="ctr" eaLnBrk="1" hangingPunct="1"/>
            <a:r>
              <a:rPr lang="zh-TW" altLang="en-US" sz="54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作業系統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57500" y="8382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kumimoji="0" lang="en-US" altLang="zh-TW" sz="4400" dirty="0" smtClean="0">
                <a:solidFill>
                  <a:srgbClr val="663300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zh-TW" altLang="en-US" sz="4400" dirty="0">
              <a:solidFill>
                <a:srgbClr val="6633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3124200" y="2941637"/>
            <a:ext cx="5228754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3" action="ppaction://hlinksldjump"/>
              </a:rPr>
              <a:t>5-1  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3" action="ppaction://hlinksldjump"/>
              </a:rPr>
              <a:t>作業系統簡介 </a:t>
            </a:r>
            <a:endParaRPr kumimoji="0" lang="zh-TW" altLang="en-US" sz="24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4" action="ppaction://hlinksldjump"/>
              </a:rPr>
              <a:t>5-2  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4" action="ppaction://hlinksldjump"/>
              </a:rPr>
              <a:t>作業系統的功能 </a:t>
            </a:r>
            <a:endParaRPr kumimoji="0" lang="zh-TW" altLang="en-US" sz="24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5" action="ppaction://hlinksldjump"/>
              </a:rPr>
              <a:t>5-3  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5" action="ppaction://hlinksldjump"/>
              </a:rPr>
              <a:t>作業系統的技術 </a:t>
            </a:r>
            <a:endParaRPr kumimoji="0" lang="zh-TW" altLang="en-US" sz="24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6" action="ppaction://hlinksldjump"/>
              </a:rPr>
              <a:t>5-4  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6" action="ppaction://hlinksldjump"/>
              </a:rPr>
              <a:t>知名的作業系統 </a:t>
            </a:r>
            <a:endParaRPr kumimoji="0" lang="en-US" altLang="zh-TW" sz="2400" dirty="0"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6"/>
          <p:cNvSpPr>
            <a:spLocks noChangeArrowheads="1"/>
          </p:cNvSpPr>
          <p:nvPr/>
        </p:nvSpPr>
        <p:spPr bwMode="auto">
          <a:xfrm>
            <a:off x="571500" y="1341438"/>
            <a:ext cx="80724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Clr>
                <a:srgbClr val="00B0F0"/>
              </a:buClr>
            </a:pPr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</a:rPr>
              <a:t>Linux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</a:rPr>
              <a:t>是由芬蘭大學學生林納斯</a:t>
            </a:r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</a:rPr>
              <a:t>‧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</a:rPr>
              <a:t>托華斯 </a:t>
            </a:r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</a:rPr>
              <a:t>(Linus Torvalds) 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</a:rPr>
              <a:t>於</a:t>
            </a:r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</a:rPr>
              <a:t>1991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</a:rPr>
              <a:t>年以</a:t>
            </a:r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</a:rPr>
              <a:t>UNIX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</a:rPr>
              <a:t>為基礎所開發的作業系統安裝在個人電腦。 </a:t>
            </a:r>
            <a:b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</a:rPr>
            </a:br>
            <a:r>
              <a:rPr kumimoji="0" lang="en-US" altLang="zh-TW" sz="2400" dirty="0" smtClean="0">
                <a:latin typeface="Arial" charset="0"/>
                <a:ea typeface="標楷體" pitchFamily="65" charset="-120"/>
                <a:cs typeface="Arial" charset="0"/>
              </a:rPr>
              <a:t>Linux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</a:rPr>
              <a:t>可以說是開放原始碼的最佳典範。</a:t>
            </a:r>
            <a:endParaRPr kumimoji="0" lang="zh-TW" altLang="en-US" sz="2400" dirty="0"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39941" name="標題 1"/>
          <p:cNvSpPr>
            <a:spLocks noGrp="1"/>
          </p:cNvSpPr>
          <p:nvPr>
            <p:ph type="title"/>
          </p:nvPr>
        </p:nvSpPr>
        <p:spPr>
          <a:xfrm>
            <a:off x="611188" y="630744"/>
            <a:ext cx="2576346" cy="584775"/>
          </a:xfrm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TW" sz="3200" dirty="0">
                <a:ea typeface="+mn-ea"/>
                <a:cs typeface="+mn-cs"/>
              </a:rPr>
              <a:t>5-4-5  Linux</a:t>
            </a:r>
            <a:endParaRPr lang="zh-TW" altLang="en-US" sz="3200" dirty="0">
              <a:ea typeface="+mn-ea"/>
              <a:cs typeface="+mn-cs"/>
            </a:endParaRPr>
          </a:p>
        </p:txBody>
      </p:sp>
      <p:pic>
        <p:nvPicPr>
          <p:cNvPr id="6" name="圖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941269" y="2852936"/>
            <a:ext cx="3528392" cy="2376264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5757693" y="4221088"/>
            <a:ext cx="936104" cy="9976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41269" y="5494615"/>
            <a:ext cx="491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Linux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與官方吉祥物</a:t>
            </a:r>
            <a:r>
              <a:rPr lang="fr-FR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Tux 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圖片來源：維基百科</a:t>
            </a:r>
            <a:r>
              <a:rPr lang="fr-FR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5" descr="o_return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618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標題 1"/>
          <p:cNvSpPr>
            <a:spLocks noGrp="1"/>
          </p:cNvSpPr>
          <p:nvPr>
            <p:ph type="title"/>
          </p:nvPr>
        </p:nvSpPr>
        <p:spPr>
          <a:xfrm>
            <a:off x="611188" y="630744"/>
            <a:ext cx="7112845" cy="584775"/>
          </a:xfrm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TW" sz="3200" dirty="0">
                <a:ea typeface="+mn-ea"/>
                <a:cs typeface="+mn-cs"/>
              </a:rPr>
              <a:t>5-4-6  </a:t>
            </a:r>
            <a:r>
              <a:rPr lang="zh-TW" altLang="en-US" sz="3200" dirty="0">
                <a:ea typeface="+mn-ea"/>
                <a:cs typeface="+mn-cs"/>
              </a:rPr>
              <a:t>智慧型手機與平板電腦作業系統</a:t>
            </a:r>
          </a:p>
        </p:txBody>
      </p:sp>
      <p:sp>
        <p:nvSpPr>
          <p:cNvPr id="8" name="內容版面配置區 6"/>
          <p:cNvSpPr>
            <a:spLocks noGrp="1"/>
          </p:cNvSpPr>
          <p:nvPr>
            <p:ph idx="1"/>
          </p:nvPr>
        </p:nvSpPr>
        <p:spPr>
          <a:xfrm>
            <a:off x="304800" y="1340768"/>
            <a:ext cx="8458200" cy="3155032"/>
          </a:xfrm>
        </p:spPr>
        <p:txBody>
          <a:bodyPr/>
          <a:lstStyle/>
          <a:p>
            <a:pPr algn="just"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智慧型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手機與平板電腦因為受限於較少的記憶體、較慢的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CPU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、較小的螢幕、使用充電電池等先天限制，所以其作業系統和一般電腦不同，比較常見的如下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iOS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Android</a:t>
            </a:r>
          </a:p>
          <a:p>
            <a:pPr lvl="1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8/8.1/10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BlackBerry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OS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48200" y="4763869"/>
            <a:ext cx="3995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搭載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Windows 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的微軟自有品牌平板電腦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圖片來源：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Microsoft Surface)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4716016" y="2564904"/>
            <a:ext cx="3359150" cy="2078990"/>
          </a:xfrm>
          <a:prstGeom prst="rect">
            <a:avLst/>
          </a:prstGeom>
        </p:spPr>
      </p:pic>
      <p:pic>
        <p:nvPicPr>
          <p:cNvPr id="10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7755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343400"/>
            <a:ext cx="463590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400" dirty="0" smtClean="0">
                <a:cs typeface="Arial" pitchFamily="34" charset="0"/>
              </a:rPr>
              <a:t>5</a:t>
            </a:r>
            <a:r>
              <a:rPr lang="en-US" altLang="zh-TW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-1</a:t>
            </a:r>
            <a:r>
              <a:rPr lang="zh-TW" altLang="en-US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　</a:t>
            </a:r>
            <a:r>
              <a:rPr lang="zh-TW" altLang="en-US" sz="4400" dirty="0" smtClean="0">
                <a:cs typeface="Arial" pitchFamily="34" charset="0"/>
              </a:rPr>
              <a:t>認識作業系統</a:t>
            </a:r>
            <a:endParaRPr lang="zh-TW" altLang="en-US" sz="4400" dirty="0" smtClean="0">
              <a:solidFill>
                <a:srgbClr val="663300"/>
              </a:solidFill>
              <a:effectLst/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620000" y="714375"/>
            <a:ext cx="1142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P.5-2~P.5-3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3595" y="1676400"/>
            <a:ext cx="3896637" cy="234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home_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411" y="6150752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304800" y="1602462"/>
            <a:ext cx="38100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just" eaLnBrk="1" hangingPunct="1">
              <a:buClr>
                <a:srgbClr val="00B0F0"/>
              </a:buClr>
            </a:pP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作業系統 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(OS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，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operating system) 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是介於電腦硬體與應用軟體之間的程式，除了提供執行應用軟體的環境，還負責分配系統資源，例如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CPU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、記憶體、磁碟、輸入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/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輸出等</a:t>
            </a:r>
            <a:r>
              <a:rPr kumimoji="0" lang="zh-TW" altLang="en-US" sz="2200" dirty="0" smtClean="0">
                <a:latin typeface="Arial" charset="0"/>
                <a:ea typeface="標楷體" pitchFamily="65" charset="-120"/>
                <a:cs typeface="Arial" charset="0"/>
              </a:rPr>
              <a:t>。</a:t>
            </a:r>
            <a:endParaRPr kumimoji="0" lang="en-US" altLang="zh-TW" sz="2200" dirty="0" smtClean="0">
              <a:latin typeface="Arial" charset="0"/>
              <a:ea typeface="標楷體" pitchFamily="65" charset="-120"/>
              <a:cs typeface="Arial" charset="0"/>
            </a:endParaRPr>
          </a:p>
          <a:p>
            <a:pPr algn="just" eaLnBrk="1" hangingPunct="1">
              <a:buClr>
                <a:srgbClr val="00B0F0"/>
              </a:buClr>
            </a:pPr>
            <a:endParaRPr kumimoji="0" lang="en-US" altLang="zh-TW" sz="2200" dirty="0" smtClean="0">
              <a:latin typeface="Arial" charset="0"/>
              <a:ea typeface="標楷體" pitchFamily="65" charset="-120"/>
              <a:cs typeface="Arial" charset="0"/>
            </a:endParaRPr>
          </a:p>
          <a:p>
            <a:pPr algn="just" eaLnBrk="1" hangingPunct="1">
              <a:buClr>
                <a:srgbClr val="00B0F0"/>
              </a:buClr>
            </a:pP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作業系統中實際負責管理系統資源的是數個不同的處理程式，而負責協調與控制這些處理程式，並維持整個作業系統正常運作的程式叫做核心 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(kernel) 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或監督程式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(supervisor program)</a:t>
            </a:r>
            <a:r>
              <a:rPr kumimoji="0" lang="zh-TW" altLang="en-US" sz="2200" dirty="0" smtClean="0">
                <a:latin typeface="Arial" charset="0"/>
                <a:ea typeface="標楷體" pitchFamily="65" charset="-120"/>
                <a:cs typeface="Arial" charset="0"/>
              </a:rPr>
              <a:t>。</a:t>
            </a:r>
            <a:endParaRPr kumimoji="0" lang="zh-TW" altLang="en-US" sz="2200" dirty="0">
              <a:latin typeface="Arial" charset="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400" dirty="0" smtClean="0">
                <a:cs typeface="Arial" pitchFamily="34" charset="0"/>
              </a:rPr>
              <a:t>5</a:t>
            </a:r>
            <a:r>
              <a:rPr lang="en-US" altLang="zh-TW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-2</a:t>
            </a:r>
            <a:r>
              <a:rPr lang="zh-TW" altLang="en-US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　</a:t>
            </a:r>
            <a:r>
              <a:rPr lang="zh-TW" altLang="en-US" sz="4400" dirty="0" smtClean="0">
                <a:cs typeface="Arial" pitchFamily="34" charset="0"/>
              </a:rPr>
              <a:t>作業系統的功能</a:t>
            </a:r>
            <a:endParaRPr lang="zh-TW" altLang="en-US" sz="4400" dirty="0" smtClean="0">
              <a:solidFill>
                <a:srgbClr val="663300"/>
              </a:solidFill>
              <a:effectLst/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685800" y="1524000"/>
            <a:ext cx="7086600" cy="4479924"/>
          </a:xfrm>
        </p:spPr>
        <p:txBody>
          <a:bodyPr/>
          <a:lstStyle/>
          <a:p>
            <a:pPr>
              <a:buNone/>
            </a:pPr>
            <a:r>
              <a:rPr lang="zh-TW" altLang="en-US" sz="2400" dirty="0" smtClean="0">
                <a:solidFill>
                  <a:schemeClr val="tx1"/>
                </a:solidFill>
              </a:rPr>
              <a:t>作業系統的功能主要有下列幾項：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</a:rPr>
              <a:t>分配系統資源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</a:rPr>
              <a:t>提供執行應用軟體的環境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</a:rPr>
              <a:t>提供使用者介面</a:t>
            </a:r>
            <a:endParaRPr lang="en-US" altLang="zh-TW" sz="2400" dirty="0" smtClean="0">
              <a:solidFill>
                <a:schemeClr val="tx1"/>
              </a:solidFill>
            </a:endParaRP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620000" y="714375"/>
            <a:ext cx="1142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P.5-4~P.5-5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302587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圖片 8" descr="d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7"/>
          <a:stretch/>
        </p:blipFill>
        <p:spPr bwMode="auto">
          <a:xfrm>
            <a:off x="3352800" y="3581548"/>
            <a:ext cx="2743200" cy="149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799214" y="5892210"/>
            <a:ext cx="63635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■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(a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作業系統負責分配系統資源 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(b) MS-DOS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採用命令列使用者介面 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c)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Apple OS X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採用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圖形化使用者介面</a:t>
            </a: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圖片 10" descr="home_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411" y="6150752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 descr="J:\Jean\2018新趨勢計概\第一批稿件\og_imag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0" y="3581400"/>
            <a:ext cx="2560637" cy="149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400" dirty="0" smtClean="0">
                <a:cs typeface="Arial" pitchFamily="34" charset="0"/>
              </a:rPr>
              <a:t>5</a:t>
            </a:r>
            <a:r>
              <a:rPr lang="en-US" altLang="zh-TW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-3</a:t>
            </a:r>
            <a:r>
              <a:rPr lang="zh-TW" altLang="en-US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　</a:t>
            </a:r>
            <a:r>
              <a:rPr lang="zh-TW" altLang="en-US" sz="4400" dirty="0" smtClean="0">
                <a:cs typeface="Arial" pitchFamily="34" charset="0"/>
              </a:rPr>
              <a:t>作業系統的技術</a:t>
            </a:r>
            <a:endParaRPr lang="zh-TW" altLang="en-US" sz="4400" dirty="0" smtClean="0">
              <a:solidFill>
                <a:srgbClr val="663300"/>
              </a:solidFill>
              <a:effectLst/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685800" y="1524000"/>
            <a:ext cx="7086600" cy="4479924"/>
          </a:xfrm>
        </p:spPr>
        <p:txBody>
          <a:bodyPr/>
          <a:lstStyle/>
          <a:p>
            <a:r>
              <a:rPr lang="en-US" altLang="zh-TW" sz="2800" dirty="0" smtClean="0">
                <a:solidFill>
                  <a:schemeClr val="tx1"/>
                </a:solidFill>
                <a:hlinkClick r:id="rId2" action="ppaction://hlinksldjump"/>
              </a:rPr>
              <a:t>5-3-1 </a:t>
            </a:r>
            <a:r>
              <a:rPr lang="zh-TW" altLang="en-US" sz="2800" dirty="0" smtClean="0">
                <a:solidFill>
                  <a:schemeClr val="tx1"/>
                </a:solidFill>
                <a:hlinkClick r:id="rId2" action="ppaction://hlinksldjump"/>
              </a:rPr>
              <a:t>批次系統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  <a:hlinkClick r:id="rId3" action="ppaction://hlinksldjump"/>
              </a:rPr>
              <a:t>5-3-2 </a:t>
            </a:r>
            <a:r>
              <a:rPr lang="zh-TW" altLang="en-US" sz="2800" dirty="0" smtClean="0">
                <a:solidFill>
                  <a:schemeClr val="tx1"/>
                </a:solidFill>
                <a:hlinkClick r:id="rId3" action="ppaction://hlinksldjump"/>
              </a:rPr>
              <a:t>多元程式處理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  <a:hlinkClick r:id="rId4" action="ppaction://hlinksldjump"/>
              </a:rPr>
              <a:t>5-3-3 </a:t>
            </a:r>
            <a:r>
              <a:rPr lang="zh-TW" altLang="en-US" sz="2800" dirty="0" smtClean="0">
                <a:solidFill>
                  <a:schemeClr val="tx1"/>
                </a:solidFill>
                <a:hlinkClick r:id="rId4" action="ppaction://hlinksldjump"/>
              </a:rPr>
              <a:t>分時系統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  <a:hlinkClick r:id="rId5" action="ppaction://hlinksldjump"/>
              </a:rPr>
              <a:t>5-3-4 </a:t>
            </a:r>
            <a:r>
              <a:rPr lang="zh-TW" altLang="en-US" sz="2800" dirty="0" smtClean="0">
                <a:solidFill>
                  <a:schemeClr val="tx1"/>
                </a:solidFill>
                <a:hlinkClick r:id="rId5" action="ppaction://hlinksldjump"/>
              </a:rPr>
              <a:t>多處理器系統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  <a:hlinkClick r:id="rId6" action="ppaction://hlinksldjump"/>
              </a:rPr>
              <a:t>5-3-5 </a:t>
            </a:r>
            <a:r>
              <a:rPr lang="zh-TW" altLang="en-US" sz="2800" dirty="0" smtClean="0">
                <a:solidFill>
                  <a:schemeClr val="tx1"/>
                </a:solidFill>
                <a:hlinkClick r:id="rId6" action="ppaction://hlinksldjump"/>
              </a:rPr>
              <a:t>分散式系統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  <a:hlinkClick r:id="rId7" action="ppaction://hlinksldjump"/>
              </a:rPr>
              <a:t>5-3-6 </a:t>
            </a:r>
            <a:r>
              <a:rPr lang="zh-TW" altLang="en-US" sz="2800" dirty="0" smtClean="0">
                <a:solidFill>
                  <a:schemeClr val="tx1"/>
                </a:solidFill>
                <a:hlinkClick r:id="rId7" action="ppaction://hlinksldjump"/>
              </a:rPr>
              <a:t>即時系統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  <a:hlinkClick r:id="rId8" action="ppaction://hlinksldjump"/>
              </a:rPr>
              <a:t>5-3-7 </a:t>
            </a:r>
            <a:r>
              <a:rPr lang="zh-TW" altLang="en-US" sz="2800" dirty="0" smtClean="0">
                <a:solidFill>
                  <a:schemeClr val="tx1"/>
                </a:solidFill>
                <a:hlinkClick r:id="rId8" action="ppaction://hlinksldjump"/>
              </a:rPr>
              <a:t>手持式系統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  <a:hlinkClick r:id="rId9" action="ppaction://hlinksldjump"/>
              </a:rPr>
              <a:t>5-3-8 </a:t>
            </a:r>
            <a:r>
              <a:rPr lang="zh-TW" altLang="en-US" sz="2800" dirty="0" smtClean="0">
                <a:solidFill>
                  <a:schemeClr val="tx1"/>
                </a:solidFill>
                <a:hlinkClick r:id="rId9" action="ppaction://hlinksldjump"/>
              </a:rPr>
              <a:t>嵌入式系統</a:t>
            </a:r>
            <a:endParaRPr lang="en-US" altLang="zh-TW" sz="2800" dirty="0" smtClean="0">
              <a:solidFill>
                <a:schemeClr val="tx1"/>
              </a:solidFill>
            </a:endParaRP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543800" y="714375"/>
            <a:ext cx="12953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P.5-6~P.5-10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8" name="圖片 7" descr="home_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07411" y="6150752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400" dirty="0" smtClean="0">
                <a:cs typeface="Arial" pitchFamily="34" charset="0"/>
              </a:rPr>
              <a:t>5</a:t>
            </a:r>
            <a:r>
              <a:rPr lang="en-US" altLang="zh-TW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-4</a:t>
            </a:r>
            <a:r>
              <a:rPr lang="zh-TW" altLang="en-US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　</a:t>
            </a:r>
            <a:r>
              <a:rPr lang="zh-TW" altLang="en-US" sz="4400" dirty="0" smtClean="0">
                <a:cs typeface="Arial" pitchFamily="34" charset="0"/>
              </a:rPr>
              <a:t>知名的作業系統</a:t>
            </a:r>
            <a:endParaRPr lang="zh-TW" altLang="en-US" sz="4400" dirty="0" smtClean="0">
              <a:solidFill>
                <a:srgbClr val="663300"/>
              </a:solidFill>
              <a:effectLst/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685799" y="2133600"/>
            <a:ext cx="7903369" cy="3870324"/>
          </a:xfrm>
        </p:spPr>
        <p:txBody>
          <a:bodyPr/>
          <a:lstStyle/>
          <a:p>
            <a:r>
              <a:rPr lang="en-US" altLang="zh-TW" sz="2800" dirty="0" smtClean="0">
                <a:solidFill>
                  <a:schemeClr val="tx1"/>
                </a:solidFill>
                <a:hlinkClick r:id="rId2" action="ppaction://hlinksldjump"/>
              </a:rPr>
              <a:t>5-4-1  UNIX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  <a:hlinkClick r:id="rId3" action="ppaction://hlinksldjump"/>
              </a:rPr>
              <a:t>5-4-2  MS-DOS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  <a:hlinkClick r:id="rId4" action="ppaction://hlinksldjump"/>
              </a:rPr>
              <a:t>5-4-3  OS</a:t>
            </a:r>
            <a:r>
              <a:rPr lang="zh-TW" altLang="en-US" sz="2800" dirty="0" smtClean="0">
                <a:solidFill>
                  <a:schemeClr val="tx1"/>
                </a:solidFill>
                <a:hlinkClick r:id="rId4" action="ppaction://hlinksldjump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hlinkClick r:id="rId4" action="ppaction://hlinksldjump"/>
              </a:rPr>
              <a:t>X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  <a:hlinkClick r:id="rId5" action="ppaction://hlinksldjump"/>
              </a:rPr>
              <a:t>5-4-4  Microsoft Windows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  <a:hlinkClick r:id="rId6" action="ppaction://hlinksldjump"/>
              </a:rPr>
              <a:t>5-4-5  Linux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  <a:hlinkClick r:id="rId7" action="ppaction://hlinksldjump"/>
              </a:rPr>
              <a:t>5-4-6  </a:t>
            </a:r>
            <a:r>
              <a:rPr lang="zh-TW" altLang="en-US" sz="2800" dirty="0" smtClean="0">
                <a:solidFill>
                  <a:schemeClr val="tx1"/>
                </a:solidFill>
                <a:hlinkClick r:id="rId7" action="ppaction://hlinksldjump"/>
              </a:rPr>
              <a:t>智慧型</a:t>
            </a:r>
            <a:r>
              <a:rPr lang="zh-TW" altLang="en-US" sz="2800" dirty="0">
                <a:solidFill>
                  <a:schemeClr val="tx1"/>
                </a:solidFill>
                <a:hlinkClick r:id="rId7" action="ppaction://hlinksldjump"/>
              </a:rPr>
              <a:t>手機與平板電腦</a:t>
            </a:r>
            <a:r>
              <a:rPr lang="zh-TW" altLang="en-US" sz="2800" dirty="0" smtClean="0">
                <a:solidFill>
                  <a:schemeClr val="tx1"/>
                </a:solidFill>
                <a:hlinkClick r:id="rId7" action="ppaction://hlinksldjump"/>
              </a:rPr>
              <a:t>作業系統</a:t>
            </a:r>
            <a:endParaRPr lang="en-US" altLang="zh-TW" sz="2800" dirty="0" smtClean="0">
              <a:solidFill>
                <a:schemeClr val="tx1"/>
              </a:solidFill>
            </a:endParaRP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543800" y="714375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P.5-11~P5-16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8" name="圖片 7" descr="home_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07411" y="6150752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0" y="3124200"/>
            <a:ext cx="9161318" cy="838200"/>
          </a:xfrm>
          <a:prstGeom prst="roundRect">
            <a:avLst/>
          </a:prstGeom>
          <a:solidFill>
            <a:srgbClr val="CC99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/>
              <a:t>本</a:t>
            </a:r>
            <a:r>
              <a:rPr lang="zh-TW" altLang="en-US" sz="4400" dirty="0" smtClean="0"/>
              <a:t>章</a:t>
            </a:r>
            <a:r>
              <a:rPr lang="zh-TW" altLang="en-US" sz="4400" dirty="0"/>
              <a:t>結束</a:t>
            </a:r>
          </a:p>
        </p:txBody>
      </p:sp>
    </p:spTree>
    <p:extLst>
      <p:ext uri="{BB962C8B-B14F-4D97-AF65-F5344CB8AC3E}">
        <p14:creationId xmlns:p14="http://schemas.microsoft.com/office/powerpoint/2010/main" val="2201607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536" y="1295400"/>
            <a:ext cx="6131064" cy="493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854076"/>
            <a:ext cx="4953000" cy="6699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TW" sz="3200" dirty="0" smtClean="0">
                <a:solidFill>
                  <a:srgbClr val="663300"/>
                </a:solidFill>
              </a:rPr>
              <a:t>5-3-1 </a:t>
            </a:r>
            <a:r>
              <a:rPr lang="zh-TW" altLang="en-US" sz="3200" dirty="0" smtClean="0">
                <a:solidFill>
                  <a:srgbClr val="663300"/>
                </a:solidFill>
              </a:rPr>
              <a:t>批次系統</a:t>
            </a:r>
            <a:r>
              <a:rPr lang="en-US" altLang="zh-TW" sz="2400" dirty="0" smtClean="0"/>
              <a:t>	</a:t>
            </a:r>
            <a:endParaRPr lang="en-US" altLang="zh-TW" dirty="0" smtClean="0"/>
          </a:p>
        </p:txBody>
      </p:sp>
      <p:sp>
        <p:nvSpPr>
          <p:cNvPr id="9" name="矩形 8"/>
          <p:cNvSpPr/>
          <p:nvPr/>
        </p:nvSpPr>
        <p:spPr>
          <a:xfrm>
            <a:off x="990600" y="6248400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■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(a)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單工系統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(b)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批次系統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9434"/>
            <a:ext cx="7032360" cy="340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854076"/>
            <a:ext cx="8458200" cy="21939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TW" sz="3200" dirty="0" smtClean="0">
                <a:solidFill>
                  <a:srgbClr val="663300"/>
                </a:solidFill>
              </a:rPr>
              <a:t>5-3-2 </a:t>
            </a:r>
            <a:r>
              <a:rPr lang="zh-TW" altLang="en-US" sz="3200" dirty="0" smtClean="0">
                <a:solidFill>
                  <a:srgbClr val="663300"/>
                </a:solidFill>
              </a:rPr>
              <a:t>多元程式處理</a:t>
            </a:r>
            <a:endParaRPr lang="en-US" altLang="zh-TW" sz="3200" dirty="0" smtClean="0">
              <a:solidFill>
                <a:srgbClr val="663300"/>
              </a:solidFill>
            </a:endParaRP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sz="2400" dirty="0" smtClean="0"/>
              <a:t>多元程式處理 </a:t>
            </a:r>
            <a:r>
              <a:rPr lang="en-US" altLang="zh-TW" sz="2400" dirty="0" smtClean="0"/>
              <a:t>(multiprogramming) </a:t>
            </a:r>
            <a:r>
              <a:rPr lang="zh-TW" altLang="en-US" sz="2400" dirty="0" smtClean="0"/>
              <a:t>的目的是同時服務多位使用者或多個程式，致力於讓</a:t>
            </a:r>
            <a:r>
              <a:rPr lang="en-US" altLang="zh-TW" sz="2400" dirty="0" smtClean="0"/>
              <a:t>CPU</a:t>
            </a:r>
            <a:r>
              <a:rPr lang="zh-TW" altLang="en-US" sz="2400" dirty="0" smtClean="0"/>
              <a:t>一直保持忙碌，以提升</a:t>
            </a:r>
            <a:r>
              <a:rPr lang="en-US" altLang="zh-TW" sz="2400" dirty="0" smtClean="0"/>
              <a:t>CPU</a:t>
            </a:r>
            <a:r>
              <a:rPr lang="zh-TW" altLang="en-US" sz="2400" dirty="0" smtClean="0"/>
              <a:t>的使用率。</a:t>
            </a:r>
            <a:endParaRPr lang="en-US" altLang="zh-TW" sz="2400" dirty="0" smtClean="0"/>
          </a:p>
        </p:txBody>
      </p:sp>
      <p:sp>
        <p:nvSpPr>
          <p:cNvPr id="9" name="矩形 8"/>
          <p:cNvSpPr/>
          <p:nvPr/>
        </p:nvSpPr>
        <p:spPr>
          <a:xfrm>
            <a:off x="3429000" y="61722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■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多元程式處理系統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自訂 3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7030A0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訂 3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70C0"/>
    </a:hlink>
    <a:folHlink>
      <a:srgbClr val="7030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1930</TotalTime>
  <Words>688</Words>
  <Application>Microsoft Office PowerPoint</Application>
  <PresentationFormat>如螢幕大小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旅程</vt:lpstr>
      <vt:lpstr>PowerPoint 簡報</vt:lpstr>
      <vt:lpstr>PowerPoint 簡報</vt:lpstr>
      <vt:lpstr>5-1　認識作業系統</vt:lpstr>
      <vt:lpstr>5-2　作業系統的功能</vt:lpstr>
      <vt:lpstr>5-3　作業系統的技術</vt:lpstr>
      <vt:lpstr>5-4　知名的作業系統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5-4-1  UNIX</vt:lpstr>
      <vt:lpstr>5-4-2  MS-DOS</vt:lpstr>
      <vt:lpstr>5-4-3  OS X </vt:lpstr>
      <vt:lpstr>5-4-4  Microsoft Windows</vt:lpstr>
      <vt:lpstr>5-4-5  Linux</vt:lpstr>
      <vt:lpstr>5-4-6  智慧型手機與平板電腦作業系統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作業系統</dc:title>
  <dc:creator>Jean</dc:creator>
  <cp:lastModifiedBy>Jean</cp:lastModifiedBy>
  <cp:revision>276</cp:revision>
  <cp:lastPrinted>1601-01-01T00:00:00Z</cp:lastPrinted>
  <dcterms:created xsi:type="dcterms:W3CDTF">1601-01-01T00:00:00Z</dcterms:created>
  <dcterms:modified xsi:type="dcterms:W3CDTF">2017-05-11T07:58:25Z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