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handoutMasterIdLst>
    <p:handoutMasterId r:id="rId22"/>
  </p:handoutMasterIdLst>
  <p:sldIdLst>
    <p:sldId id="321" r:id="rId2"/>
    <p:sldId id="256" r:id="rId3"/>
    <p:sldId id="300" r:id="rId4"/>
    <p:sldId id="301" r:id="rId5"/>
    <p:sldId id="257" r:id="rId6"/>
    <p:sldId id="293" r:id="rId7"/>
    <p:sldId id="294" r:id="rId8"/>
    <p:sldId id="310" r:id="rId9"/>
    <p:sldId id="302" r:id="rId10"/>
    <p:sldId id="295" r:id="rId11"/>
    <p:sldId id="296" r:id="rId12"/>
    <p:sldId id="316" r:id="rId13"/>
    <p:sldId id="317" r:id="rId14"/>
    <p:sldId id="318" r:id="rId15"/>
    <p:sldId id="320" r:id="rId16"/>
    <p:sldId id="319" r:id="rId17"/>
    <p:sldId id="303" r:id="rId18"/>
    <p:sldId id="315" r:id="rId19"/>
    <p:sldId id="297" r:id="rId20"/>
    <p:sldId id="299" r:id="rId2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00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14" autoAdjust="0"/>
  </p:normalViewPr>
  <p:slideViewPr>
    <p:cSldViewPr>
      <p:cViewPr varScale="1">
        <p:scale>
          <a:sx n="72" d="100"/>
          <a:sy n="72" d="100"/>
        </p:scale>
        <p:origin x="-1020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269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48046-1966-422F-92A8-38CB549ACE59}" type="datetimeFigureOut">
              <a:rPr lang="zh-TW" altLang="en-US" smtClean="0"/>
              <a:t>2017/5/11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7EAB6-A501-4946-B7B1-1F467A35A3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7828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5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1CAA3-3A48-477C-BD15-A5F2D8D9C4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AA81F-524D-4791-B732-9FFD97540F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5C5D3-4967-498A-A33B-ADBFCC52DE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F0FB1-3D53-4E9B-B4F9-2FAE079F1B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82E14-F1D0-45B2-B693-9ABE79E77B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42EBA-7C6C-4713-9E2A-2A12E027CD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83099-F55C-4C41-9817-3491B8D97E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1FA88-6A66-49E1-AC3A-C23CDE4172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77F62-C7D2-4982-A976-7CFC1E9592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BBC62-3232-40AB-B632-0D99AF65F53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5EC52-4C16-4390-B6C9-1045CFCB56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E6C21-06D3-486C-820F-7D83C062B42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文字版面配置區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2EEB685D-A999-4913-A532-7D9409746E2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  <p:sldLayoutId id="2147484175" r:id="rId12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slide" Target="slide7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.tif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gif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png"/><Relationship Id="rId4" Type="http://schemas.openxmlformats.org/officeDocument/2006/relationships/image" Target="../media/image14.gif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9.xml"/><Relationship Id="rId3" Type="http://schemas.openxmlformats.org/officeDocument/2006/relationships/slide" Target="slide9.xml"/><Relationship Id="rId7" Type="http://schemas.openxmlformats.org/officeDocument/2006/relationships/slide" Target="slide13.xml"/><Relationship Id="rId12" Type="http://schemas.openxmlformats.org/officeDocument/2006/relationships/slide" Target="slide18.xml"/><Relationship Id="rId17" Type="http://schemas.openxmlformats.org/officeDocument/2006/relationships/image" Target="../media/image10.png"/><Relationship Id="rId2" Type="http://schemas.openxmlformats.org/officeDocument/2006/relationships/image" Target="../media/image6.gif"/><Relationship Id="rId16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2.xml"/><Relationship Id="rId11" Type="http://schemas.openxmlformats.org/officeDocument/2006/relationships/slide" Target="slide17.xml"/><Relationship Id="rId5" Type="http://schemas.openxmlformats.org/officeDocument/2006/relationships/slide" Target="slide11.xml"/><Relationship Id="rId15" Type="http://schemas.openxmlformats.org/officeDocument/2006/relationships/image" Target="../media/image8.png"/><Relationship Id="rId10" Type="http://schemas.openxmlformats.org/officeDocument/2006/relationships/slide" Target="slide16.xml"/><Relationship Id="rId4" Type="http://schemas.openxmlformats.org/officeDocument/2006/relationships/slide" Target="slide10.xml"/><Relationship Id="rId9" Type="http://schemas.openxmlformats.org/officeDocument/2006/relationships/slide" Target="slide15.xml"/><Relationship Id="rId14" Type="http://schemas.openxmlformats.org/officeDocument/2006/relationships/slide" Target="slide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6741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077200" cy="51403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en-US" altLang="zh-TW" sz="1000" dirty="0" smtClean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en-US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管理</a:t>
            </a:r>
            <a:r>
              <a:rPr lang="zh-TW" altLang="en-US" dirty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資訊系統 </a:t>
            </a:r>
            <a:r>
              <a:rPr lang="en-US" altLang="zh-TW" dirty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(MIS</a:t>
            </a:r>
            <a:r>
              <a:rPr lang="en-US" altLang="zh-TW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en-US" sz="24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管理資訊系統 </a:t>
            </a:r>
            <a:r>
              <a:rPr lang="en-US" altLang="zh-TW" sz="24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(</a:t>
            </a:r>
            <a:r>
              <a:rPr lang="en-US" altLang="zh-TW" sz="24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MIS</a:t>
            </a:r>
            <a:r>
              <a:rPr lang="zh-TW" altLang="en-US" sz="24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 ，</a:t>
            </a:r>
            <a:r>
              <a:rPr lang="en-US" altLang="zh-TW" sz="24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management information system) </a:t>
            </a:r>
            <a:r>
              <a:rPr lang="zh-TW" altLang="en-US" sz="24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會將來自企業內部</a:t>
            </a:r>
            <a:r>
              <a:rPr lang="en-US" altLang="zh-TW" sz="24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TPS</a:t>
            </a:r>
            <a:r>
              <a:rPr lang="zh-TW" altLang="en-US" sz="24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或</a:t>
            </a:r>
            <a:r>
              <a:rPr lang="en-US" altLang="zh-TW" sz="24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EDP</a:t>
            </a:r>
            <a:r>
              <a:rPr lang="zh-TW" altLang="en-US" sz="24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的</a:t>
            </a:r>
            <a:r>
              <a:rPr lang="zh-TW" altLang="en-US" sz="24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資訊，</a:t>
            </a:r>
            <a:r>
              <a:rPr lang="zh-TW" altLang="en-US" sz="24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彙整成每年、每季、每月或每週的定期資訊及報表給中階主管</a:t>
            </a:r>
            <a:r>
              <a:rPr lang="zh-TW" altLang="en-US" sz="24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參考，</a:t>
            </a:r>
            <a:r>
              <a:rPr lang="zh-TW" altLang="en-US" sz="24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以監控企業目前的營運是否正常，進而預測未來的績效。</a:t>
            </a:r>
            <a:endParaRPr lang="zh-TW" altLang="en-US" sz="2400" dirty="0" smtClean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  <a:p>
            <a:pPr marL="0" indent="0" eaLnBrk="1" hangingPunct="1"/>
            <a:endParaRPr lang="zh-TW" altLang="en-US" sz="2600" dirty="0" smtClean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  <a:p>
            <a:pPr marL="0" indent="0" eaLnBrk="1" hangingPunct="1"/>
            <a:endParaRPr lang="en-US" altLang="zh-TW" sz="2600" dirty="0" smtClean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09409472"/>
              </p:ext>
            </p:extLst>
          </p:nvPr>
        </p:nvGraphicFramePr>
        <p:xfrm>
          <a:off x="1600200" y="3200400"/>
          <a:ext cx="5867400" cy="332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PhotoImpact" r:id="rId3" imgW="6138165" imgH="3480528" progId="">
                  <p:embed/>
                </p:oleObj>
              </mc:Choice>
              <mc:Fallback>
                <p:oleObj name="PhotoImpact" r:id="rId3" imgW="6138165" imgH="3480528" progId="">
                  <p:embed/>
                  <p:pic>
                    <p:nvPicPr>
                      <p:cNvPr id="0" name="Picture 4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200400"/>
                        <a:ext cx="5867400" cy="33258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圖片 5" descr="g_pag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文字方塊 6"/>
          <p:cNvSpPr txBox="1">
            <a:spLocks noChangeArrowheads="1"/>
          </p:cNvSpPr>
          <p:nvPr/>
        </p:nvSpPr>
        <p:spPr bwMode="auto">
          <a:xfrm>
            <a:off x="7858125" y="714375"/>
            <a:ext cx="785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400" dirty="0" smtClean="0">
                <a:cs typeface="Arial" charset="0"/>
              </a:rPr>
              <a:t>P.6-12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7" name="圖片 5" descr="o_return_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643563"/>
            <a:ext cx="6572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458200" cy="51403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en-US" altLang="zh-TW" sz="1000" dirty="0" smtClean="0">
              <a:latin typeface="Arial" charset="0"/>
              <a:ea typeface="標楷體" pitchFamily="65" charset="-120"/>
              <a:cs typeface="Arial" charset="0"/>
            </a:endParaRP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zh-TW" altLang="en-US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決策</a:t>
            </a:r>
            <a:r>
              <a:rPr lang="zh-TW" altLang="en-US" dirty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支援系統 </a:t>
            </a:r>
            <a:r>
              <a:rPr lang="en-US" altLang="zh-TW" dirty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(DSS</a:t>
            </a:r>
            <a:r>
              <a:rPr lang="en-US" altLang="zh-TW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)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zh-TW" altLang="en-US" sz="2600" dirty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決策支援系統 </a:t>
            </a:r>
            <a:r>
              <a:rPr lang="en-US" altLang="zh-TW" sz="2600" dirty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(DSS</a:t>
            </a:r>
            <a:r>
              <a:rPr lang="zh-TW" altLang="en-US" sz="2600" dirty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，</a:t>
            </a:r>
            <a:r>
              <a:rPr lang="en-US" altLang="zh-TW" sz="2600" dirty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decision support system) </a:t>
            </a:r>
            <a:r>
              <a:rPr lang="zh-TW" altLang="en-US" sz="2600" dirty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可以將來自企業內部</a:t>
            </a:r>
            <a:r>
              <a:rPr lang="en-US" altLang="zh-TW" sz="2600" dirty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MIS</a:t>
            </a:r>
            <a:r>
              <a:rPr lang="zh-TW" altLang="en-US" sz="2600" dirty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、</a:t>
            </a:r>
            <a:r>
              <a:rPr lang="en-US" altLang="zh-TW" sz="2600" dirty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TPS</a:t>
            </a:r>
            <a:r>
              <a:rPr lang="zh-TW" altLang="en-US" sz="2600" dirty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、</a:t>
            </a:r>
            <a:r>
              <a:rPr lang="en-US" altLang="zh-TW" sz="2600" dirty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EDP</a:t>
            </a:r>
            <a:r>
              <a:rPr lang="zh-TW" altLang="en-US" sz="2600" dirty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的資訊及外界環境的相關</a:t>
            </a:r>
            <a:r>
              <a:rPr lang="zh-TW" altLang="en-US" sz="2600" dirty="0" smtClean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資訊，</a:t>
            </a:r>
            <a:r>
              <a:rPr lang="zh-TW" altLang="en-US" sz="2600" dirty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彙整成可供分析的資訊及報表給中階主管參考，以制定非例行性決策</a:t>
            </a:r>
            <a:r>
              <a:rPr lang="zh-TW" altLang="en-US" sz="2600" dirty="0" smtClean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。</a:t>
            </a:r>
          </a:p>
          <a:p>
            <a:pPr marL="0" indent="0" eaLnBrk="1" hangingPunct="1"/>
            <a:endParaRPr lang="en-US" altLang="zh-TW" sz="2600" dirty="0" smtClean="0">
              <a:latin typeface="Arial" charset="0"/>
              <a:ea typeface="標楷體" pitchFamily="65" charset="-120"/>
              <a:cs typeface="Arial" charset="0"/>
            </a:endParaRPr>
          </a:p>
        </p:txBody>
      </p:sp>
      <p:pic>
        <p:nvPicPr>
          <p:cNvPr id="25603" name="圖片 6" descr="g_pa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714375"/>
            <a:ext cx="1071562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文字方塊 7"/>
          <p:cNvSpPr txBox="1">
            <a:spLocks noChangeArrowheads="1"/>
          </p:cNvSpPr>
          <p:nvPr/>
        </p:nvSpPr>
        <p:spPr bwMode="auto">
          <a:xfrm>
            <a:off x="7786688" y="714375"/>
            <a:ext cx="1114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cs typeface="Arial" charset="0"/>
              </a:rPr>
              <a:t>P.6-12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6" name="圖片 5" descr="o_return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643563"/>
            <a:ext cx="6572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458200" cy="51403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en-US" altLang="zh-TW" sz="1000" dirty="0" smtClean="0">
              <a:latin typeface="Arial" charset="0"/>
              <a:ea typeface="標楷體" pitchFamily="65" charset="-120"/>
              <a:cs typeface="Arial" charset="0"/>
            </a:endParaRP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zh-TW" altLang="en-US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主管</a:t>
            </a:r>
            <a:r>
              <a:rPr lang="zh-TW" altLang="en-US" dirty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支援系統 </a:t>
            </a:r>
            <a:r>
              <a:rPr lang="en-US" altLang="zh-TW" dirty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(ESS</a:t>
            </a:r>
            <a:r>
              <a:rPr lang="en-US" altLang="zh-TW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)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zh-TW" altLang="en-US" sz="2600" dirty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主管支援系統 </a:t>
            </a:r>
            <a:r>
              <a:rPr lang="en-US" altLang="zh-TW" sz="2600" dirty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(ESS</a:t>
            </a:r>
            <a:r>
              <a:rPr lang="zh-TW" altLang="en-US" sz="2600" dirty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，</a:t>
            </a:r>
            <a:r>
              <a:rPr lang="en-US" altLang="zh-TW" sz="2600" dirty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executive support system) </a:t>
            </a:r>
            <a:r>
              <a:rPr lang="zh-TW" altLang="en-US" sz="2600" dirty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可以將來自企業內部</a:t>
            </a:r>
            <a:r>
              <a:rPr lang="en-US" altLang="zh-TW" sz="2600" dirty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DSS</a:t>
            </a:r>
            <a:r>
              <a:rPr lang="zh-TW" altLang="en-US" sz="2600" dirty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、</a:t>
            </a:r>
            <a:r>
              <a:rPr lang="en-US" altLang="zh-TW" sz="2600" dirty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MIS</a:t>
            </a:r>
            <a:r>
              <a:rPr lang="zh-TW" altLang="en-US" sz="2600" dirty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的資訊及外界環境的相關資訊 </a:t>
            </a:r>
            <a:r>
              <a:rPr lang="en-US" altLang="zh-TW" sz="2600" dirty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(</a:t>
            </a:r>
            <a:r>
              <a:rPr lang="zh-TW" altLang="en-US" sz="2600" dirty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例如國際油價上漲趨勢、新制定的稅法或營利事業</a:t>
            </a:r>
            <a:r>
              <a:rPr lang="zh-TW" altLang="en-US" sz="2600" dirty="0" smtClean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法</a:t>
            </a:r>
            <a:r>
              <a:rPr lang="en-US" altLang="zh-TW" sz="2600" dirty="0" smtClean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)</a:t>
            </a:r>
            <a:r>
              <a:rPr lang="zh-TW" altLang="en-US" sz="2600" dirty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，彙整成資訊及報表給高階主管參考</a:t>
            </a:r>
            <a:r>
              <a:rPr lang="zh-TW" altLang="en-US" sz="2600" dirty="0" smtClean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。</a:t>
            </a:r>
          </a:p>
          <a:p>
            <a:pPr marL="0" indent="0" eaLnBrk="1" hangingPunct="1"/>
            <a:endParaRPr lang="en-US" altLang="zh-TW" sz="2600" dirty="0" smtClean="0">
              <a:latin typeface="Arial" charset="0"/>
              <a:ea typeface="標楷體" pitchFamily="65" charset="-120"/>
              <a:cs typeface="Arial" charset="0"/>
            </a:endParaRPr>
          </a:p>
        </p:txBody>
      </p:sp>
      <p:pic>
        <p:nvPicPr>
          <p:cNvPr id="25603" name="圖片 6" descr="g_pa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714375"/>
            <a:ext cx="1071562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文字方塊 7"/>
          <p:cNvSpPr txBox="1">
            <a:spLocks noChangeArrowheads="1"/>
          </p:cNvSpPr>
          <p:nvPr/>
        </p:nvSpPr>
        <p:spPr bwMode="auto">
          <a:xfrm>
            <a:off x="7786688" y="714375"/>
            <a:ext cx="1114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cs typeface="Arial" charset="0"/>
              </a:rPr>
              <a:t>P.6-13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6" name="圖片 5" descr="o_return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643563"/>
            <a:ext cx="6572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2034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458200" cy="51403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en-US" altLang="zh-TW" sz="1000" dirty="0" smtClean="0">
              <a:latin typeface="Arial" charset="0"/>
              <a:ea typeface="標楷體" pitchFamily="65" charset="-120"/>
              <a:cs typeface="Arial" charset="0"/>
            </a:endParaRP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zh-TW" altLang="en-US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企業</a:t>
            </a:r>
            <a:r>
              <a:rPr lang="zh-TW" altLang="en-US" dirty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資源規劃 </a:t>
            </a:r>
            <a:r>
              <a:rPr lang="en-US" altLang="zh-TW" dirty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(ERP</a:t>
            </a:r>
            <a:r>
              <a:rPr lang="en-US" altLang="zh-TW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)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zh-TW" altLang="en-US" sz="2600" dirty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企業資源規劃 </a:t>
            </a:r>
            <a:r>
              <a:rPr lang="en-US" altLang="zh-TW" sz="2600" dirty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(ERP</a:t>
            </a:r>
            <a:r>
              <a:rPr lang="zh-TW" altLang="en-US" sz="2600" dirty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，</a:t>
            </a:r>
            <a:r>
              <a:rPr lang="en-US" altLang="zh-TW" sz="2600" dirty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enterprise resource planning</a:t>
            </a:r>
            <a:r>
              <a:rPr lang="en-US" altLang="zh-TW" sz="2600" dirty="0" smtClean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)</a:t>
            </a:r>
            <a:r>
              <a:rPr lang="zh-TW" altLang="en-US" sz="2600" dirty="0" smtClean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 會</a:t>
            </a:r>
            <a:r>
              <a:rPr lang="zh-TW" altLang="en-US" sz="2600" dirty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從企業內部蒐集各種交易程序的交易資料，轉換並儲存於單一的資料庫或資料倉儲，讓企業的不同部門可以共享這些</a:t>
            </a:r>
            <a:r>
              <a:rPr lang="zh-TW" altLang="en-US" sz="2600" dirty="0" smtClean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資料。</a:t>
            </a:r>
          </a:p>
          <a:p>
            <a:pPr marL="0" indent="0" eaLnBrk="1" hangingPunct="1"/>
            <a:endParaRPr lang="en-US" altLang="zh-TW" sz="2600" dirty="0" smtClean="0">
              <a:latin typeface="Arial" charset="0"/>
              <a:ea typeface="標楷體" pitchFamily="65" charset="-120"/>
              <a:cs typeface="Arial" charset="0"/>
            </a:endParaRPr>
          </a:p>
        </p:txBody>
      </p:sp>
      <p:pic>
        <p:nvPicPr>
          <p:cNvPr id="25603" name="圖片 6" descr="g_pa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714375"/>
            <a:ext cx="1071562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文字方塊 7"/>
          <p:cNvSpPr txBox="1">
            <a:spLocks noChangeArrowheads="1"/>
          </p:cNvSpPr>
          <p:nvPr/>
        </p:nvSpPr>
        <p:spPr bwMode="auto">
          <a:xfrm>
            <a:off x="7696200" y="714375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cs typeface="Arial" charset="0"/>
              </a:rPr>
              <a:t>P.6-13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9" name="圖片 8" descr="J:\Jean\2013新趨勢計概\非OFFICE版\Ch12\ERP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45630"/>
            <a:ext cx="5029200" cy="3255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5" descr="o_return_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643563"/>
            <a:ext cx="6572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0984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458200" cy="51403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en-US" altLang="zh-TW" sz="1000" dirty="0" smtClean="0">
              <a:latin typeface="Arial" charset="0"/>
              <a:ea typeface="標楷體" pitchFamily="65" charset="-120"/>
              <a:cs typeface="Arial" charset="0"/>
            </a:endParaRP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zh-TW" altLang="en-US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供應</a:t>
            </a:r>
            <a:r>
              <a:rPr lang="zh-TW" altLang="en-US" dirty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鏈管理 </a:t>
            </a:r>
            <a:r>
              <a:rPr lang="en-US" altLang="zh-TW" dirty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(SCM</a:t>
            </a:r>
            <a:r>
              <a:rPr lang="en-US" altLang="zh-TW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)</a:t>
            </a:r>
          </a:p>
          <a:p>
            <a:pPr marL="0" indent="0" algn="just" eaLnBrk="1" hangingPunct="1">
              <a:buNone/>
            </a:pPr>
            <a:r>
              <a:rPr lang="zh-TW" altLang="en-US" sz="26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供應鏈管理 </a:t>
            </a:r>
            <a:r>
              <a:rPr lang="en-US" altLang="zh-TW" sz="26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(SCM</a:t>
            </a:r>
            <a:r>
              <a:rPr lang="zh-TW" altLang="en-US" sz="26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，</a:t>
            </a:r>
            <a:r>
              <a:rPr lang="en-US" altLang="zh-TW" sz="26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supply chain management</a:t>
            </a:r>
            <a:r>
              <a:rPr lang="en-US" altLang="zh-TW" sz="26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)</a:t>
            </a:r>
            <a:r>
              <a:rPr lang="zh-TW" altLang="en-US" sz="26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 是</a:t>
            </a:r>
            <a:r>
              <a:rPr lang="zh-TW" altLang="en-US" sz="26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透過資訊系統整合上下游廠商，以快速反映市場需求，進而降低存貨提高獲利。</a:t>
            </a:r>
          </a:p>
          <a:p>
            <a:pPr marL="0" indent="0" algn="just" eaLnBrk="1" hangingPunct="1">
              <a:buFont typeface="Wingdings" pitchFamily="2" charset="2"/>
              <a:buNone/>
            </a:pPr>
            <a:endParaRPr lang="zh-TW" altLang="en-US" sz="2600" dirty="0" smtClean="0">
              <a:solidFill>
                <a:srgbClr val="000000"/>
              </a:solidFill>
              <a:latin typeface="Arial" charset="0"/>
              <a:ea typeface="標楷體" pitchFamily="65" charset="-120"/>
              <a:cs typeface="Arial" charset="0"/>
            </a:endParaRPr>
          </a:p>
          <a:p>
            <a:pPr marL="0" indent="0" eaLnBrk="1" hangingPunct="1"/>
            <a:endParaRPr lang="en-US" altLang="zh-TW" sz="2600" dirty="0" smtClean="0">
              <a:latin typeface="Arial" charset="0"/>
              <a:ea typeface="標楷體" pitchFamily="65" charset="-120"/>
              <a:cs typeface="Arial" charset="0"/>
            </a:endParaRPr>
          </a:p>
        </p:txBody>
      </p:sp>
      <p:pic>
        <p:nvPicPr>
          <p:cNvPr id="25603" name="圖片 6" descr="g_pa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714375"/>
            <a:ext cx="1071562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文字方塊 7"/>
          <p:cNvSpPr txBox="1">
            <a:spLocks noChangeArrowheads="1"/>
          </p:cNvSpPr>
          <p:nvPr/>
        </p:nvSpPr>
        <p:spPr bwMode="auto">
          <a:xfrm>
            <a:off x="7862887" y="714375"/>
            <a:ext cx="900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cs typeface="Arial" charset="0"/>
              </a:rPr>
              <a:t>P.6-14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6" name="圖片 5" descr="o_return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643563"/>
            <a:ext cx="6572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781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258175" cy="51403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en-US" altLang="zh-TW" sz="1000" dirty="0" smtClean="0">
              <a:latin typeface="Arial" charset="0"/>
              <a:ea typeface="標楷體" pitchFamily="65" charset="-120"/>
              <a:cs typeface="Arial" charset="0"/>
            </a:endParaRP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zh-TW" altLang="en-US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知識</a:t>
            </a:r>
            <a:r>
              <a:rPr lang="zh-TW" altLang="en-US" dirty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管理 </a:t>
            </a:r>
            <a:r>
              <a:rPr lang="en-US" altLang="zh-TW" dirty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(KM</a:t>
            </a:r>
            <a:r>
              <a:rPr lang="en-US" altLang="zh-TW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)</a:t>
            </a:r>
          </a:p>
          <a:p>
            <a:pPr marL="0" indent="0" algn="just" eaLnBrk="1" hangingPunct="1">
              <a:buNone/>
            </a:pPr>
            <a:r>
              <a:rPr lang="zh-TW" altLang="en-US" sz="26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知識</a:t>
            </a:r>
            <a:r>
              <a:rPr lang="zh-TW" altLang="en-US" sz="26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管理 </a:t>
            </a:r>
            <a:r>
              <a:rPr lang="en-US" altLang="zh-TW" sz="26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(knowledge management) </a:t>
            </a:r>
            <a:r>
              <a:rPr lang="zh-TW" altLang="en-US" sz="26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是</a:t>
            </a:r>
            <a:r>
              <a:rPr lang="zh-TW" altLang="en-US" sz="26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用來蒐集、儲存、傳遞與應用知識的企業流程。知識管理系統又分為下列三種類型：</a:t>
            </a:r>
          </a:p>
          <a:p>
            <a:pPr eaLnBrk="1" hangingPunct="1"/>
            <a:r>
              <a:rPr lang="zh-TW" altLang="en-US" sz="26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整體</a:t>
            </a:r>
            <a:r>
              <a:rPr lang="zh-TW" altLang="en-US" sz="26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企業的知識管理系統 </a:t>
            </a:r>
            <a:r>
              <a:rPr lang="en-US" altLang="zh-TW" sz="26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(enterprise-wide knowledge management system</a:t>
            </a:r>
            <a:r>
              <a:rPr lang="en-US" altLang="zh-TW" sz="26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)</a:t>
            </a:r>
          </a:p>
          <a:p>
            <a:pPr algn="just" eaLnBrk="1" hangingPunct="1"/>
            <a:r>
              <a:rPr lang="zh-TW" altLang="en-US" sz="26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知識</a:t>
            </a:r>
            <a:r>
              <a:rPr lang="zh-TW" altLang="en-US" sz="26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工作系統 </a:t>
            </a:r>
            <a:r>
              <a:rPr lang="en-US" altLang="zh-TW" sz="26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(KWS</a:t>
            </a:r>
            <a:r>
              <a:rPr lang="zh-TW" altLang="en-US" sz="26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，</a:t>
            </a:r>
            <a:r>
              <a:rPr lang="en-US" altLang="zh-TW" sz="26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knowledge work system</a:t>
            </a:r>
            <a:r>
              <a:rPr lang="en-US" altLang="zh-TW" sz="26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)</a:t>
            </a:r>
            <a:endParaRPr lang="zh-TW" altLang="en-US" sz="2600" dirty="0" smtClean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  <a:p>
            <a:pPr algn="just" eaLnBrk="1" hangingPunct="1"/>
            <a:r>
              <a:rPr lang="zh-TW" altLang="en-US" sz="26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智慧</a:t>
            </a:r>
            <a:r>
              <a:rPr lang="zh-TW" altLang="en-US" sz="26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技術 </a:t>
            </a:r>
            <a:r>
              <a:rPr lang="en-US" altLang="zh-TW" sz="26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(intelligent techniques</a:t>
            </a:r>
            <a:r>
              <a:rPr lang="en-US" altLang="zh-TW" sz="26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)</a:t>
            </a:r>
            <a:endParaRPr lang="zh-TW" altLang="en-US" sz="2600" dirty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  <a:p>
            <a:pPr marL="0" indent="0" algn="just" eaLnBrk="1" hangingPunct="1">
              <a:buFont typeface="Wingdings" pitchFamily="2" charset="2"/>
              <a:buNone/>
            </a:pPr>
            <a:endParaRPr lang="zh-TW" altLang="en-US" sz="2600" dirty="0" smtClean="0">
              <a:solidFill>
                <a:srgbClr val="000000"/>
              </a:solidFill>
              <a:latin typeface="Arial" charset="0"/>
              <a:ea typeface="標楷體" pitchFamily="65" charset="-120"/>
              <a:cs typeface="Arial" charset="0"/>
            </a:endParaRPr>
          </a:p>
          <a:p>
            <a:pPr marL="0" indent="0" eaLnBrk="1" hangingPunct="1"/>
            <a:endParaRPr lang="en-US" altLang="zh-TW" sz="2600" dirty="0" smtClean="0">
              <a:latin typeface="Arial" charset="0"/>
              <a:ea typeface="標楷體" pitchFamily="65" charset="-120"/>
              <a:cs typeface="Arial" charset="0"/>
            </a:endParaRPr>
          </a:p>
        </p:txBody>
      </p:sp>
      <p:pic>
        <p:nvPicPr>
          <p:cNvPr id="25603" name="圖片 6" descr="g_pa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714375"/>
            <a:ext cx="1071562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o_return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643563"/>
            <a:ext cx="6572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7"/>
          <p:cNvSpPr txBox="1">
            <a:spLocks noChangeArrowheads="1"/>
          </p:cNvSpPr>
          <p:nvPr/>
        </p:nvSpPr>
        <p:spPr bwMode="auto">
          <a:xfrm>
            <a:off x="7862887" y="714375"/>
            <a:ext cx="900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cs typeface="Arial" charset="0"/>
              </a:rPr>
              <a:t>P.6-14</a:t>
            </a:r>
            <a:endParaRPr lang="zh-TW" altLang="en-US" sz="1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6498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258175" cy="51403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en-US" altLang="zh-TW" sz="1000" dirty="0" smtClean="0">
              <a:latin typeface="Arial" charset="0"/>
              <a:ea typeface="標楷體" pitchFamily="65" charset="-120"/>
              <a:cs typeface="Arial" charset="0"/>
            </a:endParaRP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zh-TW" altLang="en-US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顧客</a:t>
            </a:r>
            <a:r>
              <a:rPr lang="zh-TW" altLang="en-US" dirty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關係管理 </a:t>
            </a:r>
            <a:r>
              <a:rPr lang="en-US" altLang="zh-TW" dirty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(CRM</a:t>
            </a:r>
            <a:r>
              <a:rPr lang="en-US" altLang="zh-TW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)</a:t>
            </a:r>
          </a:p>
          <a:p>
            <a:pPr marL="0" indent="0" eaLnBrk="1" hangingPunct="1">
              <a:buNone/>
            </a:pPr>
            <a:r>
              <a:rPr lang="zh-TW" altLang="en-US" sz="26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顧客關係管理 </a:t>
            </a:r>
            <a:r>
              <a:rPr lang="en-US" altLang="zh-TW" sz="26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(CRM</a:t>
            </a:r>
            <a:r>
              <a:rPr lang="zh-TW" altLang="en-US" sz="26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，</a:t>
            </a:r>
            <a:r>
              <a:rPr lang="en-US" altLang="zh-TW" sz="26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customer relationship management</a:t>
            </a:r>
            <a:r>
              <a:rPr lang="en-US" altLang="zh-TW" sz="26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)</a:t>
            </a:r>
            <a:r>
              <a:rPr lang="zh-TW" altLang="en-US" sz="26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 指</a:t>
            </a:r>
            <a:r>
              <a:rPr lang="zh-TW" altLang="en-US" sz="26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的是企業透過資訊科技與各種管道，蒐集並分析每位顧客的資料，掌握與顧客接觸的機會，進而促使顧客購買</a:t>
            </a:r>
            <a:r>
              <a:rPr lang="zh-TW" altLang="en-US" sz="26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商品。</a:t>
            </a:r>
            <a:endParaRPr lang="zh-TW" altLang="en-US" sz="2600" dirty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  <a:p>
            <a:pPr marL="0" indent="0" algn="just" eaLnBrk="1" hangingPunct="1">
              <a:buFont typeface="Wingdings" pitchFamily="2" charset="2"/>
              <a:buNone/>
            </a:pPr>
            <a:endParaRPr lang="zh-TW" altLang="en-US" sz="2600" dirty="0" smtClean="0">
              <a:solidFill>
                <a:srgbClr val="000000"/>
              </a:solidFill>
              <a:latin typeface="Arial" charset="0"/>
              <a:ea typeface="標楷體" pitchFamily="65" charset="-120"/>
              <a:cs typeface="Arial" charset="0"/>
            </a:endParaRPr>
          </a:p>
          <a:p>
            <a:pPr marL="0" indent="0" eaLnBrk="1" hangingPunct="1"/>
            <a:endParaRPr lang="en-US" altLang="zh-TW" sz="2600" dirty="0" smtClean="0">
              <a:latin typeface="Arial" charset="0"/>
              <a:ea typeface="標楷體" pitchFamily="65" charset="-120"/>
              <a:cs typeface="Arial" charset="0"/>
            </a:endParaRPr>
          </a:p>
        </p:txBody>
      </p:sp>
      <p:pic>
        <p:nvPicPr>
          <p:cNvPr id="25603" name="圖片 6" descr="g_pa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714375"/>
            <a:ext cx="1071562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o_return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643563"/>
            <a:ext cx="6572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7"/>
          <p:cNvSpPr txBox="1">
            <a:spLocks noChangeArrowheads="1"/>
          </p:cNvSpPr>
          <p:nvPr/>
        </p:nvSpPr>
        <p:spPr bwMode="auto">
          <a:xfrm>
            <a:off x="7862887" y="714375"/>
            <a:ext cx="900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cs typeface="Arial" charset="0"/>
              </a:rPr>
              <a:t>P.6-14</a:t>
            </a:r>
            <a:endParaRPr lang="zh-TW" altLang="en-US" sz="1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3451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6934200" cy="12954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2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辦公室</a:t>
            </a:r>
            <a:r>
              <a:rPr lang="zh-TW" altLang="en-US" sz="3200" dirty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自動化系統 </a:t>
            </a:r>
            <a:r>
              <a:rPr lang="en-US" altLang="zh-TW" sz="3200" dirty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(OAS</a:t>
            </a:r>
            <a:r>
              <a:rPr lang="en-US" altLang="zh-TW" sz="32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)</a:t>
            </a:r>
            <a:r>
              <a:rPr lang="zh-TW" altLang="en-US" sz="3200" dirty="0" smtClean="0">
                <a:solidFill>
                  <a:srgbClr val="6633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/>
            </a:r>
            <a:br>
              <a:rPr lang="zh-TW" altLang="en-US" sz="3200" dirty="0" smtClean="0">
                <a:solidFill>
                  <a:srgbClr val="6633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</a:br>
            <a:endParaRPr lang="zh-TW" altLang="en-US" sz="3200" dirty="0" smtClean="0">
              <a:solidFill>
                <a:srgbClr val="663300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24579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2065338"/>
            <a:ext cx="3200400" cy="41068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TW" altLang="en-US" sz="24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辦公室自動化系統 </a:t>
            </a:r>
            <a:r>
              <a:rPr lang="en-US" altLang="zh-TW" sz="24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(</a:t>
            </a:r>
            <a:r>
              <a:rPr lang="en-US" altLang="zh-TW" sz="24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OAS</a:t>
            </a:r>
            <a:r>
              <a:rPr lang="zh-TW" altLang="en-US" sz="24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 ， </a:t>
            </a:r>
            <a:r>
              <a:rPr lang="en-US" altLang="zh-TW" sz="24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office </a:t>
            </a:r>
            <a:r>
              <a:rPr lang="en-US" altLang="zh-TW" sz="24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automation system) </a:t>
            </a:r>
            <a:r>
              <a:rPr lang="zh-TW" altLang="en-US" sz="24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通常涵蓋了文書處理、試算表、資料庫管理、投影片製作、電子郵件、視訊會議、工作排程等相關的軟硬體</a:t>
            </a:r>
            <a:r>
              <a:rPr lang="zh-TW" altLang="en-US" sz="24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，可以提昇人員在辦公室</a:t>
            </a:r>
            <a:r>
              <a:rPr lang="zh-TW" altLang="en-US" sz="24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的生產力。</a:t>
            </a:r>
            <a:endParaRPr lang="zh-TW" altLang="en-US" sz="2400" dirty="0" smtClean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  <p:pic>
        <p:nvPicPr>
          <p:cNvPr id="24581" name="圖片 5" descr="g_pa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5" descr="o_return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986463"/>
            <a:ext cx="6572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7"/>
          <p:cNvSpPr txBox="1">
            <a:spLocks noChangeArrowheads="1"/>
          </p:cNvSpPr>
          <p:nvPr/>
        </p:nvSpPr>
        <p:spPr bwMode="auto">
          <a:xfrm>
            <a:off x="7862887" y="714375"/>
            <a:ext cx="900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cs typeface="Arial" charset="0"/>
              </a:rPr>
              <a:t>P.6-15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10" name="圖片 9"/>
          <p:cNvPicPr/>
          <p:nvPr/>
        </p:nvPicPr>
        <p:blipFill>
          <a:blip r:embed="rId5"/>
          <a:stretch>
            <a:fillRect/>
          </a:stretch>
        </p:blipFill>
        <p:spPr>
          <a:xfrm>
            <a:off x="3810000" y="2133600"/>
            <a:ext cx="3048000" cy="2590800"/>
          </a:xfrm>
          <a:prstGeom prst="rect">
            <a:avLst/>
          </a:prstGeom>
        </p:spPr>
      </p:pic>
      <p:pic>
        <p:nvPicPr>
          <p:cNvPr id="11" name="圖片 10"/>
          <p:cNvPicPr/>
          <p:nvPr/>
        </p:nvPicPr>
        <p:blipFill>
          <a:blip r:embed="rId6"/>
          <a:stretch>
            <a:fillRect/>
          </a:stretch>
        </p:blipFill>
        <p:spPr>
          <a:xfrm>
            <a:off x="5858608" y="2825532"/>
            <a:ext cx="3011488" cy="25146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72000" y="5401688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Microsoft Office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是相當普遍的辦公室自動化系統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 (OAS)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8458200" cy="3352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dirty="0" smtClean="0">
                <a:solidFill>
                  <a:srgbClr val="6633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知識</a:t>
            </a:r>
            <a:r>
              <a:rPr lang="zh-TW" altLang="en-US" dirty="0">
                <a:solidFill>
                  <a:srgbClr val="6633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工作系統 </a:t>
            </a:r>
            <a:r>
              <a:rPr lang="en-US" altLang="zh-TW" dirty="0">
                <a:solidFill>
                  <a:srgbClr val="6633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(KWS</a:t>
            </a:r>
            <a:r>
              <a:rPr lang="en-US" altLang="zh-TW" dirty="0" smtClean="0">
                <a:solidFill>
                  <a:srgbClr val="6633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)</a:t>
            </a:r>
            <a:endParaRPr lang="en-US" dirty="0" smtClean="0">
              <a:solidFill>
                <a:srgbClr val="663300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</a:br>
            <a:r>
              <a:rPr lang="zh-TW" altLang="en-US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知識工作系統 </a:t>
            </a:r>
            <a:r>
              <a:rPr lang="en-US" altLang="zh-TW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(KWS</a:t>
            </a:r>
            <a:r>
              <a:rPr lang="zh-TW" altLang="en-US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，</a:t>
            </a:r>
            <a:r>
              <a:rPr lang="en-US" altLang="zh-TW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knowledge work system) </a:t>
            </a:r>
            <a:r>
              <a:rPr lang="zh-TW" altLang="en-US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可以協助</a:t>
            </a:r>
            <a:r>
              <a:rPr lang="zh-TW" altLang="en-US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知識</a:t>
            </a:r>
            <a:r>
              <a:rPr lang="zh-TW" altLang="en-US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工作者發掘</a:t>
            </a:r>
            <a:r>
              <a:rPr lang="zh-TW" altLang="en-US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新知識，將新知識應用至企業，創新產品與</a:t>
            </a:r>
            <a:r>
              <a:rPr lang="zh-TW" altLang="en-US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服務。</a:t>
            </a:r>
            <a:endParaRPr lang="zh-TW" altLang="en-US" dirty="0">
              <a:solidFill>
                <a:schemeClr val="tx1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pic>
        <p:nvPicPr>
          <p:cNvPr id="23555" name="圖片 5" descr="g_pa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o_return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643563"/>
            <a:ext cx="6572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7"/>
          <p:cNvSpPr txBox="1">
            <a:spLocks noChangeArrowheads="1"/>
          </p:cNvSpPr>
          <p:nvPr/>
        </p:nvSpPr>
        <p:spPr bwMode="auto">
          <a:xfrm>
            <a:off x="7862887" y="714375"/>
            <a:ext cx="900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cs typeface="Arial" charset="0"/>
              </a:rPr>
              <a:t>P.6-15</a:t>
            </a:r>
            <a:endParaRPr lang="zh-TW" altLang="en-US" sz="1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0769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8686800" cy="5334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專家</a:t>
            </a:r>
            <a:r>
              <a:rPr lang="zh-TW" altLang="en-US" dirty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系統 </a:t>
            </a:r>
            <a:r>
              <a:rPr lang="en-US" altLang="zh-TW" dirty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(ES</a:t>
            </a:r>
            <a:r>
              <a:rPr lang="en-US" altLang="zh-TW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600" dirty="0" smtClean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專家系統 </a:t>
            </a:r>
            <a:r>
              <a:rPr lang="en-US" altLang="zh-TW" sz="2600" dirty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(ES</a:t>
            </a:r>
            <a:r>
              <a:rPr lang="zh-TW" altLang="en-US" sz="2600" dirty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，</a:t>
            </a:r>
            <a:r>
              <a:rPr lang="en-US" altLang="zh-TW" sz="2600" dirty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expert system</a:t>
            </a:r>
            <a:r>
              <a:rPr lang="en-US" altLang="zh-TW" sz="2600" dirty="0" smtClean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)</a:t>
            </a:r>
            <a:r>
              <a:rPr lang="zh-TW" altLang="en-US" sz="2600" dirty="0" smtClean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 指的是讓電腦從蒐集豐富的資料庫中擷取資料，進而成為某個領域的專家。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zh-TW" altLang="en-US" sz="2600" dirty="0" smtClean="0">
              <a:solidFill>
                <a:srgbClr val="000000"/>
              </a:solidFill>
              <a:latin typeface="Arial" charset="0"/>
              <a:ea typeface="標楷體" pitchFamily="65" charset="-12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zh-TW" altLang="en-US" sz="2600" dirty="0" smtClean="0">
              <a:solidFill>
                <a:srgbClr val="000000"/>
              </a:solidFill>
              <a:latin typeface="Arial" charset="0"/>
              <a:ea typeface="標楷體" pitchFamily="65" charset="-12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zh-TW" altLang="en-US" sz="2600" dirty="0" smtClean="0">
              <a:solidFill>
                <a:srgbClr val="000000"/>
              </a:solidFill>
              <a:latin typeface="Arial" charset="0"/>
              <a:ea typeface="標楷體" pitchFamily="65" charset="-12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zh-TW" altLang="en-US" sz="1000" dirty="0" smtClean="0">
              <a:solidFill>
                <a:srgbClr val="000000"/>
              </a:solidFill>
              <a:latin typeface="Arial" charset="0"/>
              <a:ea typeface="標楷體" pitchFamily="65" charset="-12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z="2600" dirty="0" smtClean="0">
              <a:solidFill>
                <a:srgbClr val="000000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  <p:pic>
        <p:nvPicPr>
          <p:cNvPr id="4100" name="圖片 6" descr="g_pa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714375"/>
            <a:ext cx="1071562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內容版面配置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" name="圖片 10" descr="J:\Jean\2013新趨勢計概\非OFFICE版\Ch12\ES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3778"/>
            <a:ext cx="7010400" cy="137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5" descr="o_return_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643563"/>
            <a:ext cx="6572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7"/>
          <p:cNvSpPr txBox="1">
            <a:spLocks noChangeArrowheads="1"/>
          </p:cNvSpPr>
          <p:nvPr/>
        </p:nvSpPr>
        <p:spPr bwMode="auto">
          <a:xfrm>
            <a:off x="7315200" y="714375"/>
            <a:ext cx="16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cs typeface="Arial" charset="0"/>
              </a:rPr>
              <a:t>P.6-15</a:t>
            </a:r>
            <a:r>
              <a:rPr lang="en-US" altLang="zh-TW" sz="1400" dirty="0">
                <a:cs typeface="Arial" charset="0"/>
              </a:rPr>
              <a:t>~ </a:t>
            </a:r>
            <a:r>
              <a:rPr lang="en-US" altLang="zh-TW" sz="1400" dirty="0" smtClean="0">
                <a:cs typeface="Arial" charset="0"/>
              </a:rPr>
              <a:t>P6-16</a:t>
            </a:r>
            <a:endParaRPr lang="zh-TW" altLang="en-US" sz="1400" dirty="0">
              <a:cs typeface="Arial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905000"/>
            <a:ext cx="9144000" cy="914400"/>
          </a:xfrm>
        </p:spPr>
        <p:txBody>
          <a:bodyPr/>
          <a:lstStyle/>
          <a:p>
            <a:pPr algn="ctr" eaLnBrk="1" hangingPunct="1"/>
            <a:r>
              <a:rPr lang="zh-TW" altLang="en-US" sz="5400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資訊系統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819400" y="8382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kumimoji="0" lang="en-US" altLang="zh-TW" sz="4000" dirty="0" smtClean="0">
                <a:solidFill>
                  <a:srgbClr val="663300"/>
                </a:solidFill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kumimoji="0" lang="zh-TW" altLang="en-US" sz="4000" dirty="0">
              <a:solidFill>
                <a:srgbClr val="6633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460" name="Rectangle 3"/>
          <p:cNvSpPr txBox="1">
            <a:spLocks noChangeArrowheads="1"/>
          </p:cNvSpPr>
          <p:nvPr/>
        </p:nvSpPr>
        <p:spPr bwMode="auto">
          <a:xfrm>
            <a:off x="2798956" y="3048000"/>
            <a:ext cx="396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kumimoji="0" lang="en-US" altLang="zh-TW" sz="2400" dirty="0" smtClean="0">
                <a:ea typeface="標楷體" pitchFamily="65" charset="-120"/>
                <a:cs typeface="Arial" charset="0"/>
                <a:hlinkClick r:id="rId3" action="ppaction://hlinksldjump"/>
              </a:rPr>
              <a:t>6-1</a:t>
            </a:r>
            <a:r>
              <a:rPr kumimoji="0" lang="zh-TW" altLang="en-US" sz="2400" dirty="0">
                <a:ea typeface="標楷體" pitchFamily="65" charset="-120"/>
                <a:cs typeface="Arial" charset="0"/>
                <a:hlinkClick r:id="rId3" action="ppaction://hlinksldjump"/>
              </a:rPr>
              <a:t>　企業的</a:t>
            </a:r>
            <a:r>
              <a:rPr kumimoji="0" lang="zh-TW" altLang="en-US" sz="2400" dirty="0" smtClean="0">
                <a:ea typeface="標楷體" pitchFamily="65" charset="-120"/>
                <a:cs typeface="Arial" charset="0"/>
                <a:hlinkClick r:id="rId3" action="ppaction://hlinksldjump"/>
              </a:rPr>
              <a:t>組織層級</a:t>
            </a:r>
            <a:endParaRPr kumimoji="0" lang="en-US" altLang="zh-TW" sz="2400" dirty="0">
              <a:ea typeface="標楷體" pitchFamily="65" charset="-120"/>
              <a:cs typeface="Arial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kumimoji="0" lang="en-US" altLang="zh-TW" sz="2400" dirty="0" smtClean="0">
                <a:ea typeface="標楷體" pitchFamily="65" charset="-120"/>
                <a:cs typeface="Arial" charset="0"/>
                <a:hlinkClick r:id="rId4" action="ppaction://hlinksldjump"/>
              </a:rPr>
              <a:t>6-2</a:t>
            </a:r>
            <a:r>
              <a:rPr kumimoji="0" lang="zh-TW" altLang="en-US" sz="2400" dirty="0">
                <a:ea typeface="標楷體" pitchFamily="65" charset="-120"/>
                <a:cs typeface="Arial" charset="0"/>
                <a:hlinkClick r:id="rId4" action="ppaction://hlinksldjump"/>
              </a:rPr>
              <a:t>　資訊系統的架構</a:t>
            </a:r>
            <a:endParaRPr kumimoji="0" lang="zh-TW" altLang="en-US" sz="2400" dirty="0">
              <a:ea typeface="標楷體" pitchFamily="65" charset="-120"/>
              <a:cs typeface="Arial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kumimoji="0" lang="en-US" altLang="zh-TW" sz="2400" dirty="0" smtClean="0">
                <a:ea typeface="標楷體" pitchFamily="65" charset="-120"/>
                <a:cs typeface="Arial" charset="0"/>
                <a:hlinkClick r:id="rId5" action="ppaction://hlinksldjump"/>
              </a:rPr>
              <a:t>6-3</a:t>
            </a:r>
            <a:r>
              <a:rPr kumimoji="0" lang="zh-TW" altLang="en-US" sz="2400" dirty="0">
                <a:ea typeface="標楷體" pitchFamily="65" charset="-120"/>
                <a:cs typeface="Arial" charset="0"/>
                <a:hlinkClick r:id="rId5" action="ppaction://hlinksldjump"/>
              </a:rPr>
              <a:t>　資訊系統的重要性</a:t>
            </a:r>
            <a:endParaRPr kumimoji="0" lang="zh-TW" altLang="en-US" sz="2400" dirty="0">
              <a:ea typeface="標楷體" pitchFamily="65" charset="-120"/>
              <a:cs typeface="Arial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kumimoji="0" lang="en-US" altLang="zh-TW" sz="2400" dirty="0" smtClean="0">
                <a:ea typeface="標楷體" pitchFamily="65" charset="-120"/>
                <a:cs typeface="Arial" charset="0"/>
                <a:hlinkClick r:id="rId6" action="ppaction://hlinksldjump"/>
              </a:rPr>
              <a:t>6-4</a:t>
            </a:r>
            <a:r>
              <a:rPr kumimoji="0" lang="zh-TW" altLang="en-US" sz="2400" dirty="0">
                <a:ea typeface="標楷體" pitchFamily="65" charset="-120"/>
                <a:cs typeface="Arial" charset="0"/>
                <a:hlinkClick r:id="rId6" action="ppaction://hlinksldjump"/>
              </a:rPr>
              <a:t>　資訊系統的</a:t>
            </a:r>
            <a:r>
              <a:rPr kumimoji="0" lang="zh-TW" altLang="en-US" sz="2400" dirty="0" smtClean="0">
                <a:ea typeface="標楷體" pitchFamily="65" charset="-120"/>
                <a:cs typeface="Arial" charset="0"/>
                <a:hlinkClick r:id="rId6" action="ppaction://hlinksldjump"/>
              </a:rPr>
              <a:t>類型</a:t>
            </a:r>
            <a:endParaRPr kumimoji="0" lang="en-US" altLang="zh-TW" sz="2400" dirty="0">
              <a:ea typeface="標楷體" pitchFamily="65" charset="-120"/>
              <a:cs typeface="Arial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077200" cy="51054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zh-TW" altLang="en-US" sz="1000" dirty="0">
              <a:solidFill>
                <a:schemeClr val="tx1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800" dirty="0" smtClean="0">
                <a:solidFill>
                  <a:srgbClr val="6633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設計</a:t>
            </a:r>
            <a:r>
              <a:rPr lang="zh-TW" altLang="en-US" sz="2800" dirty="0">
                <a:solidFill>
                  <a:srgbClr val="6633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暨製造自動化資訊</a:t>
            </a:r>
            <a:r>
              <a:rPr lang="zh-TW" altLang="en-US" sz="2800" dirty="0" smtClean="0">
                <a:solidFill>
                  <a:srgbClr val="6633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系統 </a:t>
            </a:r>
            <a:r>
              <a:rPr lang="en-US" altLang="zh-TW" sz="2800" dirty="0">
                <a:solidFill>
                  <a:srgbClr val="6633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(CAD</a:t>
            </a:r>
            <a:r>
              <a:rPr lang="zh-TW" altLang="en-US" sz="2800" dirty="0">
                <a:solidFill>
                  <a:srgbClr val="6633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、</a:t>
            </a:r>
            <a:r>
              <a:rPr lang="en-US" altLang="zh-TW" sz="2800" dirty="0">
                <a:solidFill>
                  <a:srgbClr val="6633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CAM</a:t>
            </a:r>
            <a:r>
              <a:rPr lang="zh-TW" altLang="en-US" sz="2800" dirty="0">
                <a:solidFill>
                  <a:srgbClr val="6633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、</a:t>
            </a:r>
            <a:r>
              <a:rPr lang="en-US" altLang="zh-TW" sz="2800" dirty="0">
                <a:solidFill>
                  <a:srgbClr val="6633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CIM</a:t>
            </a:r>
            <a:r>
              <a:rPr lang="en-US" altLang="zh-TW" sz="2800" dirty="0" smtClean="0">
                <a:solidFill>
                  <a:srgbClr val="6633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)</a:t>
            </a:r>
            <a:endParaRPr lang="en-US" altLang="zh-TW" sz="2800" dirty="0">
              <a:solidFill>
                <a:srgbClr val="663300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TW" sz="1000" dirty="0">
              <a:solidFill>
                <a:schemeClr val="tx1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6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設計暨製造自動化相關的資訊系統泛指下列三種：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60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電腦輔助</a:t>
            </a:r>
            <a:r>
              <a:rPr lang="zh-TW" altLang="en-US" sz="26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設計 </a:t>
            </a:r>
            <a:r>
              <a:rPr lang="en-US" altLang="zh-TW" sz="26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(CAD</a:t>
            </a:r>
            <a:r>
              <a:rPr lang="zh-TW" altLang="en-US" sz="26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，</a:t>
            </a:r>
            <a:r>
              <a:rPr lang="en-US" altLang="zh-TW" sz="26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computer-aided design</a:t>
            </a:r>
            <a:r>
              <a:rPr lang="en-US" altLang="zh-TW" sz="260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)</a:t>
            </a:r>
            <a:endParaRPr lang="zh-TW" altLang="en-US" sz="2600" dirty="0" smtClean="0">
              <a:solidFill>
                <a:schemeClr val="tx1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60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電腦輔助</a:t>
            </a:r>
            <a:r>
              <a:rPr lang="zh-TW" altLang="en-US" sz="26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製造 </a:t>
            </a:r>
            <a:r>
              <a:rPr lang="en-US" altLang="zh-TW" sz="26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(CAM</a:t>
            </a:r>
            <a:r>
              <a:rPr lang="zh-TW" altLang="en-US" sz="26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，</a:t>
            </a:r>
            <a:r>
              <a:rPr lang="en-US" altLang="zh-TW" sz="26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computer-aided manufacturing</a:t>
            </a:r>
            <a:r>
              <a:rPr lang="en-US" altLang="zh-TW" sz="260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)</a:t>
            </a:r>
            <a:endParaRPr lang="zh-TW" altLang="en-US" sz="2600" dirty="0" smtClean="0">
              <a:solidFill>
                <a:schemeClr val="tx1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60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電腦</a:t>
            </a:r>
            <a:r>
              <a:rPr lang="zh-TW" altLang="en-US" sz="26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整合製造 </a:t>
            </a:r>
            <a:r>
              <a:rPr lang="en-US" altLang="zh-TW" sz="26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(CIM</a:t>
            </a:r>
            <a:r>
              <a:rPr lang="zh-TW" altLang="en-US" sz="26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，</a:t>
            </a:r>
            <a:r>
              <a:rPr lang="en-US" altLang="zh-TW" sz="26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computer-integrated manufacturing)</a:t>
            </a:r>
          </a:p>
        </p:txBody>
      </p:sp>
      <p:pic>
        <p:nvPicPr>
          <p:cNvPr id="27651" name="圖片 5" descr="g_pa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o_return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643563"/>
            <a:ext cx="6572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7"/>
          <p:cNvSpPr txBox="1">
            <a:spLocks noChangeArrowheads="1"/>
          </p:cNvSpPr>
          <p:nvPr/>
        </p:nvSpPr>
        <p:spPr bwMode="auto">
          <a:xfrm>
            <a:off x="7862887" y="714375"/>
            <a:ext cx="900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400" smtClean="0">
                <a:cs typeface="Arial" charset="0"/>
              </a:rPr>
              <a:t>P.6-16</a:t>
            </a:r>
            <a:endParaRPr lang="zh-TW" altLang="en-US" sz="1400" dirty="0">
              <a:cs typeface="Arial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77875"/>
            <a:ext cx="8179594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4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6-1</a:t>
            </a:r>
            <a:r>
              <a:rPr lang="zh-TW" altLang="en-US" sz="44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　企業的組織層級 </a:t>
            </a:r>
            <a:r>
              <a:rPr lang="en-US" altLang="zh-TW" sz="24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(1/2)</a:t>
            </a:r>
            <a:endParaRPr lang="zh-TW" altLang="en-US" sz="2400" dirty="0" smtClean="0">
              <a:solidFill>
                <a:srgbClr val="663300"/>
              </a:solidFill>
              <a:effectLst/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951038"/>
            <a:ext cx="8231982" cy="4678362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Blip>
                <a:blip r:embed="rId2"/>
              </a:buBlip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管理</a:t>
            </a:r>
            <a:r>
              <a:rPr lang="zh-TW" altLang="en-US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者 </a:t>
            </a:r>
            <a:r>
              <a:rPr lang="en-US" altLang="zh-TW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(managers) </a:t>
            </a:r>
            <a:r>
              <a:rPr lang="zh-TW" altLang="en-US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又</a:t>
            </a:r>
            <a:r>
              <a:rPr lang="zh-TW" altLang="en-US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可以分為高階主管、中階主管與作業主管</a:t>
            </a:r>
            <a:r>
              <a:rPr lang="zh-TW" altLang="en-US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，</a:t>
            </a:r>
            <a:r>
              <a:rPr lang="zh-TW" altLang="en-US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工作者 </a:t>
            </a:r>
            <a:r>
              <a:rPr lang="en-US" altLang="zh-TW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(workers</a:t>
            </a:r>
            <a:r>
              <a:rPr lang="en-US" altLang="zh-TW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) </a:t>
            </a:r>
            <a:r>
              <a:rPr lang="zh-TW" altLang="en-US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又</a:t>
            </a:r>
            <a:r>
              <a:rPr lang="zh-TW" altLang="en-US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可以分為知識工作者、資料工作者與生產</a:t>
            </a:r>
            <a:r>
              <a:rPr lang="zh-TW" altLang="en-US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工作者。</a:t>
            </a:r>
            <a:endParaRPr lang="en-US" altLang="zh-TW" dirty="0" smtClean="0">
              <a:solidFill>
                <a:schemeClr val="tx1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Blip>
                <a:blip r:embed="rId2"/>
              </a:buBlip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管理者的工作目標：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Blip>
                <a:blip r:embed="rId3"/>
              </a:buBlip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規劃 </a:t>
            </a:r>
            <a:r>
              <a:rPr lang="en-US" altLang="zh-TW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(plan)</a:t>
            </a:r>
            <a:endParaRPr lang="zh-TW" altLang="en-US" dirty="0" smtClean="0">
              <a:solidFill>
                <a:schemeClr val="tx1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Blip>
                <a:blip r:embed="rId3"/>
              </a:buBlip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組織 </a:t>
            </a:r>
            <a:r>
              <a:rPr lang="en-US" altLang="zh-TW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(organize)</a:t>
            </a:r>
            <a:endParaRPr lang="zh-TW" altLang="en-US" dirty="0" smtClean="0">
              <a:solidFill>
                <a:schemeClr val="tx1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Blip>
                <a:blip r:embed="rId3"/>
              </a:buBlip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招募 </a:t>
            </a:r>
            <a:r>
              <a:rPr lang="en-US" altLang="zh-TW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(staffing)</a:t>
            </a:r>
            <a:endParaRPr lang="zh-TW" altLang="en-US" dirty="0" smtClean="0">
              <a:solidFill>
                <a:schemeClr val="tx1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Blip>
                <a:blip r:embed="rId3"/>
              </a:buBlip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指導 </a:t>
            </a:r>
            <a:r>
              <a:rPr lang="en-US" altLang="zh-TW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(direct)</a:t>
            </a:r>
            <a:endParaRPr lang="zh-TW" altLang="en-US" dirty="0" smtClean="0">
              <a:solidFill>
                <a:schemeClr val="tx1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Blip>
                <a:blip r:embed="rId3"/>
              </a:buBlip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控管 </a:t>
            </a:r>
            <a:r>
              <a:rPr lang="en-US" altLang="zh-TW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(control)</a:t>
            </a:r>
          </a:p>
        </p:txBody>
      </p:sp>
      <p:pic>
        <p:nvPicPr>
          <p:cNvPr id="20485" name="圖片 5" descr="g_pag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文字方塊 6"/>
          <p:cNvSpPr txBox="1">
            <a:spLocks noChangeArrowheads="1"/>
          </p:cNvSpPr>
          <p:nvPr/>
        </p:nvSpPr>
        <p:spPr bwMode="auto">
          <a:xfrm>
            <a:off x="7858125" y="714375"/>
            <a:ext cx="785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400" dirty="0" smtClean="0">
                <a:cs typeface="Arial" charset="0"/>
              </a:rPr>
              <a:t>P.6-2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11" name="圖片 10" descr="C:\Users\Jean\Documents\2013BCC\圖圖\ISO1.t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192" y="3657600"/>
            <a:ext cx="3124359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圖片 8" descr="home_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68616" y="6107857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752600"/>
            <a:ext cx="3886200" cy="4191000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40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企業通常會包含如下的機能性部門：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Blip>
                <a:blip r:embed="rId2"/>
              </a:buBlip>
              <a:defRPr/>
            </a:pPr>
            <a:r>
              <a:rPr lang="zh-TW" altLang="en-US" sz="240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財務會計 </a:t>
            </a:r>
            <a:r>
              <a:rPr lang="en-US" altLang="zh-TW" sz="240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(finance)</a:t>
            </a:r>
            <a:endParaRPr lang="zh-TW" altLang="en-US" sz="2400" dirty="0" smtClean="0">
              <a:solidFill>
                <a:schemeClr val="tx1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Blip>
                <a:blip r:embed="rId2"/>
              </a:buBlip>
              <a:defRPr/>
            </a:pPr>
            <a:r>
              <a:rPr lang="zh-TW" altLang="en-US" sz="240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人力資源 </a:t>
            </a:r>
            <a:r>
              <a:rPr lang="en-US" altLang="zh-TW" sz="240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/>
            </a:r>
            <a:br>
              <a:rPr lang="en-US" altLang="zh-TW" sz="240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</a:br>
            <a:r>
              <a:rPr lang="en-US" altLang="zh-TW" sz="240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(human resource)</a:t>
            </a:r>
            <a:endParaRPr lang="zh-TW" altLang="en-US" sz="2400" dirty="0" smtClean="0">
              <a:solidFill>
                <a:schemeClr val="tx1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Blip>
                <a:blip r:embed="rId2"/>
              </a:buBlip>
              <a:defRPr/>
            </a:pPr>
            <a:r>
              <a:rPr lang="zh-TW" altLang="en-US" sz="240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生產製造 </a:t>
            </a:r>
            <a:r>
              <a:rPr lang="en-US" altLang="zh-TW" sz="240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(manufacturing)</a:t>
            </a:r>
            <a:endParaRPr lang="zh-TW" altLang="en-US" sz="2400" dirty="0" smtClean="0">
              <a:solidFill>
                <a:schemeClr val="tx1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Blip>
                <a:blip r:embed="rId2"/>
              </a:buBlip>
              <a:defRPr/>
            </a:pPr>
            <a:r>
              <a:rPr lang="zh-TW" altLang="en-US" sz="240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業務行銷 </a:t>
            </a:r>
            <a:r>
              <a:rPr lang="en-US" altLang="zh-TW" sz="240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(marketing)</a:t>
            </a:r>
            <a:endParaRPr lang="zh-TW" altLang="en-US" sz="2400" dirty="0" smtClean="0">
              <a:solidFill>
                <a:schemeClr val="tx1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Blip>
                <a:blip r:embed="rId2"/>
              </a:buBlip>
              <a:defRPr/>
            </a:pPr>
            <a:r>
              <a:rPr lang="zh-TW" altLang="en-US" sz="240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資訊服務 </a:t>
            </a:r>
            <a:r>
              <a:rPr lang="en-US" altLang="zh-TW" sz="240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/>
            </a:r>
            <a:br>
              <a:rPr lang="en-US" altLang="zh-TW" sz="240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</a:br>
            <a:r>
              <a:rPr lang="en-US" altLang="zh-TW" sz="240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(information service)</a:t>
            </a:r>
            <a:endParaRPr lang="zh-TW" altLang="en-US" sz="2400" dirty="0">
              <a:solidFill>
                <a:schemeClr val="tx1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pic>
        <p:nvPicPr>
          <p:cNvPr id="21508" name="圖片 5" descr="g_p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文字方塊 6"/>
          <p:cNvSpPr txBox="1">
            <a:spLocks noChangeArrowheads="1"/>
          </p:cNvSpPr>
          <p:nvPr/>
        </p:nvSpPr>
        <p:spPr bwMode="auto">
          <a:xfrm>
            <a:off x="7858125" y="714375"/>
            <a:ext cx="785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400" dirty="0" smtClean="0">
                <a:cs typeface="Arial" charset="0"/>
              </a:rPr>
              <a:t>P.6-3</a:t>
            </a:r>
            <a:endParaRPr lang="zh-TW" altLang="en-US" sz="1400" dirty="0">
              <a:cs typeface="Arial" charset="0"/>
            </a:endParaRPr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0" y="777875"/>
            <a:ext cx="8179594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4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6-1</a:t>
            </a:r>
            <a:r>
              <a:rPr lang="zh-TW" altLang="en-US" sz="44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　企業的組織層級 </a:t>
            </a:r>
            <a:r>
              <a:rPr lang="en-US" altLang="zh-TW" sz="24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(2/2)</a:t>
            </a:r>
            <a:endParaRPr lang="zh-TW" altLang="en-US" sz="2400" dirty="0" smtClean="0">
              <a:solidFill>
                <a:srgbClr val="663300"/>
              </a:solidFill>
              <a:effectLst/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57800" y="4876800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企業是由各種人員所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組成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圖片來源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:ASUS)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7" name="圖片 8" descr="home_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8616" y="6107857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J:\Jean\2016新趨勢計概\2015Photo\staf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02" y="1889565"/>
            <a:ext cx="4295001" cy="286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1295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TW" sz="44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6-2</a:t>
            </a:r>
            <a:r>
              <a:rPr lang="zh-TW" altLang="en-US" sz="44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　資訊系統的架構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84338"/>
            <a:ext cx="8305800" cy="441166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zh-TW" altLang="en-US" sz="26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資訊系統 </a:t>
            </a:r>
            <a:r>
              <a:rPr lang="en-US" altLang="zh-TW" sz="26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(information system) </a:t>
            </a:r>
            <a:r>
              <a:rPr lang="zh-TW" altLang="en-US" sz="26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泛指提供企業資訊的商業系統，以蒐集、處理、儲存及散佈資訊，協助管理者進行經營決策、問題分析、重塑工作流程、控制作業、創新產品與服務。</a:t>
            </a:r>
          </a:p>
        </p:txBody>
      </p:sp>
      <p:graphicFrame>
        <p:nvGraphicFramePr>
          <p:cNvPr id="1026" name="Object 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02566857"/>
              </p:ext>
            </p:extLst>
          </p:nvPr>
        </p:nvGraphicFramePr>
        <p:xfrm>
          <a:off x="2209800" y="3581400"/>
          <a:ext cx="4522758" cy="2656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PhotoImpact" r:id="rId3" imgW="6796478" imgH="3992550" progId="">
                  <p:embed/>
                </p:oleObj>
              </mc:Choice>
              <mc:Fallback>
                <p:oleObj name="PhotoImpact" r:id="rId3" imgW="6796478" imgH="3992550" progId="">
                  <p:embed/>
                  <p:pic>
                    <p:nvPicPr>
                      <p:cNvPr id="0" name="Picture 4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581400"/>
                        <a:ext cx="4522758" cy="265688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圖片 5" descr="g_pag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文字方塊 6"/>
          <p:cNvSpPr txBox="1">
            <a:spLocks noChangeArrowheads="1"/>
          </p:cNvSpPr>
          <p:nvPr/>
        </p:nvSpPr>
        <p:spPr bwMode="auto">
          <a:xfrm>
            <a:off x="7858125" y="714375"/>
            <a:ext cx="785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400" dirty="0" smtClean="0">
                <a:cs typeface="Arial" charset="0"/>
              </a:rPr>
              <a:t>P.6-4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15" name="圖片 8" descr="home_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68616" y="6107857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1600200"/>
            <a:ext cx="7162800" cy="3810000"/>
          </a:xfrm>
        </p:spPr>
        <p:txBody>
          <a:bodyPr/>
          <a:lstStyle/>
          <a:p>
            <a:pPr eaLnBrk="1" hangingPunct="1">
              <a:buBlip>
                <a:blip r:embed="rId3"/>
              </a:buBlip>
            </a:pPr>
            <a:r>
              <a:rPr lang="zh-TW" altLang="en-US" sz="2800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知識經濟時代</a:t>
            </a:r>
          </a:p>
          <a:p>
            <a:pPr eaLnBrk="1" hangingPunct="1">
              <a:buBlip>
                <a:blip r:embed="rId3"/>
              </a:buBlip>
            </a:pPr>
            <a:r>
              <a:rPr lang="zh-TW" altLang="en-US" sz="2800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全球化趨勢</a:t>
            </a:r>
          </a:p>
          <a:p>
            <a:pPr eaLnBrk="1" hangingPunct="1">
              <a:buBlip>
                <a:blip r:embed="rId3"/>
              </a:buBlip>
            </a:pPr>
            <a:r>
              <a:rPr lang="zh-TW" altLang="en-US" sz="2800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企業組織轉變</a:t>
            </a:r>
          </a:p>
          <a:p>
            <a:pPr lvl="1" eaLnBrk="1" hangingPunct="1">
              <a:buBlip>
                <a:blip r:embed="rId4"/>
              </a:buBlip>
            </a:pPr>
            <a:r>
              <a:rPr lang="zh-TW" altLang="en-US" sz="2000" dirty="0" smtClean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扁平化</a:t>
            </a:r>
          </a:p>
          <a:p>
            <a:pPr lvl="1" eaLnBrk="1" hangingPunct="1">
              <a:buBlip>
                <a:blip r:embed="rId4"/>
              </a:buBlip>
            </a:pPr>
            <a:r>
              <a:rPr lang="zh-TW" altLang="en-US" sz="2000" dirty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分散化</a:t>
            </a:r>
            <a:endParaRPr lang="en-US" altLang="zh-TW" sz="2000" dirty="0">
              <a:solidFill>
                <a:srgbClr val="000000"/>
              </a:solidFill>
              <a:latin typeface="Arial" charset="0"/>
              <a:ea typeface="標楷體" pitchFamily="65" charset="-120"/>
              <a:cs typeface="Arial" charset="0"/>
            </a:endParaRPr>
          </a:p>
          <a:p>
            <a:pPr lvl="1" eaLnBrk="1" hangingPunct="1">
              <a:buBlip>
                <a:blip r:embed="rId4"/>
              </a:buBlip>
            </a:pPr>
            <a:r>
              <a:rPr lang="zh-TW" altLang="en-US" sz="2000" dirty="0" smtClean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數位化</a:t>
            </a:r>
          </a:p>
          <a:p>
            <a:pPr marL="0" indent="0" eaLnBrk="1" hangingPunct="1"/>
            <a:endParaRPr lang="zh-TW" altLang="en-US" sz="2000" dirty="0" smtClean="0">
              <a:solidFill>
                <a:srgbClr val="663300"/>
              </a:solidFill>
              <a:latin typeface="Arial" charset="0"/>
              <a:ea typeface="標楷體" pitchFamily="65" charset="-120"/>
              <a:cs typeface="Arial" charset="0"/>
            </a:endParaRPr>
          </a:p>
          <a:p>
            <a:pPr marL="0" indent="0" eaLnBrk="1" hangingPunct="1"/>
            <a:endParaRPr lang="zh-TW" altLang="en-US" sz="2000" dirty="0" smtClean="0">
              <a:solidFill>
                <a:srgbClr val="663300"/>
              </a:solidFill>
              <a:latin typeface="Arial" charset="0"/>
              <a:ea typeface="標楷體" pitchFamily="65" charset="-120"/>
              <a:cs typeface="Arial" charset="0"/>
            </a:endParaRPr>
          </a:p>
          <a:p>
            <a:pPr marL="0" indent="0" algn="just" eaLnBrk="1" hangingPunct="1">
              <a:buFont typeface="Wingdings" pitchFamily="2" charset="2"/>
              <a:buNone/>
            </a:pPr>
            <a:endParaRPr lang="en-US" altLang="zh-TW" sz="2000" dirty="0" smtClean="0">
              <a:solidFill>
                <a:srgbClr val="663300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TW" sz="44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6-3</a:t>
            </a:r>
            <a:r>
              <a:rPr lang="zh-TW" altLang="en-US" sz="44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　資訊系統的重要性 </a:t>
            </a:r>
          </a:p>
        </p:txBody>
      </p:sp>
      <p:graphicFrame>
        <p:nvGraphicFramePr>
          <p:cNvPr id="205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308432"/>
              </p:ext>
            </p:extLst>
          </p:nvPr>
        </p:nvGraphicFramePr>
        <p:xfrm>
          <a:off x="5209974" y="1752600"/>
          <a:ext cx="3239416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PhotoImpact" r:id="rId5" imgW="3364714" imgH="3626820" progId="">
                  <p:embed/>
                </p:oleObj>
              </mc:Choice>
              <mc:Fallback>
                <p:oleObj name="PhotoImpact" r:id="rId5" imgW="3364714" imgH="3626820" progId="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9974" y="1752600"/>
                        <a:ext cx="3239416" cy="3200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D9D9D9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5" name="圖片 6" descr="g_page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72413" y="714375"/>
            <a:ext cx="1071562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文字方塊 7"/>
          <p:cNvSpPr txBox="1">
            <a:spLocks noChangeArrowheads="1"/>
          </p:cNvSpPr>
          <p:nvPr/>
        </p:nvSpPr>
        <p:spPr bwMode="auto">
          <a:xfrm>
            <a:off x="7620000" y="714375"/>
            <a:ext cx="1371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cs typeface="Arial" charset="0"/>
              </a:rPr>
              <a:t>P.6-6~P.6-10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4495800"/>
            <a:ext cx="423828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2819400" y="3124200"/>
            <a:ext cx="1828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Blip>
                <a:blip r:embed="rId4"/>
              </a:buBlip>
            </a:pPr>
            <a:r>
              <a:rPr lang="zh-TW" altLang="en-US" sz="2000" dirty="0" smtClean="0">
                <a:solidFill>
                  <a:srgbClr val="000000"/>
                </a:solidFill>
                <a:ea typeface="標楷體" pitchFamily="65" charset="-120"/>
                <a:cs typeface="Arial" charset="0"/>
              </a:rPr>
              <a:t>自動化</a:t>
            </a:r>
            <a:endParaRPr lang="en-US" altLang="zh-TW" sz="2000" dirty="0" smtClean="0">
              <a:solidFill>
                <a:srgbClr val="000000"/>
              </a:solidFill>
              <a:ea typeface="標楷體" pitchFamily="65" charset="-120"/>
              <a:cs typeface="Arial" charset="0"/>
            </a:endParaRPr>
          </a:p>
          <a:p>
            <a:pPr marL="342900" indent="-342900" eaLnBrk="1" hangingPunct="1">
              <a:buBlip>
                <a:blip r:embed="rId4"/>
              </a:buBlip>
            </a:pPr>
            <a:r>
              <a:rPr lang="zh-TW" altLang="en-US" sz="2000" dirty="0">
                <a:solidFill>
                  <a:srgbClr val="000000"/>
                </a:solidFill>
                <a:ea typeface="標楷體" pitchFamily="65" charset="-120"/>
                <a:cs typeface="Arial" charset="0"/>
              </a:rPr>
              <a:t>客製</a:t>
            </a:r>
            <a:r>
              <a:rPr lang="zh-TW" altLang="en-US" sz="2000" dirty="0" smtClean="0">
                <a:solidFill>
                  <a:srgbClr val="000000"/>
                </a:solidFill>
                <a:ea typeface="標楷體" pitchFamily="65" charset="-120"/>
                <a:cs typeface="Arial" charset="0"/>
              </a:rPr>
              <a:t>化</a:t>
            </a:r>
            <a:endParaRPr lang="en-US" altLang="zh-TW" sz="2000" dirty="0" smtClean="0">
              <a:solidFill>
                <a:srgbClr val="000000"/>
              </a:solidFill>
              <a:ea typeface="標楷體" pitchFamily="65" charset="-120"/>
              <a:cs typeface="Arial" charset="0"/>
            </a:endParaRPr>
          </a:p>
          <a:p>
            <a:pPr marL="342900" indent="-342900" eaLnBrk="1" hangingPunct="1">
              <a:buBlip>
                <a:blip r:embed="rId4"/>
              </a:buBlip>
            </a:pPr>
            <a:r>
              <a:rPr lang="zh-TW" altLang="en-US" sz="2000" dirty="0">
                <a:solidFill>
                  <a:srgbClr val="000000"/>
                </a:solidFill>
                <a:ea typeface="標楷體" pitchFamily="65" charset="-120"/>
                <a:cs typeface="Arial" charset="0"/>
              </a:rPr>
              <a:t>電子商務</a:t>
            </a:r>
            <a:endParaRPr lang="en-US" altLang="zh-TW" sz="2000" dirty="0" smtClean="0">
              <a:solidFill>
                <a:srgbClr val="000000"/>
              </a:solidFill>
              <a:ea typeface="標楷體" pitchFamily="65" charset="-120"/>
              <a:cs typeface="Arial" charset="0"/>
            </a:endParaRPr>
          </a:p>
        </p:txBody>
      </p:sp>
      <p:pic>
        <p:nvPicPr>
          <p:cNvPr id="18" name="圖片 8" descr="home_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03492" y="6107857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5000285" y="5773129"/>
            <a:ext cx="3658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Both"/>
            </a:pP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傳統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的組織層級較複雜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lphaLcParenBoth"/>
            </a:pP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扁平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化的組織層級較精簡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06243" y="4953000"/>
            <a:ext cx="2646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虛擬組織結合了不同的企業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7075"/>
            <a:ext cx="91440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TW" sz="44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6-4</a:t>
            </a:r>
            <a:r>
              <a:rPr lang="zh-TW" altLang="en-US" sz="44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　資訊系統的類型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 eaLnBrk="1" hangingPunct="1">
              <a:buBlip>
                <a:blip r:embed="rId2"/>
              </a:buBlip>
            </a:pPr>
            <a:r>
              <a:rPr lang="zh-TW" altLang="en-US" sz="22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3" action="ppaction://hlinksldjump"/>
              </a:rPr>
              <a:t>交易</a:t>
            </a:r>
            <a:r>
              <a:rPr lang="zh-TW" altLang="en-US" sz="22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3" action="ppaction://hlinksldjump"/>
              </a:rPr>
              <a:t>處理系統 </a:t>
            </a:r>
            <a:r>
              <a:rPr lang="en-US" altLang="zh-TW" sz="22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3" action="ppaction://hlinksldjump"/>
              </a:rPr>
              <a:t>(TPS)/</a:t>
            </a:r>
            <a:r>
              <a:rPr lang="zh-TW" altLang="en-US" sz="22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3" action="ppaction://hlinksldjump"/>
              </a:rPr>
              <a:t>電子資料處理 </a:t>
            </a:r>
            <a:r>
              <a:rPr lang="en-US" altLang="zh-TW" sz="22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3" action="ppaction://hlinksldjump"/>
              </a:rPr>
              <a:t>(EDP</a:t>
            </a:r>
            <a:r>
              <a:rPr lang="en-US" altLang="zh-TW" sz="22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3" action="ppaction://hlinksldjump"/>
              </a:rPr>
              <a:t>)</a:t>
            </a:r>
            <a:endParaRPr lang="en-US" altLang="zh-TW" sz="2200" dirty="0" smtClean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  <a:p>
            <a:pPr eaLnBrk="1" hangingPunct="1">
              <a:buBlip>
                <a:blip r:embed="rId2"/>
              </a:buBlip>
            </a:pPr>
            <a:r>
              <a:rPr lang="zh-TW" altLang="en-US" sz="22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4" action="ppaction://hlinksldjump"/>
              </a:rPr>
              <a:t>管理</a:t>
            </a:r>
            <a:r>
              <a:rPr lang="zh-TW" altLang="en-US" sz="22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4" action="ppaction://hlinksldjump"/>
              </a:rPr>
              <a:t>資訊系統 </a:t>
            </a:r>
            <a:r>
              <a:rPr lang="en-US" altLang="zh-TW" sz="22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4" action="ppaction://hlinksldjump"/>
              </a:rPr>
              <a:t>(MIS</a:t>
            </a:r>
            <a:r>
              <a:rPr lang="en-US" altLang="zh-TW" sz="22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4" action="ppaction://hlinksldjump"/>
              </a:rPr>
              <a:t>)</a:t>
            </a:r>
            <a:endParaRPr lang="en-US" altLang="zh-TW" sz="2200" dirty="0" smtClean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  <a:p>
            <a:pPr eaLnBrk="1" hangingPunct="1">
              <a:buBlip>
                <a:blip r:embed="rId2"/>
              </a:buBlip>
            </a:pPr>
            <a:r>
              <a:rPr lang="zh-TW" altLang="en-US" sz="22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5" action="ppaction://hlinksldjump"/>
              </a:rPr>
              <a:t>決策</a:t>
            </a:r>
            <a:r>
              <a:rPr lang="zh-TW" altLang="en-US" sz="22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5" action="ppaction://hlinksldjump"/>
              </a:rPr>
              <a:t>支援系統 </a:t>
            </a:r>
            <a:r>
              <a:rPr lang="en-US" altLang="zh-TW" sz="22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5" action="ppaction://hlinksldjump"/>
              </a:rPr>
              <a:t>(DSS</a:t>
            </a:r>
            <a:r>
              <a:rPr lang="en-US" altLang="zh-TW" sz="22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5" action="ppaction://hlinksldjump"/>
              </a:rPr>
              <a:t>)</a:t>
            </a:r>
            <a:endParaRPr lang="en-US" altLang="zh-TW" sz="2200" dirty="0" smtClean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  <a:p>
            <a:pPr eaLnBrk="1" hangingPunct="1">
              <a:buBlip>
                <a:blip r:embed="rId2"/>
              </a:buBlip>
            </a:pPr>
            <a:r>
              <a:rPr lang="zh-TW" altLang="en-US" sz="22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6" action="ppaction://hlinksldjump"/>
              </a:rPr>
              <a:t>主管</a:t>
            </a:r>
            <a:r>
              <a:rPr lang="zh-TW" altLang="en-US" sz="22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6" action="ppaction://hlinksldjump"/>
              </a:rPr>
              <a:t>支援系統 </a:t>
            </a:r>
            <a:r>
              <a:rPr lang="en-US" altLang="zh-TW" sz="22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6" action="ppaction://hlinksldjump"/>
              </a:rPr>
              <a:t>(ESS</a:t>
            </a:r>
            <a:r>
              <a:rPr lang="en-US" altLang="zh-TW" sz="22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6" action="ppaction://hlinksldjump"/>
              </a:rPr>
              <a:t>)</a:t>
            </a:r>
            <a:endParaRPr lang="en-US" altLang="zh-TW" sz="2200" dirty="0" smtClean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  <a:p>
            <a:pPr eaLnBrk="1" hangingPunct="1">
              <a:buBlip>
                <a:blip r:embed="rId2"/>
              </a:buBlip>
            </a:pPr>
            <a:r>
              <a:rPr lang="zh-TW" altLang="en-US" sz="22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7" action="ppaction://hlinksldjump"/>
              </a:rPr>
              <a:t>企業</a:t>
            </a:r>
            <a:r>
              <a:rPr lang="zh-TW" altLang="en-US" sz="22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7" action="ppaction://hlinksldjump"/>
              </a:rPr>
              <a:t>資源規劃 </a:t>
            </a:r>
            <a:r>
              <a:rPr lang="en-US" altLang="zh-TW" sz="22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7" action="ppaction://hlinksldjump"/>
              </a:rPr>
              <a:t>(ERP</a:t>
            </a:r>
            <a:r>
              <a:rPr lang="en-US" altLang="zh-TW" sz="22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7" action="ppaction://hlinksldjump"/>
              </a:rPr>
              <a:t>)</a:t>
            </a:r>
            <a:endParaRPr lang="en-US" altLang="zh-TW" sz="2200" dirty="0" smtClean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  <a:p>
            <a:pPr eaLnBrk="1" hangingPunct="1">
              <a:buBlip>
                <a:blip r:embed="rId2"/>
              </a:buBlip>
            </a:pPr>
            <a:r>
              <a:rPr lang="zh-TW" altLang="en-US" sz="22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8" action="ppaction://hlinksldjump"/>
              </a:rPr>
              <a:t>供應</a:t>
            </a:r>
            <a:r>
              <a:rPr lang="zh-TW" altLang="en-US" sz="22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8" action="ppaction://hlinksldjump"/>
              </a:rPr>
              <a:t>鏈管理 </a:t>
            </a:r>
            <a:r>
              <a:rPr lang="en-US" altLang="zh-TW" sz="22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8" action="ppaction://hlinksldjump"/>
              </a:rPr>
              <a:t>(SCM</a:t>
            </a:r>
            <a:r>
              <a:rPr lang="en-US" altLang="zh-TW" sz="22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8" action="ppaction://hlinksldjump"/>
              </a:rPr>
              <a:t>)</a:t>
            </a:r>
            <a:endParaRPr lang="en-US" altLang="zh-TW" sz="2200" dirty="0" smtClean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  <a:p>
            <a:pPr eaLnBrk="1" hangingPunct="1">
              <a:buBlip>
                <a:blip r:embed="rId2"/>
              </a:buBlip>
            </a:pPr>
            <a:r>
              <a:rPr lang="zh-TW" altLang="en-US" sz="22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9" action="ppaction://hlinksldjump"/>
              </a:rPr>
              <a:t>知識</a:t>
            </a:r>
            <a:r>
              <a:rPr lang="zh-TW" altLang="en-US" sz="22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9" action="ppaction://hlinksldjump"/>
              </a:rPr>
              <a:t>管理 </a:t>
            </a:r>
            <a:r>
              <a:rPr lang="en-US" altLang="zh-TW" sz="22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9" action="ppaction://hlinksldjump"/>
              </a:rPr>
              <a:t>(KM)</a:t>
            </a:r>
            <a:endParaRPr lang="en-US" altLang="zh-TW" sz="2200" dirty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  <a:p>
            <a:pPr eaLnBrk="1" hangingPunct="1">
              <a:buBlip>
                <a:blip r:embed="rId2"/>
              </a:buBlip>
            </a:pPr>
            <a:r>
              <a:rPr lang="zh-TW" altLang="en-US" sz="22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10" action="ppaction://hlinksldjump"/>
              </a:rPr>
              <a:t>顧客</a:t>
            </a:r>
            <a:r>
              <a:rPr lang="zh-TW" altLang="en-US" sz="22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10" action="ppaction://hlinksldjump"/>
              </a:rPr>
              <a:t>關係管理 </a:t>
            </a:r>
            <a:r>
              <a:rPr lang="en-US" altLang="zh-TW" sz="22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10" action="ppaction://hlinksldjump"/>
              </a:rPr>
              <a:t>(CRM</a:t>
            </a:r>
            <a:r>
              <a:rPr lang="en-US" altLang="zh-TW" sz="22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10" action="ppaction://hlinksldjump"/>
              </a:rPr>
              <a:t>)</a:t>
            </a:r>
            <a:endParaRPr lang="en-US" altLang="zh-TW" sz="2200" dirty="0" smtClean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  <a:p>
            <a:pPr eaLnBrk="1" hangingPunct="1">
              <a:buBlip>
                <a:blip r:embed="rId2"/>
              </a:buBlip>
            </a:pPr>
            <a:r>
              <a:rPr lang="zh-TW" altLang="en-US" sz="22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11" action="ppaction://hlinksldjump"/>
              </a:rPr>
              <a:t>辦公室</a:t>
            </a:r>
            <a:r>
              <a:rPr lang="zh-TW" altLang="en-US" sz="22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11" action="ppaction://hlinksldjump"/>
              </a:rPr>
              <a:t>自動化系統 </a:t>
            </a:r>
            <a:r>
              <a:rPr lang="en-US" altLang="zh-TW" sz="22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11" action="ppaction://hlinksldjump"/>
              </a:rPr>
              <a:t>(OAS</a:t>
            </a:r>
            <a:r>
              <a:rPr lang="en-US" altLang="zh-TW" sz="22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11" action="ppaction://hlinksldjump"/>
              </a:rPr>
              <a:t>)</a:t>
            </a:r>
            <a:endParaRPr lang="en-US" altLang="zh-TW" sz="2200" dirty="0" smtClean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  <a:p>
            <a:pPr eaLnBrk="1" hangingPunct="1">
              <a:buBlip>
                <a:blip r:embed="rId2"/>
              </a:buBlip>
            </a:pPr>
            <a:r>
              <a:rPr lang="zh-TW" altLang="en-US" sz="22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12" action="ppaction://hlinksldjump"/>
              </a:rPr>
              <a:t>知識</a:t>
            </a:r>
            <a:r>
              <a:rPr lang="zh-TW" altLang="en-US" sz="22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12" action="ppaction://hlinksldjump"/>
              </a:rPr>
              <a:t>工作系統 </a:t>
            </a:r>
            <a:r>
              <a:rPr lang="en-US" altLang="zh-TW" sz="22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12" action="ppaction://hlinksldjump"/>
              </a:rPr>
              <a:t>(KWS</a:t>
            </a:r>
            <a:r>
              <a:rPr lang="en-US" altLang="zh-TW" sz="22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12" action="ppaction://hlinksldjump"/>
              </a:rPr>
              <a:t>)</a:t>
            </a:r>
            <a:endParaRPr lang="en-US" altLang="zh-TW" sz="2200" dirty="0" smtClean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  <a:p>
            <a:pPr eaLnBrk="1" hangingPunct="1">
              <a:buBlip>
                <a:blip r:embed="rId2"/>
              </a:buBlip>
            </a:pPr>
            <a:r>
              <a:rPr lang="zh-TW" altLang="en-US" sz="22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13" action="ppaction://hlinksldjump"/>
              </a:rPr>
              <a:t>專家</a:t>
            </a:r>
            <a:r>
              <a:rPr lang="zh-TW" altLang="en-US" sz="22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13" action="ppaction://hlinksldjump"/>
              </a:rPr>
              <a:t>系統 </a:t>
            </a:r>
            <a:r>
              <a:rPr lang="en-US" altLang="zh-TW" sz="22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13" action="ppaction://hlinksldjump"/>
              </a:rPr>
              <a:t>(ES</a:t>
            </a:r>
            <a:r>
              <a:rPr lang="en-US" altLang="zh-TW" sz="22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13" action="ppaction://hlinksldjump"/>
              </a:rPr>
              <a:t>)</a:t>
            </a:r>
            <a:endParaRPr lang="en-US" altLang="zh-TW" sz="2200" dirty="0" smtClean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  <a:p>
            <a:pPr eaLnBrk="1" hangingPunct="1">
              <a:buBlip>
                <a:blip r:embed="rId2"/>
              </a:buBlip>
            </a:pPr>
            <a:r>
              <a:rPr lang="zh-TW" altLang="en-US" sz="22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14" action="ppaction://hlinksldjump"/>
              </a:rPr>
              <a:t>設計</a:t>
            </a:r>
            <a:r>
              <a:rPr lang="zh-TW" altLang="en-US" sz="22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14" action="ppaction://hlinksldjump"/>
              </a:rPr>
              <a:t>暨製造自動化資訊系統 </a:t>
            </a:r>
            <a:r>
              <a:rPr lang="en-US" altLang="zh-TW" sz="22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14" action="ppaction://hlinksldjump"/>
              </a:rPr>
              <a:t>(CAD</a:t>
            </a:r>
            <a:r>
              <a:rPr lang="zh-TW" altLang="en-US" sz="22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14" action="ppaction://hlinksldjump"/>
              </a:rPr>
              <a:t>、</a:t>
            </a:r>
            <a:r>
              <a:rPr lang="en-US" altLang="zh-TW" sz="22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14" action="ppaction://hlinksldjump"/>
              </a:rPr>
              <a:t>CAM</a:t>
            </a:r>
            <a:r>
              <a:rPr lang="zh-TW" altLang="en-US" sz="22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14" action="ppaction://hlinksldjump"/>
              </a:rPr>
              <a:t>、</a:t>
            </a:r>
            <a:r>
              <a:rPr lang="en-US" altLang="zh-TW" sz="2200" dirty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  <a:hlinkClick r:id="rId14" action="ppaction://hlinksldjump"/>
              </a:rPr>
              <a:t>CIM)</a:t>
            </a:r>
            <a:endParaRPr lang="en-US" altLang="zh-TW" sz="2200" dirty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zh-TW" altLang="en-US" sz="2400" dirty="0" smtClean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 sz="2400" dirty="0" smtClean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  <p:pic>
        <p:nvPicPr>
          <p:cNvPr id="22532" name="圖片 5" descr="g_page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文字方塊 6"/>
          <p:cNvSpPr txBox="1">
            <a:spLocks noChangeArrowheads="1"/>
          </p:cNvSpPr>
          <p:nvPr/>
        </p:nvSpPr>
        <p:spPr bwMode="auto">
          <a:xfrm>
            <a:off x="7440614" y="714375"/>
            <a:ext cx="14747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400" dirty="0" smtClean="0">
                <a:cs typeface="Arial" charset="0"/>
              </a:rPr>
              <a:t>P.6-11~P.6-16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11" name="圖片 8" descr="home_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202070" y="6357904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0" y="3124200"/>
            <a:ext cx="9161318" cy="838200"/>
          </a:xfrm>
          <a:prstGeom prst="roundRect">
            <a:avLst/>
          </a:prstGeom>
          <a:solidFill>
            <a:srgbClr val="CC99FF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/>
              <a:t>本</a:t>
            </a:r>
            <a:r>
              <a:rPr lang="zh-TW" altLang="en-US" sz="4400" dirty="0" smtClean="0"/>
              <a:t>章</a:t>
            </a:r>
            <a:r>
              <a:rPr lang="zh-TW" altLang="en-US" sz="4400" dirty="0"/>
              <a:t>結束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411288"/>
            <a:ext cx="8458200" cy="3008312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3000" dirty="0" smtClean="0">
                <a:solidFill>
                  <a:srgbClr val="6633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交易</a:t>
            </a:r>
            <a:r>
              <a:rPr lang="zh-TW" altLang="en-US" sz="3000" dirty="0">
                <a:solidFill>
                  <a:srgbClr val="6633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處理系統 </a:t>
            </a:r>
            <a:r>
              <a:rPr lang="en-US" altLang="zh-TW" sz="3000" dirty="0">
                <a:solidFill>
                  <a:srgbClr val="6633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(TPS) </a:t>
            </a:r>
            <a:r>
              <a:rPr lang="zh-TW" altLang="en-US" sz="3000" dirty="0">
                <a:solidFill>
                  <a:srgbClr val="6633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與電子資料處理 </a:t>
            </a:r>
            <a:r>
              <a:rPr lang="en-US" altLang="zh-TW" sz="3000" dirty="0">
                <a:solidFill>
                  <a:srgbClr val="6633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(EDP)</a:t>
            </a:r>
            <a:r>
              <a:rPr lang="en-US" altLang="zh-TW" sz="300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/>
            </a:r>
            <a:br>
              <a:rPr lang="en-US" altLang="zh-TW" sz="300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</a:br>
            <a:endParaRPr lang="en-US" altLang="zh-TW" sz="3000" dirty="0" smtClean="0">
              <a:solidFill>
                <a:schemeClr val="tx1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30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交易處理系統 </a:t>
            </a:r>
            <a:r>
              <a:rPr lang="en-US" altLang="zh-TW" sz="30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(TPS</a:t>
            </a:r>
            <a:r>
              <a:rPr lang="zh-TW" altLang="en-US" sz="30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，</a:t>
            </a:r>
            <a:r>
              <a:rPr lang="en-US" altLang="zh-TW" sz="30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transaction processing system) </a:t>
            </a:r>
            <a:r>
              <a:rPr lang="zh-TW" altLang="en-US" sz="30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與電子資料處理 </a:t>
            </a:r>
            <a:r>
              <a:rPr lang="en-US" altLang="zh-TW" sz="30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(EDP</a:t>
            </a:r>
            <a:r>
              <a:rPr lang="zh-TW" altLang="en-US" sz="30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，</a:t>
            </a:r>
            <a:r>
              <a:rPr lang="en-US" altLang="zh-TW" sz="30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electronic data processing) </a:t>
            </a:r>
            <a:r>
              <a:rPr lang="zh-TW" altLang="en-US" sz="30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泛指利用電腦處理企業的日常交易，以取代人力。這是企業內最基本的系統，也是企業內其它系統的資訊來源。</a:t>
            </a:r>
          </a:p>
        </p:txBody>
      </p:sp>
      <p:pic>
        <p:nvPicPr>
          <p:cNvPr id="23555" name="圖片 5" descr="g_pa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文字方塊 6"/>
          <p:cNvSpPr txBox="1">
            <a:spLocks noChangeArrowheads="1"/>
          </p:cNvSpPr>
          <p:nvPr/>
        </p:nvSpPr>
        <p:spPr bwMode="auto">
          <a:xfrm>
            <a:off x="7858125" y="714375"/>
            <a:ext cx="785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400" dirty="0" smtClean="0">
                <a:cs typeface="Arial" charset="0"/>
              </a:rPr>
              <a:t>P.6-11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9" name="圖片 5" descr="o_return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643563"/>
            <a:ext cx="6572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自訂 4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70C0"/>
      </a:hlink>
      <a:folHlink>
        <a:srgbClr val="7030A0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訂 42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070C0"/>
    </a:hlink>
    <a:folHlink>
      <a:srgbClr val="7030A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</TotalTime>
  <Words>825</Words>
  <Application>Microsoft Office PowerPoint</Application>
  <PresentationFormat>如螢幕大小 (4:3)</PresentationFormat>
  <Paragraphs>112</Paragraphs>
  <Slides>20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2" baseType="lpstr">
      <vt:lpstr>旅程</vt:lpstr>
      <vt:lpstr>PhotoImpact</vt:lpstr>
      <vt:lpstr>PowerPoint 簡報</vt:lpstr>
      <vt:lpstr>PowerPoint 簡報</vt:lpstr>
      <vt:lpstr>6-1　企業的組織層級 (1/2)</vt:lpstr>
      <vt:lpstr>6-1　企業的組織層級 (2/2)</vt:lpstr>
      <vt:lpstr>6-2　資訊系統的架構</vt:lpstr>
      <vt:lpstr>6-3　資訊系統的重要性 </vt:lpstr>
      <vt:lpstr>6-4　資訊系統的類型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辦公室自動化系統 (OAS) 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資訊系統</dc:title>
  <dc:creator>Jean</dc:creator>
  <cp:lastModifiedBy>Jean</cp:lastModifiedBy>
  <cp:revision>128</cp:revision>
  <cp:lastPrinted>1601-01-01T00:00:00Z</cp:lastPrinted>
  <dcterms:created xsi:type="dcterms:W3CDTF">1601-01-01T00:00:00Z</dcterms:created>
  <dcterms:modified xsi:type="dcterms:W3CDTF">2017-05-11T07:59:25Z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