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7"/>
  </p:notesMasterIdLst>
  <p:sldIdLst>
    <p:sldId id="337" r:id="rId2"/>
    <p:sldId id="256" r:id="rId3"/>
    <p:sldId id="257" r:id="rId4"/>
    <p:sldId id="323" r:id="rId5"/>
    <p:sldId id="258" r:id="rId6"/>
    <p:sldId id="262" r:id="rId7"/>
    <p:sldId id="263" r:id="rId8"/>
    <p:sldId id="264" r:id="rId9"/>
    <p:sldId id="268" r:id="rId10"/>
    <p:sldId id="270" r:id="rId11"/>
    <p:sldId id="283" r:id="rId12"/>
    <p:sldId id="332" r:id="rId13"/>
    <p:sldId id="333" r:id="rId14"/>
    <p:sldId id="334" r:id="rId15"/>
    <p:sldId id="335" r:id="rId16"/>
    <p:sldId id="329" r:id="rId17"/>
    <p:sldId id="330" r:id="rId18"/>
    <p:sldId id="331" r:id="rId19"/>
    <p:sldId id="324" r:id="rId20"/>
    <p:sldId id="291" r:id="rId21"/>
    <p:sldId id="292" r:id="rId22"/>
    <p:sldId id="293" r:id="rId23"/>
    <p:sldId id="285" r:id="rId24"/>
    <p:sldId id="295" r:id="rId25"/>
    <p:sldId id="296" r:id="rId26"/>
    <p:sldId id="297" r:id="rId27"/>
    <p:sldId id="298" r:id="rId28"/>
    <p:sldId id="299" r:id="rId29"/>
    <p:sldId id="328" r:id="rId30"/>
    <p:sldId id="301" r:id="rId31"/>
    <p:sldId id="302" r:id="rId32"/>
    <p:sldId id="303" r:id="rId33"/>
    <p:sldId id="304" r:id="rId34"/>
    <p:sldId id="322" r:id="rId35"/>
    <p:sldId id="336" r:id="rId3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6" autoAdjust="0"/>
    <p:restoredTop sz="94660"/>
  </p:normalViewPr>
  <p:slideViewPr>
    <p:cSldViewPr>
      <p:cViewPr varScale="1">
        <p:scale>
          <a:sx n="72" d="100"/>
          <a:sy n="72" d="100"/>
        </p:scale>
        <p:origin x="-99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A1478611-D927-45EC-984B-A8BE571E5BAB}" type="datetimeFigureOut">
              <a:rPr lang="zh-TW" altLang="en-US"/>
              <a:pPr>
                <a:defRPr/>
              </a:pPr>
              <a:t>2017/5/11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DFFB5AA1-5725-4D58-B9D6-5D34DEA39623}" type="slidenum">
              <a:rPr lang="zh-TW" altLang="en-US"/>
              <a:pPr>
                <a:defRPr/>
              </a:pPr>
              <a:t>‹#›</a:t>
            </a:fld>
            <a:endParaRPr lang="zh-TW" altLang="en-US"/>
          </a:p>
        </p:txBody>
      </p:sp>
    </p:spTree>
    <p:extLst>
      <p:ext uri="{BB962C8B-B14F-4D97-AF65-F5344CB8AC3E}">
        <p14:creationId xmlns:p14="http://schemas.microsoft.com/office/powerpoint/2010/main" val="3814169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FFB5AA1-5725-4D58-B9D6-5D34DEA39623}" type="slidenum">
              <a:rPr lang="zh-TW" altLang="en-US" smtClean="0"/>
              <a:pPr>
                <a:defRPr/>
              </a:pPr>
              <a:t>4</a:t>
            </a:fld>
            <a:endParaRPr lang="zh-TW" altLang="en-US"/>
          </a:p>
        </p:txBody>
      </p:sp>
    </p:spTree>
    <p:extLst>
      <p:ext uri="{BB962C8B-B14F-4D97-AF65-F5344CB8AC3E}">
        <p14:creationId xmlns:p14="http://schemas.microsoft.com/office/powerpoint/2010/main" val="63806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52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553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B6D7D-6BA9-4454-9A81-E426F610F246}" type="slidenum">
              <a:rPr lang="zh-TW" altLang="en-US"/>
              <a:pPr fontAlgn="base">
                <a:spcBef>
                  <a:spcPct val="0"/>
                </a:spcBef>
                <a:spcAft>
                  <a:spcPct val="0"/>
                </a:spcAft>
              </a:pPr>
              <a:t>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pPr>
              <a:defRPr/>
            </a:pPr>
            <a:fld id="{4DA34954-79B2-45D1-9FCB-3B5F8EDAB2E8}" type="datetimeFigureOut">
              <a:rPr lang="zh-TW" altLang="en-US" smtClean="0"/>
              <a:pPr>
                <a:defRPr/>
              </a:pPr>
              <a:t>2017/5/11</a:t>
            </a:fld>
            <a:endParaRPr lang="zh-TW" altLang="en-US"/>
          </a:p>
        </p:txBody>
      </p:sp>
      <p:sp>
        <p:nvSpPr>
          <p:cNvPr id="2" name="頁尾版面配置區 1"/>
          <p:cNvSpPr>
            <a:spLocks noGrp="1"/>
          </p:cNvSpPr>
          <p:nvPr>
            <p:ph type="ftr" sz="quarter" idx="11"/>
          </p:nvPr>
        </p:nvSpPr>
        <p:spPr/>
        <p:txBody>
          <a:bodyPr/>
          <a:lstStyle/>
          <a:p>
            <a:pPr>
              <a:defRPr/>
            </a:pPr>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pPr>
              <a:defRPr/>
            </a:pPr>
            <a:fld id="{149F0073-0E30-4474-81AA-7AC0010F40EF}"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D206C196-7326-4718-920A-3184AA20D74D}" type="datetimeFigureOut">
              <a:rPr lang="zh-TW" altLang="en-US" smtClean="0"/>
              <a:pPr>
                <a:defRPr/>
              </a:pPr>
              <a:t>2017/5/11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9656B56-1871-4594-AF68-D8BD98839779}"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pPr>
              <a:defRPr/>
            </a:pPr>
            <a:fld id="{671EE6D3-6126-452D-A7FD-4A8D16A38D68}" type="datetimeFigureOut">
              <a:rPr lang="zh-TW" altLang="en-US" smtClean="0"/>
              <a:pPr>
                <a:defRPr/>
              </a:pPr>
              <a:t>2017/5/11</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pPr>
              <a:defRPr/>
            </a:pPr>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pPr>
              <a:defRPr/>
            </a:pPr>
            <a:fld id="{EA5EF60E-2A37-421F-B044-5CA3E624760E}"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pPr>
              <a:defRPr/>
            </a:pPr>
            <a:fld id="{E14D59C2-AE6F-4BDE-B94A-0B28AA478442}" type="datetimeFigureOut">
              <a:rPr lang="zh-TW" altLang="en-US" smtClean="0"/>
              <a:pPr>
                <a:defRPr/>
              </a:pPr>
              <a:t>2017/5/11</a:t>
            </a:fld>
            <a:endParaRPr lang="zh-TW" altLang="en-US"/>
          </a:p>
        </p:txBody>
      </p:sp>
      <p:sp>
        <p:nvSpPr>
          <p:cNvPr id="10" name="頁尾版面配置區 9"/>
          <p:cNvSpPr>
            <a:spLocks noGrp="1"/>
          </p:cNvSpPr>
          <p:nvPr>
            <p:ph type="ftr" sz="quarter" idx="11"/>
          </p:nvPr>
        </p:nvSpPr>
        <p:spPr/>
        <p:txBody>
          <a:bodyPr/>
          <a:lstStyle/>
          <a:p>
            <a:pPr>
              <a:defRPr/>
            </a:pPr>
            <a:endParaRPr lang="zh-TW" altLang="en-US"/>
          </a:p>
        </p:txBody>
      </p:sp>
      <p:sp>
        <p:nvSpPr>
          <p:cNvPr id="31" name="投影片編號版面配置區 30"/>
          <p:cNvSpPr>
            <a:spLocks noGrp="1"/>
          </p:cNvSpPr>
          <p:nvPr>
            <p:ph type="sldNum" sz="quarter" idx="12"/>
          </p:nvPr>
        </p:nvSpPr>
        <p:spPr/>
        <p:txBody>
          <a:bodyPr/>
          <a:lstStyle/>
          <a:p>
            <a:pPr>
              <a:defRPr/>
            </a:pPr>
            <a:fld id="{15EE03F7-5C18-422A-9BAB-76F4BCD2AE51}" type="slidenum">
              <a:rPr lang="zh-TW" altLang="en-US" smtClean="0"/>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pPr>
              <a:defRPr/>
            </a:pPr>
            <a:fld id="{59582FD9-9F67-4657-935C-5C826E4A99D3}" type="datetimeFigureOut">
              <a:rPr lang="zh-TW" altLang="en-US" smtClean="0"/>
              <a:pPr>
                <a:defRPr/>
              </a:pPr>
              <a:t>2017/5/11</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pPr>
              <a:defRPr/>
            </a:pPr>
            <a:fld id="{305F4D9E-68E0-43A2-96D1-1E28AEC75A7C}" type="slidenum">
              <a:rPr lang="zh-TW" altLang="en-US" smtClean="0"/>
              <a:pPr>
                <a:defRPr/>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pPr>
              <a:defRPr/>
            </a:pPr>
            <a:fld id="{F542EC5D-E264-4C82-8DFB-6D9B41693639}" type="datetimeFigureOut">
              <a:rPr lang="zh-TW" altLang="en-US" smtClean="0"/>
              <a:pPr>
                <a:defRPr/>
              </a:pPr>
              <a:t>2017/5/11</a:t>
            </a:fld>
            <a:endParaRPr lang="zh-TW" altLang="en-US"/>
          </a:p>
        </p:txBody>
      </p:sp>
      <p:sp>
        <p:nvSpPr>
          <p:cNvPr id="21" name="頁尾版面配置區 20"/>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77523F7-BF84-444A-B16C-7C3B94A07982}"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pPr>
              <a:defRPr/>
            </a:pPr>
            <a:fld id="{1079EB8C-355D-45E7-BA4A-B12BD065F90E}" type="datetimeFigureOut">
              <a:rPr lang="zh-TW" altLang="en-US" smtClean="0"/>
              <a:pPr>
                <a:defRPr/>
              </a:pPr>
              <a:t>2017/5/11</a:t>
            </a:fld>
            <a:endParaRPr lang="zh-TW" altLang="en-US"/>
          </a:p>
        </p:txBody>
      </p:sp>
      <p:sp>
        <p:nvSpPr>
          <p:cNvPr id="24" name="頁尾版面配置區 23"/>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9A0131C4-D383-48E8-A044-03B4AEECF14B}"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pPr>
              <a:defRPr/>
            </a:pPr>
            <a:fld id="{296BA9BC-3E17-4E4E-8D97-4DB8F904791E}" type="datetimeFigureOut">
              <a:rPr lang="zh-TW" altLang="en-US" smtClean="0"/>
              <a:pPr>
                <a:defRPr/>
              </a:pPr>
              <a:t>2017/5/11</a:t>
            </a:fld>
            <a:endParaRPr lang="zh-TW" altLang="en-US"/>
          </a:p>
        </p:txBody>
      </p:sp>
      <p:sp>
        <p:nvSpPr>
          <p:cNvPr id="29" name="頁尾版面配置區 28"/>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EB460DF-F73E-41FE-A53A-48C82F6211C9}"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pPr>
              <a:defRPr/>
            </a:pPr>
            <a:fld id="{E765E9D4-BC6C-4D31-BBDB-1ED6D4DA8D1C}" type="datetimeFigureOut">
              <a:rPr lang="zh-TW" altLang="en-US" smtClean="0"/>
              <a:pPr>
                <a:defRPr/>
              </a:pPr>
              <a:t>2017/5/11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31" name="投影片編號版面配置區 30"/>
          <p:cNvSpPr>
            <a:spLocks noGrp="1"/>
          </p:cNvSpPr>
          <p:nvPr>
            <p:ph type="sldNum" sz="quarter" idx="12"/>
          </p:nvPr>
        </p:nvSpPr>
        <p:spPr/>
        <p:txBody>
          <a:bodyPr/>
          <a:lstStyle/>
          <a:p>
            <a:pPr>
              <a:defRPr/>
            </a:pPr>
            <a:fld id="{577044C4-834E-41F4-9672-1BE1912337FE}" type="slidenum">
              <a:rPr lang="zh-TW" altLang="en-US" smtClean="0"/>
              <a:pPr>
                <a:defRPr/>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1262EFCD-164B-4456-94E6-A07BB626ADE2}" type="datetimeFigureOut">
              <a:rPr lang="zh-TW" altLang="en-US" smtClean="0"/>
              <a:pPr>
                <a:defRPr/>
              </a:pPr>
              <a:t>2017/5/11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AB9CF960-39DF-444B-BE76-DCDB76FB3ED6}"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8D78F6C1-2B19-46D1-8947-3948380FAC79}" type="datetimeFigureOut">
              <a:rPr lang="zh-TW" altLang="en-US" smtClean="0"/>
              <a:pPr>
                <a:defRPr/>
              </a:pPr>
              <a:t>2017/5/11</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8B1C9DE-CC9B-4647-994F-64137A4FC46F}" type="slidenum">
              <a:rPr lang="zh-TW" altLang="en-US" smtClean="0"/>
              <a:pPr>
                <a:defRPr/>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13.xml"/><Relationship Id="rId10" Type="http://schemas.openxmlformats.org/officeDocument/2006/relationships/slide" Target="slide2.xml"/><Relationship Id="rId4" Type="http://schemas.openxmlformats.org/officeDocument/2006/relationships/slide" Target="slide1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gif"/><Relationship Id="rId7"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9.xml"/><Relationship Id="rId7" Type="http://schemas.openxmlformats.org/officeDocument/2006/relationships/image" Target="../media/image8.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3.xml"/><Relationship Id="rId7" Type="http://schemas.openxmlformats.org/officeDocument/2006/relationships/slide" Target="slide27.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7.png"/><Relationship Id="rId5" Type="http://schemas.openxmlformats.org/officeDocument/2006/relationships/slide" Target="slide25.xml"/><Relationship Id="rId10" Type="http://schemas.openxmlformats.org/officeDocument/2006/relationships/slide" Target="slide2.xml"/><Relationship Id="rId4" Type="http://schemas.openxmlformats.org/officeDocument/2006/relationships/slide" Target="slide24.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1.gif"/><Relationship Id="rId7" Type="http://schemas.openxmlformats.org/officeDocument/2006/relationships/slide" Target="slide32.xml"/><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2.xml"/><Relationship Id="rId5" Type="http://schemas.openxmlformats.org/officeDocument/2006/relationships/slide" Target="slide30.xml"/><Relationship Id="rId10" Type="http://schemas.openxmlformats.org/officeDocument/2006/relationships/slide" Target="slide35.xml"/><Relationship Id="rId4" Type="http://schemas.openxmlformats.org/officeDocument/2006/relationships/slide" Target="slide29.xml"/><Relationship Id="rId9" Type="http://schemas.openxmlformats.org/officeDocument/2006/relationships/slide" Target="slide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29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矩形 15"/>
          <p:cNvSpPr>
            <a:spLocks noChangeArrowheads="1"/>
          </p:cNvSpPr>
          <p:nvPr/>
        </p:nvSpPr>
        <p:spPr bwMode="auto">
          <a:xfrm>
            <a:off x="1979712" y="785813"/>
            <a:ext cx="5686172"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7-8 </a:t>
            </a:r>
            <a:r>
              <a:rPr kumimoji="0" lang="zh-TW" altLang="en-US" sz="4000" dirty="0">
                <a:solidFill>
                  <a:srgbClr val="663300"/>
                </a:solidFill>
                <a:latin typeface="Arial" charset="0"/>
                <a:ea typeface="標楷體" pitchFamily="65" charset="-120"/>
                <a:cs typeface="Arial" charset="0"/>
              </a:rPr>
              <a:t>常見的區域網路標準</a:t>
            </a:r>
          </a:p>
        </p:txBody>
      </p:sp>
      <p:sp>
        <p:nvSpPr>
          <p:cNvPr id="30724" name="矩形 16"/>
          <p:cNvSpPr>
            <a:spLocks noChangeArrowheads="1"/>
          </p:cNvSpPr>
          <p:nvPr/>
        </p:nvSpPr>
        <p:spPr bwMode="auto">
          <a:xfrm>
            <a:off x="357188" y="1455738"/>
            <a:ext cx="8643937" cy="830262"/>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區域網路標準指的是區域網路所使用的通訊標準、傳輸媒介、傳輸速率、佈線方式、拓樸等規格。</a:t>
            </a:r>
          </a:p>
        </p:txBody>
      </p:sp>
      <p:pic>
        <p:nvPicPr>
          <p:cNvPr id="30755" name="圖片 21" descr="g_page.png"/>
          <p:cNvPicPr>
            <a:picLocks noChangeAspect="1"/>
          </p:cNvPicPr>
          <p:nvPr/>
        </p:nvPicPr>
        <p:blipFill>
          <a:blip r:embed="rId2" cstate="print"/>
          <a:srcRect/>
          <a:stretch>
            <a:fillRect/>
          </a:stretch>
        </p:blipFill>
        <p:spPr bwMode="auto">
          <a:xfrm>
            <a:off x="7786688" y="733425"/>
            <a:ext cx="1071562" cy="677863"/>
          </a:xfrm>
          <a:prstGeom prst="rect">
            <a:avLst/>
          </a:prstGeom>
          <a:noFill/>
          <a:ln w="9525">
            <a:noFill/>
            <a:miter lim="800000"/>
            <a:headEnd/>
            <a:tailEnd/>
          </a:ln>
        </p:spPr>
      </p:pic>
      <p:sp>
        <p:nvSpPr>
          <p:cNvPr id="30756" name="文字方塊 22"/>
          <p:cNvSpPr txBox="1">
            <a:spLocks noChangeArrowheads="1"/>
          </p:cNvSpPr>
          <p:nvPr/>
        </p:nvSpPr>
        <p:spPr bwMode="auto">
          <a:xfrm>
            <a:off x="7665884" y="714375"/>
            <a:ext cx="1335241" cy="307777"/>
          </a:xfrm>
          <a:prstGeom prst="rect">
            <a:avLst/>
          </a:prstGeom>
          <a:noFill/>
          <a:ln w="9525">
            <a:noFill/>
            <a:miter lim="800000"/>
            <a:headEnd/>
            <a:tailEnd/>
          </a:ln>
        </p:spPr>
        <p:txBody>
          <a:bodyPr wrap="square">
            <a:spAutoFit/>
          </a:bodyPr>
          <a:lstStyle/>
          <a:p>
            <a:r>
              <a:rPr kumimoji="0" lang="en-US" altLang="zh-TW" sz="1400" dirty="0" smtClean="0">
                <a:latin typeface="Arial" charset="0"/>
                <a:cs typeface="Arial" charset="0"/>
              </a:rPr>
              <a:t>P.7-29~P.7.-30</a:t>
            </a:r>
            <a:endParaRPr kumimoji="0" lang="zh-TW" altLang="en-US" sz="1400" dirty="0">
              <a:latin typeface="Arial" charset="0"/>
              <a:cs typeface="Arial" charset="0"/>
            </a:endParaRPr>
          </a:p>
        </p:txBody>
      </p:sp>
      <p:pic>
        <p:nvPicPr>
          <p:cNvPr id="13" name="圖片 7" descr="home_.png">
            <a:hlinkClick r:id="rId3" action="ppaction://hlinksldjump"/>
          </p:cNvPr>
          <p:cNvPicPr>
            <a:picLocks noChangeAspect="1"/>
          </p:cNvPicPr>
          <p:nvPr/>
        </p:nvPicPr>
        <p:blipFill>
          <a:blip r:embed="rId4" cstate="print"/>
          <a:srcRect/>
          <a:stretch>
            <a:fillRect/>
          </a:stretch>
        </p:blipFill>
        <p:spPr bwMode="auto">
          <a:xfrm>
            <a:off x="8459787" y="6164153"/>
            <a:ext cx="511175" cy="500095"/>
          </a:xfrm>
          <a:prstGeom prst="rect">
            <a:avLst/>
          </a:prstGeom>
          <a:noFill/>
          <a:ln w="9525">
            <a:noFill/>
            <a:miter lim="800000"/>
            <a:headEnd/>
            <a:tailEnd/>
          </a:ln>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788" y="2377681"/>
            <a:ext cx="6624736" cy="403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0" y="3124200"/>
            <a:ext cx="9144000" cy="838200"/>
          </a:xfrm>
          <a:prstGeom prst="roundRect">
            <a:avLst/>
          </a:prstGeom>
          <a:solidFill>
            <a:srgbClr val="CC99F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a:t>本</a:t>
            </a:r>
            <a:r>
              <a:rPr lang="zh-TW" altLang="en-US" sz="4400" dirty="0" smtClean="0"/>
              <a:t>章</a:t>
            </a:r>
            <a:r>
              <a:rPr lang="zh-TW" altLang="en-US" sz="4400" dirty="0"/>
              <a:t>結束</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519385"/>
            <a:ext cx="4678780" cy="47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矩形 5"/>
          <p:cNvSpPr>
            <a:spLocks noChangeArrowheads="1"/>
          </p:cNvSpPr>
          <p:nvPr/>
        </p:nvSpPr>
        <p:spPr bwMode="auto">
          <a:xfrm>
            <a:off x="642938" y="808062"/>
            <a:ext cx="4514377" cy="584775"/>
          </a:xfrm>
          <a:prstGeom prst="rect">
            <a:avLst/>
          </a:prstGeom>
          <a:noFill/>
          <a:ln w="9525">
            <a:noFill/>
            <a:miter lim="800000"/>
            <a:headEnd/>
            <a:tailEnd/>
          </a:ln>
        </p:spPr>
        <p:txBody>
          <a:bodyPr wrap="none">
            <a:spAutoFit/>
          </a:bodyPr>
          <a:lstStyle/>
          <a:p>
            <a:pPr marL="457200" indent="-457200"/>
            <a:r>
              <a:rPr kumimoji="0" lang="en-US" altLang="zh-TW" sz="3200" dirty="0" smtClean="0">
                <a:solidFill>
                  <a:srgbClr val="663300"/>
                </a:solidFill>
                <a:latin typeface="Arial" charset="0"/>
                <a:ea typeface="標楷體" pitchFamily="65" charset="-120"/>
                <a:cs typeface="Arial" charset="0"/>
              </a:rPr>
              <a:t>7-2-1 </a:t>
            </a:r>
            <a:r>
              <a:rPr kumimoji="0" lang="zh-TW" altLang="en-US" sz="3200" dirty="0">
                <a:solidFill>
                  <a:srgbClr val="663300"/>
                </a:solidFill>
                <a:latin typeface="Arial" charset="0"/>
                <a:ea typeface="標楷體" pitchFamily="65" charset="-120"/>
                <a:cs typeface="Arial" charset="0"/>
              </a:rPr>
              <a:t>區域網路（</a:t>
            </a:r>
            <a:r>
              <a:rPr kumimoji="0" lang="en-US" altLang="zh-TW" sz="3200" dirty="0">
                <a:solidFill>
                  <a:srgbClr val="663300"/>
                </a:solidFill>
                <a:latin typeface="Arial" charset="0"/>
                <a:ea typeface="標楷體" pitchFamily="65" charset="-120"/>
                <a:cs typeface="Arial" charset="0"/>
              </a:rPr>
              <a:t>LAN</a:t>
            </a:r>
            <a:r>
              <a:rPr kumimoji="0" lang="zh-TW" altLang="en-US" sz="3200" dirty="0">
                <a:solidFill>
                  <a:srgbClr val="663300"/>
                </a:solidFill>
                <a:latin typeface="Arial" charset="0"/>
                <a:ea typeface="標楷體" pitchFamily="65" charset="-120"/>
                <a:cs typeface="Arial" charset="0"/>
              </a:rPr>
              <a:t>）</a:t>
            </a:r>
          </a:p>
        </p:txBody>
      </p:sp>
      <p:sp>
        <p:nvSpPr>
          <p:cNvPr id="16387" name="矩形 6"/>
          <p:cNvSpPr>
            <a:spLocks noChangeArrowheads="1"/>
          </p:cNvSpPr>
          <p:nvPr/>
        </p:nvSpPr>
        <p:spPr bwMode="auto">
          <a:xfrm>
            <a:off x="642938" y="1379562"/>
            <a:ext cx="3214687" cy="3786188"/>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當電腦的數目不只一部，而且所在的位置可能是同一棟建築物的不同辦公室、同一個公司或學校的不同建築物，那麼將這些電腦連接在一起所形成的網路，就叫做區域網路（</a:t>
            </a:r>
            <a:r>
              <a:rPr kumimoji="0" lang="en-US" altLang="zh-TW" sz="2400" dirty="0">
                <a:latin typeface="Arial" charset="0"/>
                <a:ea typeface="標楷體" pitchFamily="65" charset="-120"/>
                <a:cs typeface="Arial" charset="0"/>
              </a:rPr>
              <a:t>LAN</a:t>
            </a:r>
            <a:r>
              <a:rPr kumimoji="0" lang="zh-TW" altLang="en-US" sz="2400" dirty="0">
                <a:latin typeface="Arial" charset="0"/>
                <a:ea typeface="標楷體" pitchFamily="65" charset="-120"/>
                <a:cs typeface="Arial" charset="0"/>
              </a:rPr>
              <a:t>，</a:t>
            </a:r>
            <a:r>
              <a:rPr kumimoji="0" lang="en-US" altLang="zh-TW" sz="2400" dirty="0">
                <a:latin typeface="Arial" charset="0"/>
                <a:ea typeface="標楷體" pitchFamily="65" charset="-120"/>
                <a:cs typeface="Arial" charset="0"/>
              </a:rPr>
              <a:t>local area network</a:t>
            </a:r>
            <a:r>
              <a:rPr kumimoji="0" lang="zh-TW" altLang="en-US" sz="2400" dirty="0">
                <a:latin typeface="Arial" charset="0"/>
                <a:ea typeface="標楷體" pitchFamily="65" charset="-120"/>
                <a:cs typeface="Arial" charset="0"/>
              </a:rPr>
              <a:t>）。</a:t>
            </a:r>
          </a:p>
        </p:txBody>
      </p:sp>
      <p:pic>
        <p:nvPicPr>
          <p:cNvPr id="16389" name="圖片 7" descr="o_return_.png">
            <a:hlinkClick r:id="rId3" action="ppaction://hlinksldjump"/>
          </p:cNvPr>
          <p:cNvPicPr>
            <a:picLocks noChangeAspect="1"/>
          </p:cNvPicPr>
          <p:nvPr/>
        </p:nvPicPr>
        <p:blipFill>
          <a:blip r:embed="rId4" cstate="print"/>
          <a:srcRect/>
          <a:stretch>
            <a:fillRect/>
          </a:stretch>
        </p:blipFill>
        <p:spPr bwMode="auto">
          <a:xfrm>
            <a:off x="8316416" y="5949280"/>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a:spLocks noChangeArrowheads="1"/>
          </p:cNvSpPr>
          <p:nvPr/>
        </p:nvSpPr>
        <p:spPr bwMode="auto">
          <a:xfrm>
            <a:off x="642938" y="764704"/>
            <a:ext cx="4659417" cy="584775"/>
          </a:xfrm>
          <a:prstGeom prst="rect">
            <a:avLst/>
          </a:prstGeom>
          <a:noFill/>
          <a:ln w="9525">
            <a:noFill/>
            <a:miter lim="800000"/>
            <a:headEnd/>
            <a:tailEnd/>
          </a:ln>
        </p:spPr>
        <p:txBody>
          <a:bodyPr wrap="none">
            <a:spAutoFit/>
          </a:bodyPr>
          <a:lstStyle/>
          <a:p>
            <a:pPr marL="457200" indent="-457200"/>
            <a:r>
              <a:rPr kumimoji="0" lang="en-US" altLang="zh-TW" sz="3200" dirty="0" smtClean="0">
                <a:solidFill>
                  <a:srgbClr val="663300"/>
                </a:solidFill>
                <a:latin typeface="Arial" charset="0"/>
                <a:ea typeface="標楷體" pitchFamily="65" charset="-120"/>
                <a:cs typeface="Arial" charset="0"/>
              </a:rPr>
              <a:t>7-2-2 </a:t>
            </a:r>
            <a:r>
              <a:rPr kumimoji="0" lang="zh-TW" altLang="en-US" sz="3200" dirty="0">
                <a:solidFill>
                  <a:srgbClr val="663300"/>
                </a:solidFill>
                <a:latin typeface="Arial" charset="0"/>
                <a:ea typeface="標楷體" pitchFamily="65" charset="-120"/>
                <a:cs typeface="Arial" charset="0"/>
              </a:rPr>
              <a:t>廣域網路（</a:t>
            </a:r>
            <a:r>
              <a:rPr kumimoji="0" lang="en-US" altLang="zh-TW" sz="3200" dirty="0">
                <a:solidFill>
                  <a:srgbClr val="663300"/>
                </a:solidFill>
                <a:latin typeface="Arial" charset="0"/>
                <a:ea typeface="標楷體" pitchFamily="65" charset="-120"/>
                <a:cs typeface="Arial" charset="0"/>
              </a:rPr>
              <a:t>WAN</a:t>
            </a:r>
            <a:r>
              <a:rPr kumimoji="0" lang="zh-TW" altLang="en-US" sz="3200" dirty="0">
                <a:solidFill>
                  <a:srgbClr val="663300"/>
                </a:solidFill>
                <a:latin typeface="Arial" charset="0"/>
                <a:ea typeface="標楷體" pitchFamily="65" charset="-120"/>
                <a:cs typeface="Arial" charset="0"/>
              </a:rPr>
              <a:t>）</a:t>
            </a:r>
          </a:p>
        </p:txBody>
      </p:sp>
      <p:sp>
        <p:nvSpPr>
          <p:cNvPr id="17411" name="矩形 5"/>
          <p:cNvSpPr>
            <a:spLocks noChangeArrowheads="1"/>
          </p:cNvSpPr>
          <p:nvPr/>
        </p:nvSpPr>
        <p:spPr bwMode="auto">
          <a:xfrm>
            <a:off x="642938" y="1336204"/>
            <a:ext cx="7858125" cy="1200150"/>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當電腦的數目不只一部，而且所在的位置可能在不同城鎮、不同國家甚至不同洲，那麼將這些電腦連接在一起所形成的網路，就叫做廣域網路（</a:t>
            </a:r>
            <a:r>
              <a:rPr kumimoji="0" lang="en-US" altLang="zh-TW" sz="2400">
                <a:latin typeface="Arial" charset="0"/>
                <a:ea typeface="標楷體" pitchFamily="65" charset="-120"/>
                <a:cs typeface="Arial" charset="0"/>
              </a:rPr>
              <a:t>WAN</a:t>
            </a:r>
            <a:r>
              <a:rPr kumimoji="0" lang="zh-TW" altLang="en-US" sz="2400">
                <a:latin typeface="Arial" charset="0"/>
                <a:ea typeface="標楷體" pitchFamily="65" charset="-120"/>
                <a:cs typeface="Arial" charset="0"/>
              </a:rPr>
              <a:t>，</a:t>
            </a:r>
            <a:r>
              <a:rPr kumimoji="0" lang="en-US" altLang="zh-TW" sz="2400">
                <a:latin typeface="Arial" charset="0"/>
                <a:ea typeface="標楷體" pitchFamily="65" charset="-120"/>
                <a:cs typeface="Arial" charset="0"/>
              </a:rPr>
              <a:t>wide area</a:t>
            </a:r>
            <a:r>
              <a:rPr kumimoji="0" lang="zh-TW" altLang="en-US" sz="2400">
                <a:latin typeface="Arial" charset="0"/>
                <a:ea typeface="標楷體" pitchFamily="65" charset="-120"/>
                <a:cs typeface="Arial" charset="0"/>
              </a:rPr>
              <a:t>  </a:t>
            </a:r>
            <a:r>
              <a:rPr kumimoji="0" lang="en-US" altLang="zh-TW" sz="2400">
                <a:latin typeface="Arial" charset="0"/>
                <a:ea typeface="標楷體" pitchFamily="65" charset="-120"/>
                <a:cs typeface="Arial" charset="0"/>
              </a:rPr>
              <a:t>network</a:t>
            </a:r>
            <a:r>
              <a:rPr kumimoji="0" lang="zh-TW" altLang="en-US" sz="2400">
                <a:latin typeface="Arial" charset="0"/>
                <a:ea typeface="標楷體" pitchFamily="65" charset="-120"/>
                <a:cs typeface="Arial" charset="0"/>
              </a:rPr>
              <a:t>）。</a:t>
            </a:r>
          </a:p>
        </p:txBody>
      </p:sp>
      <p:pic>
        <p:nvPicPr>
          <p:cNvPr id="17413" name="圖片 7" descr="o_return_.png">
            <a:hlinkClick r:id="rId2" action="ppaction://hlinksldjump"/>
          </p:cNvPr>
          <p:cNvPicPr>
            <a:picLocks noChangeAspect="1"/>
          </p:cNvPicPr>
          <p:nvPr/>
        </p:nvPicPr>
        <p:blipFill>
          <a:blip r:embed="rId3" cstate="print"/>
          <a:srcRect/>
          <a:stretch>
            <a:fillRect/>
          </a:stretch>
        </p:blipFill>
        <p:spPr bwMode="auto">
          <a:xfrm>
            <a:off x="8316416" y="6021288"/>
            <a:ext cx="657225" cy="642937"/>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19" y="2636912"/>
            <a:ext cx="5475239" cy="382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642938" y="807492"/>
            <a:ext cx="4628190" cy="584775"/>
          </a:xfrm>
          <a:prstGeom prst="rect">
            <a:avLst/>
          </a:prstGeom>
          <a:noFill/>
          <a:ln w="9525">
            <a:noFill/>
            <a:miter lim="800000"/>
            <a:headEnd/>
            <a:tailEnd/>
          </a:ln>
        </p:spPr>
        <p:txBody>
          <a:bodyPr wrap="none">
            <a:spAutoFit/>
          </a:bodyPr>
          <a:lstStyle/>
          <a:p>
            <a:pPr marL="457200" indent="-457200"/>
            <a:r>
              <a:rPr kumimoji="0" lang="en-US" altLang="zh-TW" sz="3200" dirty="0" smtClean="0">
                <a:solidFill>
                  <a:srgbClr val="663300"/>
                </a:solidFill>
                <a:latin typeface="Arial" charset="0"/>
                <a:ea typeface="標楷體" pitchFamily="65" charset="-120"/>
                <a:cs typeface="Arial" charset="0"/>
              </a:rPr>
              <a:t>7-2-3 </a:t>
            </a:r>
            <a:r>
              <a:rPr kumimoji="0" lang="zh-TW" altLang="en-US" sz="3200" dirty="0">
                <a:solidFill>
                  <a:srgbClr val="663300"/>
                </a:solidFill>
                <a:latin typeface="Arial" charset="0"/>
                <a:ea typeface="標楷體" pitchFamily="65" charset="-120"/>
                <a:cs typeface="Arial" charset="0"/>
              </a:rPr>
              <a:t>都會網路（</a:t>
            </a:r>
            <a:r>
              <a:rPr kumimoji="0" lang="en-US" altLang="zh-TW" sz="3200" dirty="0">
                <a:solidFill>
                  <a:srgbClr val="663300"/>
                </a:solidFill>
                <a:latin typeface="Arial" charset="0"/>
                <a:ea typeface="標楷體" pitchFamily="65" charset="-120"/>
                <a:cs typeface="Arial" charset="0"/>
              </a:rPr>
              <a:t>MAN</a:t>
            </a:r>
            <a:r>
              <a:rPr kumimoji="0" lang="zh-TW" altLang="en-US" sz="3200" dirty="0">
                <a:solidFill>
                  <a:srgbClr val="663300"/>
                </a:solidFill>
                <a:latin typeface="Arial" charset="0"/>
                <a:ea typeface="標楷體" pitchFamily="65" charset="-120"/>
                <a:cs typeface="Arial" charset="0"/>
              </a:rPr>
              <a:t>）</a:t>
            </a:r>
          </a:p>
        </p:txBody>
      </p:sp>
      <p:sp>
        <p:nvSpPr>
          <p:cNvPr id="18435" name="矩形 7"/>
          <p:cNvSpPr>
            <a:spLocks noChangeArrowheads="1"/>
          </p:cNvSpPr>
          <p:nvPr/>
        </p:nvSpPr>
        <p:spPr bwMode="auto">
          <a:xfrm>
            <a:off x="642938" y="1378992"/>
            <a:ext cx="8001000" cy="1200150"/>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都會網路（</a:t>
            </a:r>
            <a:r>
              <a:rPr kumimoji="0" lang="en-US" altLang="zh-TW" sz="2400">
                <a:latin typeface="Arial" charset="0"/>
                <a:ea typeface="標楷體" pitchFamily="65" charset="-120"/>
                <a:cs typeface="Arial" charset="0"/>
              </a:rPr>
              <a:t>MAN</a:t>
            </a:r>
            <a:r>
              <a:rPr kumimoji="0" lang="zh-TW" altLang="en-US" sz="2400">
                <a:latin typeface="Arial" charset="0"/>
                <a:ea typeface="標楷體" pitchFamily="65" charset="-120"/>
                <a:cs typeface="Arial" charset="0"/>
              </a:rPr>
              <a:t>，</a:t>
            </a:r>
            <a:r>
              <a:rPr kumimoji="0" lang="en-US" altLang="zh-TW" sz="2400">
                <a:latin typeface="Arial" charset="0"/>
                <a:ea typeface="標楷體" pitchFamily="65" charset="-120"/>
                <a:cs typeface="Arial" charset="0"/>
              </a:rPr>
              <a:t>metropolitan area network</a:t>
            </a:r>
            <a:r>
              <a:rPr kumimoji="0" lang="zh-TW" altLang="en-US" sz="2400">
                <a:latin typeface="Arial" charset="0"/>
                <a:ea typeface="標楷體" pitchFamily="65" charset="-120"/>
                <a:cs typeface="Arial" charset="0"/>
              </a:rPr>
              <a:t>） 涵蓋的範圍介於</a:t>
            </a:r>
            <a:r>
              <a:rPr kumimoji="0" lang="en-US" altLang="zh-TW" sz="2400">
                <a:latin typeface="Arial" charset="0"/>
                <a:ea typeface="標楷體" pitchFamily="65" charset="-120"/>
                <a:cs typeface="Arial" charset="0"/>
              </a:rPr>
              <a:t>LAN </a:t>
            </a:r>
            <a:r>
              <a:rPr kumimoji="0" lang="zh-TW" altLang="en-US" sz="2400">
                <a:latin typeface="Arial" charset="0"/>
                <a:ea typeface="標楷體" pitchFamily="65" charset="-120"/>
                <a:cs typeface="Arial" charset="0"/>
              </a:rPr>
              <a:t>與</a:t>
            </a:r>
            <a:r>
              <a:rPr kumimoji="0" lang="en-US" altLang="zh-TW" sz="2400">
                <a:latin typeface="Arial" charset="0"/>
                <a:ea typeface="標楷體" pitchFamily="65" charset="-120"/>
                <a:cs typeface="Arial" charset="0"/>
              </a:rPr>
              <a:t>WAN </a:t>
            </a:r>
            <a:r>
              <a:rPr kumimoji="0" lang="zh-TW" altLang="en-US" sz="2400">
                <a:latin typeface="Arial" charset="0"/>
                <a:ea typeface="標楷體" pitchFamily="65" charset="-120"/>
                <a:cs typeface="Arial" charset="0"/>
              </a:rPr>
              <a:t>之間，使用與</a:t>
            </a:r>
            <a:r>
              <a:rPr kumimoji="0" lang="en-US" altLang="zh-TW" sz="2400">
                <a:latin typeface="Arial" charset="0"/>
                <a:ea typeface="標楷體" pitchFamily="65" charset="-120"/>
                <a:cs typeface="Arial" charset="0"/>
              </a:rPr>
              <a:t>LAN </a:t>
            </a:r>
            <a:r>
              <a:rPr kumimoji="0" lang="zh-TW" altLang="en-US" sz="2400">
                <a:latin typeface="Arial" charset="0"/>
                <a:ea typeface="標楷體" pitchFamily="65" charset="-120"/>
                <a:cs typeface="Arial" charset="0"/>
              </a:rPr>
              <a:t>類似的技術連接位於不同辦公室或城鎮的電腦。</a:t>
            </a:r>
          </a:p>
        </p:txBody>
      </p:sp>
      <p:pic>
        <p:nvPicPr>
          <p:cNvPr id="18436" name="Picture 2" descr="7-7"/>
          <p:cNvPicPr>
            <a:picLocks noChangeAspect="1" noChangeArrowheads="1"/>
          </p:cNvPicPr>
          <p:nvPr/>
        </p:nvPicPr>
        <p:blipFill>
          <a:blip r:embed="rId2" cstate="print"/>
          <a:srcRect/>
          <a:stretch>
            <a:fillRect/>
          </a:stretch>
        </p:blipFill>
        <p:spPr bwMode="auto">
          <a:xfrm>
            <a:off x="1214438" y="3022054"/>
            <a:ext cx="6648450" cy="2286000"/>
          </a:xfrm>
          <a:prstGeom prst="rect">
            <a:avLst/>
          </a:prstGeom>
          <a:noFill/>
          <a:ln w="9525">
            <a:noFill/>
            <a:miter lim="800000"/>
            <a:headEnd/>
            <a:tailEnd/>
          </a:ln>
        </p:spPr>
      </p:pic>
      <p:pic>
        <p:nvPicPr>
          <p:cNvPr id="18437" name="圖片 6" descr="o_return_.png">
            <a:hlinkClick r:id="rId3" action="ppaction://hlinksldjump"/>
          </p:cNvPr>
          <p:cNvPicPr>
            <a:picLocks noChangeAspect="1"/>
          </p:cNvPicPr>
          <p:nvPr/>
        </p:nvPicPr>
        <p:blipFill>
          <a:blip r:embed="rId4" cstate="print"/>
          <a:srcRect/>
          <a:stretch>
            <a:fillRect/>
          </a:stretch>
        </p:blipFill>
        <p:spPr bwMode="auto">
          <a:xfrm>
            <a:off x="8315325" y="5949280"/>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571500" y="806797"/>
            <a:ext cx="2484976" cy="584775"/>
          </a:xfrm>
          <a:prstGeom prst="rect">
            <a:avLst/>
          </a:prstGeom>
          <a:noFill/>
          <a:ln w="9525">
            <a:noFill/>
            <a:miter lim="800000"/>
            <a:headEnd/>
            <a:tailEnd/>
          </a:ln>
        </p:spPr>
        <p:txBody>
          <a:bodyPr wrap="none">
            <a:spAutoFit/>
          </a:bodyPr>
          <a:lstStyle/>
          <a:p>
            <a:pPr marL="457200" indent="-457200"/>
            <a:r>
              <a:rPr kumimoji="0" lang="en-US" altLang="zh-TW" sz="3200" dirty="0" smtClean="0">
                <a:solidFill>
                  <a:srgbClr val="663300"/>
                </a:solidFill>
                <a:latin typeface="Arial" charset="0"/>
                <a:ea typeface="標楷體" pitchFamily="65" charset="-120"/>
                <a:cs typeface="Arial" charset="0"/>
              </a:rPr>
              <a:t>7-2-4 </a:t>
            </a:r>
            <a:r>
              <a:rPr kumimoji="0" lang="zh-TW" altLang="en-US" sz="3200" dirty="0">
                <a:solidFill>
                  <a:srgbClr val="663300"/>
                </a:solidFill>
                <a:latin typeface="Arial" charset="0"/>
                <a:ea typeface="標楷體" pitchFamily="65" charset="-120"/>
                <a:cs typeface="Arial" charset="0"/>
              </a:rPr>
              <a:t>互聯網</a:t>
            </a:r>
          </a:p>
        </p:txBody>
      </p:sp>
      <p:sp>
        <p:nvSpPr>
          <p:cNvPr id="20483" name="矩形 7"/>
          <p:cNvSpPr>
            <a:spLocks noChangeArrowheads="1"/>
          </p:cNvSpPr>
          <p:nvPr/>
        </p:nvSpPr>
        <p:spPr bwMode="auto">
          <a:xfrm>
            <a:off x="620009" y="1556792"/>
            <a:ext cx="7858125" cy="1200329"/>
          </a:xfrm>
          <a:prstGeom prst="rect">
            <a:avLst/>
          </a:prstGeom>
          <a:noFill/>
          <a:ln w="9525">
            <a:noFill/>
            <a:miter lim="800000"/>
            <a:headEnd/>
            <a:tailEnd/>
          </a:ln>
        </p:spPr>
        <p:txBody>
          <a:bodyPr>
            <a:spAutoFit/>
          </a:bodyPr>
          <a:lstStyle/>
          <a:p>
            <a:pPr>
              <a:buClr>
                <a:srgbClr val="00B0F0"/>
              </a:buClr>
              <a:buSzPct val="70000"/>
            </a:pPr>
            <a:r>
              <a:rPr kumimoji="0" lang="zh-TW" altLang="en-US" sz="2400" dirty="0">
                <a:latin typeface="Arial" charset="0"/>
                <a:ea typeface="標楷體" pitchFamily="65" charset="-120"/>
                <a:cs typeface="Arial" charset="0"/>
              </a:rPr>
              <a:t>當有兩個或多個網路連接在一起時，便形成了所謂的互聯網 </a:t>
            </a:r>
            <a:r>
              <a:rPr kumimoji="0" lang="en-US" altLang="zh-TW" sz="2400" dirty="0">
                <a:latin typeface="Arial" charset="0"/>
                <a:ea typeface="標楷體" pitchFamily="65" charset="-120"/>
                <a:cs typeface="Arial" charset="0"/>
              </a:rPr>
              <a:t>(internetwork)</a:t>
            </a:r>
            <a:r>
              <a:rPr kumimoji="0" lang="zh-TW" altLang="en-US" sz="2400" dirty="0">
                <a:latin typeface="Arial" charset="0"/>
                <a:ea typeface="標楷體" pitchFamily="65" charset="-120"/>
                <a:cs typeface="Arial" charset="0"/>
              </a:rPr>
              <a:t>，簡稱為</a:t>
            </a:r>
            <a:r>
              <a:rPr kumimoji="0" lang="en-US" altLang="zh-TW" sz="2400" dirty="0">
                <a:latin typeface="Arial" charset="0"/>
                <a:ea typeface="標楷體" pitchFamily="65" charset="-120"/>
                <a:cs typeface="Arial" charset="0"/>
              </a:rPr>
              <a:t>internet</a:t>
            </a:r>
            <a:r>
              <a:rPr kumimoji="0" lang="zh-TW" altLang="en-US" sz="2400" dirty="0">
                <a:latin typeface="Arial" charset="0"/>
                <a:ea typeface="標楷體" pitchFamily="65" charset="-120"/>
                <a:cs typeface="Arial" charset="0"/>
              </a:rPr>
              <a:t>，例如數個</a:t>
            </a:r>
            <a:r>
              <a:rPr kumimoji="0" lang="en-US" altLang="zh-TW" sz="2400" dirty="0">
                <a:latin typeface="Arial" charset="0"/>
                <a:ea typeface="標楷體" pitchFamily="65" charset="-120"/>
                <a:cs typeface="Arial" charset="0"/>
              </a:rPr>
              <a:t>LAN </a:t>
            </a:r>
            <a:r>
              <a:rPr kumimoji="0" lang="zh-TW" altLang="en-US" sz="2400" dirty="0">
                <a:latin typeface="Arial" charset="0"/>
                <a:ea typeface="標楷體" pitchFamily="65" charset="-120"/>
                <a:cs typeface="Arial" charset="0"/>
              </a:rPr>
              <a:t>連接在一起</a:t>
            </a:r>
            <a:r>
              <a:rPr kumimoji="0" lang="zh-TW" altLang="en-US" sz="2400" dirty="0" smtClean="0">
                <a:latin typeface="Arial" charset="0"/>
                <a:ea typeface="標楷體" pitchFamily="65" charset="-120"/>
                <a:cs typeface="Arial" charset="0"/>
              </a:rPr>
              <a:t>。</a:t>
            </a:r>
            <a:endParaRPr kumimoji="0" lang="zh-TW" altLang="en-US" sz="2400" dirty="0">
              <a:latin typeface="Arial" charset="0"/>
              <a:ea typeface="標楷體" pitchFamily="65" charset="-120"/>
              <a:cs typeface="Arial" charset="0"/>
            </a:endParaRPr>
          </a:p>
        </p:txBody>
      </p:sp>
      <p:pic>
        <p:nvPicPr>
          <p:cNvPr id="20484" name="圖片 8" descr="o_return_.png">
            <a:hlinkClick r:id="rId2" action="ppaction://hlinksldjump"/>
          </p:cNvPr>
          <p:cNvPicPr>
            <a:picLocks noChangeAspect="1"/>
          </p:cNvPicPr>
          <p:nvPr/>
        </p:nvPicPr>
        <p:blipFill>
          <a:blip r:embed="rId3" cstate="print"/>
          <a:srcRect/>
          <a:stretch>
            <a:fillRect/>
          </a:stretch>
        </p:blipFill>
        <p:spPr bwMode="auto">
          <a:xfrm>
            <a:off x="8316416" y="6000750"/>
            <a:ext cx="657225" cy="642937"/>
          </a:xfrm>
          <a:prstGeom prst="rect">
            <a:avLst/>
          </a:prstGeom>
          <a:noFill/>
          <a:ln w="9525">
            <a:noFill/>
            <a:miter lim="800000"/>
            <a:headEnd/>
            <a:tailEnd/>
          </a:ln>
        </p:spPr>
      </p:pic>
      <p:pic>
        <p:nvPicPr>
          <p:cNvPr id="20485" name="Picture 2" descr="1-8"/>
          <p:cNvPicPr>
            <a:picLocks noChangeAspect="1" noChangeArrowheads="1"/>
          </p:cNvPicPr>
          <p:nvPr/>
        </p:nvPicPr>
        <p:blipFill>
          <a:blip r:embed="rId4" cstate="print"/>
          <a:srcRect/>
          <a:stretch>
            <a:fillRect/>
          </a:stretch>
        </p:blipFill>
        <p:spPr bwMode="auto">
          <a:xfrm>
            <a:off x="2786380" y="2979890"/>
            <a:ext cx="4013239" cy="2825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5"/>
          <p:cNvSpPr>
            <a:spLocks noChangeArrowheads="1"/>
          </p:cNvSpPr>
          <p:nvPr/>
        </p:nvSpPr>
        <p:spPr bwMode="auto">
          <a:xfrm>
            <a:off x="571500" y="741363"/>
            <a:ext cx="2236510" cy="584775"/>
          </a:xfrm>
          <a:prstGeom prst="rect">
            <a:avLst/>
          </a:prstGeom>
          <a:noFill/>
          <a:ln w="9525">
            <a:noFill/>
            <a:miter lim="800000"/>
            <a:headEnd/>
            <a:tailEnd/>
          </a:ln>
        </p:spPr>
        <p:txBody>
          <a:bodyPr wrap="none">
            <a:spAutoFit/>
          </a:bodyPr>
          <a:lstStyle/>
          <a:p>
            <a:pPr marL="457200" indent="-457200"/>
            <a:r>
              <a:rPr kumimoji="0" lang="zh-TW" altLang="en-US" sz="3200" dirty="0">
                <a:solidFill>
                  <a:srgbClr val="663300"/>
                </a:solidFill>
                <a:latin typeface="Arial" charset="0"/>
                <a:ea typeface="標楷體" pitchFamily="65" charset="-120"/>
                <a:cs typeface="Arial" charset="0"/>
              </a:rPr>
              <a:t>主從式網路</a:t>
            </a:r>
          </a:p>
        </p:txBody>
      </p:sp>
      <p:pic>
        <p:nvPicPr>
          <p:cNvPr id="22531" name="圖片 8" descr="o_return_.png">
            <a:hlinkClick r:id="rId2" action="ppaction://hlinksldjump"/>
          </p:cNvPr>
          <p:cNvPicPr>
            <a:picLocks noChangeAspect="1"/>
          </p:cNvPicPr>
          <p:nvPr/>
        </p:nvPicPr>
        <p:blipFill>
          <a:blip r:embed="rId3" cstate="print"/>
          <a:srcRect/>
          <a:stretch>
            <a:fillRect/>
          </a:stretch>
        </p:blipFill>
        <p:spPr bwMode="auto">
          <a:xfrm>
            <a:off x="8316416" y="6000750"/>
            <a:ext cx="657225" cy="642937"/>
          </a:xfrm>
          <a:prstGeom prst="rect">
            <a:avLst/>
          </a:prstGeom>
          <a:noFill/>
          <a:ln w="9525">
            <a:noFill/>
            <a:miter lim="800000"/>
            <a:headEnd/>
            <a:tailEnd/>
          </a:ln>
        </p:spPr>
      </p:pic>
      <p:sp>
        <p:nvSpPr>
          <p:cNvPr id="22532" name="矩形 6"/>
          <p:cNvSpPr>
            <a:spLocks noChangeArrowheads="1"/>
          </p:cNvSpPr>
          <p:nvPr/>
        </p:nvSpPr>
        <p:spPr bwMode="auto">
          <a:xfrm>
            <a:off x="760413" y="1412875"/>
            <a:ext cx="7129462" cy="1570038"/>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多數網路屬於主從式網路（</a:t>
            </a:r>
            <a:r>
              <a:rPr kumimoji="0" lang="en-US" altLang="zh-TW" sz="2400" dirty="0">
                <a:latin typeface="Arial" charset="0"/>
                <a:ea typeface="標楷體" pitchFamily="65" charset="-120"/>
                <a:cs typeface="Arial" charset="0"/>
              </a:rPr>
              <a:t>client-server network</a:t>
            </a:r>
            <a:r>
              <a:rPr kumimoji="0" lang="zh-TW" altLang="en-US" sz="2400" dirty="0">
                <a:latin typeface="Arial" charset="0"/>
                <a:ea typeface="標楷體" pitchFamily="65" charset="-120"/>
                <a:cs typeface="Arial" charset="0"/>
              </a:rPr>
              <a:t>），也就是有一或多部電腦專門負責管理檔案、使用者、</a:t>
            </a:r>
            <a:r>
              <a:rPr kumimoji="0" lang="zh-TW" altLang="en-US" sz="2400" dirty="0" smtClean="0">
                <a:latin typeface="Arial" charset="0"/>
                <a:ea typeface="標楷體" pitchFamily="65" charset="-120"/>
                <a:cs typeface="Arial" charset="0"/>
              </a:rPr>
              <a:t>列印或傳真</a:t>
            </a:r>
            <a:r>
              <a:rPr kumimoji="0" lang="zh-TW" altLang="en-US" sz="2400" dirty="0">
                <a:latin typeface="Arial" charset="0"/>
                <a:ea typeface="標楷體" pitchFamily="65" charset="-120"/>
                <a:cs typeface="Arial" charset="0"/>
              </a:rPr>
              <a:t>、電子郵件、網頁快取等資源並提供服務給其它電腦。</a:t>
            </a:r>
          </a:p>
        </p:txBody>
      </p:sp>
      <p:pic>
        <p:nvPicPr>
          <p:cNvPr id="22533" name="Picture 2"/>
          <p:cNvPicPr>
            <a:picLocks noChangeAspect="1" noChangeArrowheads="1"/>
          </p:cNvPicPr>
          <p:nvPr/>
        </p:nvPicPr>
        <p:blipFill>
          <a:blip r:embed="rId4" cstate="print"/>
          <a:srcRect/>
          <a:stretch>
            <a:fillRect/>
          </a:stretch>
        </p:blipFill>
        <p:spPr bwMode="auto">
          <a:xfrm>
            <a:off x="1689755" y="3299728"/>
            <a:ext cx="5579408" cy="2510522"/>
          </a:xfrm>
          <a:prstGeom prst="rect">
            <a:avLst/>
          </a:prstGeom>
          <a:noFill/>
          <a:ln w="9525">
            <a:noFill/>
            <a:miter lim="800000"/>
            <a:headEnd/>
            <a:tailEnd/>
          </a:ln>
        </p:spPr>
      </p:pic>
    </p:spTree>
    <p:extLst>
      <p:ext uri="{BB962C8B-B14F-4D97-AF65-F5344CB8AC3E}">
        <p14:creationId xmlns:p14="http://schemas.microsoft.com/office/powerpoint/2010/main" val="809271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5"/>
          <p:cNvSpPr>
            <a:spLocks noChangeArrowheads="1"/>
          </p:cNvSpPr>
          <p:nvPr/>
        </p:nvSpPr>
        <p:spPr bwMode="auto">
          <a:xfrm>
            <a:off x="755650" y="744538"/>
            <a:ext cx="2236510" cy="584775"/>
          </a:xfrm>
          <a:prstGeom prst="rect">
            <a:avLst/>
          </a:prstGeom>
          <a:noFill/>
          <a:ln w="9525">
            <a:noFill/>
            <a:miter lim="800000"/>
            <a:headEnd/>
            <a:tailEnd/>
          </a:ln>
        </p:spPr>
        <p:txBody>
          <a:bodyPr wrap="none">
            <a:spAutoFit/>
          </a:bodyPr>
          <a:lstStyle/>
          <a:p>
            <a:pPr marL="457200" indent="-457200"/>
            <a:r>
              <a:rPr kumimoji="0" lang="zh-TW" altLang="en-US" sz="3200" dirty="0">
                <a:solidFill>
                  <a:srgbClr val="663300"/>
                </a:solidFill>
                <a:latin typeface="Arial" charset="0"/>
                <a:ea typeface="標楷體" pitchFamily="65" charset="-120"/>
                <a:cs typeface="Arial" charset="0"/>
              </a:rPr>
              <a:t>對等式網路</a:t>
            </a:r>
          </a:p>
        </p:txBody>
      </p:sp>
      <p:pic>
        <p:nvPicPr>
          <p:cNvPr id="23555" name="圖片 8" descr="o_return_.png">
            <a:hlinkClick r:id="rId2" action="ppaction://hlinksldjump"/>
          </p:cNvPr>
          <p:cNvPicPr>
            <a:picLocks noChangeAspect="1"/>
          </p:cNvPicPr>
          <p:nvPr/>
        </p:nvPicPr>
        <p:blipFill>
          <a:blip r:embed="rId3" cstate="print"/>
          <a:srcRect/>
          <a:stretch>
            <a:fillRect/>
          </a:stretch>
        </p:blipFill>
        <p:spPr bwMode="auto">
          <a:xfrm>
            <a:off x="8163037" y="5877272"/>
            <a:ext cx="657225" cy="642937"/>
          </a:xfrm>
          <a:prstGeom prst="rect">
            <a:avLst/>
          </a:prstGeom>
          <a:noFill/>
          <a:ln w="9525">
            <a:noFill/>
            <a:miter lim="800000"/>
            <a:headEnd/>
            <a:tailEnd/>
          </a:ln>
        </p:spPr>
      </p:pic>
      <p:sp>
        <p:nvSpPr>
          <p:cNvPr id="23556" name="矩形 7"/>
          <p:cNvSpPr>
            <a:spLocks noChangeArrowheads="1"/>
          </p:cNvSpPr>
          <p:nvPr/>
        </p:nvSpPr>
        <p:spPr bwMode="auto">
          <a:xfrm>
            <a:off x="690563" y="1484313"/>
            <a:ext cx="7472474" cy="1200329"/>
          </a:xfrm>
          <a:prstGeom prst="rect">
            <a:avLst/>
          </a:prstGeom>
          <a:noFill/>
          <a:ln w="9525">
            <a:noFill/>
            <a:miter lim="800000"/>
            <a:headEnd/>
            <a:tailEnd/>
          </a:ln>
        </p:spPr>
        <p:txBody>
          <a:bodyPr wrap="square">
            <a:spAutoFit/>
          </a:bodyPr>
          <a:lstStyle/>
          <a:p>
            <a:pPr>
              <a:buClr>
                <a:srgbClr val="00B0F0"/>
              </a:buClr>
            </a:pPr>
            <a:r>
              <a:rPr kumimoji="0" lang="zh-TW" altLang="en-US" sz="2400" dirty="0">
                <a:latin typeface="Arial" charset="0"/>
                <a:ea typeface="標楷體" pitchFamily="65" charset="-120"/>
                <a:cs typeface="Arial" charset="0"/>
              </a:rPr>
              <a:t>對等式網路（</a:t>
            </a:r>
            <a:r>
              <a:rPr kumimoji="0" lang="en-US" altLang="zh-TW" sz="2400" dirty="0">
                <a:latin typeface="Arial" charset="0"/>
                <a:ea typeface="標楷體" pitchFamily="65" charset="-120"/>
                <a:cs typeface="Arial" charset="0"/>
              </a:rPr>
              <a:t>peer-to-peer network</a:t>
            </a:r>
            <a:r>
              <a:rPr kumimoji="0" lang="zh-TW" altLang="en-US" sz="2400" dirty="0">
                <a:latin typeface="Arial" charset="0"/>
                <a:ea typeface="標楷體" pitchFamily="65" charset="-120"/>
                <a:cs typeface="Arial" charset="0"/>
              </a:rPr>
              <a:t>）的每部電腦的地位均相同，沒有伺服器與用戶端之分，使用者可以自行管理電腦、決定要開放哪些資源給其它電腦分享。</a:t>
            </a:r>
          </a:p>
        </p:txBody>
      </p:sp>
      <p:pic>
        <p:nvPicPr>
          <p:cNvPr id="23557" name="Picture 2"/>
          <p:cNvPicPr>
            <a:picLocks noChangeAspect="1" noChangeArrowheads="1"/>
          </p:cNvPicPr>
          <p:nvPr/>
        </p:nvPicPr>
        <p:blipFill>
          <a:blip r:embed="rId4" cstate="print"/>
          <a:srcRect/>
          <a:stretch>
            <a:fillRect/>
          </a:stretch>
        </p:blipFill>
        <p:spPr bwMode="auto">
          <a:xfrm>
            <a:off x="1547664" y="2996952"/>
            <a:ext cx="6479877" cy="2042100"/>
          </a:xfrm>
          <a:prstGeom prst="rect">
            <a:avLst/>
          </a:prstGeom>
          <a:noFill/>
          <a:ln w="9525">
            <a:noFill/>
            <a:miter lim="800000"/>
            <a:headEnd/>
            <a:tailEnd/>
          </a:ln>
        </p:spPr>
      </p:pic>
    </p:spTree>
    <p:extLst>
      <p:ext uri="{BB962C8B-B14F-4D97-AF65-F5344CB8AC3E}">
        <p14:creationId xmlns:p14="http://schemas.microsoft.com/office/powerpoint/2010/main" val="3156742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755650" y="744538"/>
            <a:ext cx="2236510" cy="584775"/>
          </a:xfrm>
          <a:prstGeom prst="rect">
            <a:avLst/>
          </a:prstGeom>
          <a:noFill/>
          <a:ln w="9525">
            <a:noFill/>
            <a:miter lim="800000"/>
            <a:headEnd/>
            <a:tailEnd/>
          </a:ln>
        </p:spPr>
        <p:txBody>
          <a:bodyPr wrap="none">
            <a:spAutoFit/>
          </a:bodyPr>
          <a:lstStyle/>
          <a:p>
            <a:pPr marL="457200" indent="-457200"/>
            <a:r>
              <a:rPr kumimoji="0" lang="zh-TW" altLang="en-US" sz="3200" dirty="0">
                <a:solidFill>
                  <a:srgbClr val="663300"/>
                </a:solidFill>
                <a:latin typeface="Arial" charset="0"/>
                <a:ea typeface="標楷體" pitchFamily="65" charset="-120"/>
                <a:cs typeface="Arial" charset="0"/>
              </a:rPr>
              <a:t>混合式網路</a:t>
            </a:r>
          </a:p>
        </p:txBody>
      </p:sp>
      <p:pic>
        <p:nvPicPr>
          <p:cNvPr id="24579" name="圖片 8" descr="o_return_.png">
            <a:hlinkClick r:id="rId2" action="ppaction://hlinksldjump"/>
          </p:cNvPr>
          <p:cNvPicPr>
            <a:picLocks noChangeAspect="1"/>
          </p:cNvPicPr>
          <p:nvPr/>
        </p:nvPicPr>
        <p:blipFill>
          <a:blip r:embed="rId3" cstate="print"/>
          <a:srcRect/>
          <a:stretch>
            <a:fillRect/>
          </a:stretch>
        </p:blipFill>
        <p:spPr bwMode="auto">
          <a:xfrm>
            <a:off x="8316416" y="5949280"/>
            <a:ext cx="657225" cy="642937"/>
          </a:xfrm>
          <a:prstGeom prst="rect">
            <a:avLst/>
          </a:prstGeom>
          <a:noFill/>
          <a:ln w="9525">
            <a:noFill/>
            <a:miter lim="800000"/>
            <a:headEnd/>
            <a:tailEnd/>
          </a:ln>
        </p:spPr>
      </p:pic>
      <p:sp>
        <p:nvSpPr>
          <p:cNvPr id="24580" name="矩形 7"/>
          <p:cNvSpPr>
            <a:spLocks noChangeArrowheads="1"/>
          </p:cNvSpPr>
          <p:nvPr/>
        </p:nvSpPr>
        <p:spPr bwMode="auto">
          <a:xfrm>
            <a:off x="690563" y="1484313"/>
            <a:ext cx="7167562" cy="831850"/>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在實際應用上，多數網路屬於混合式網路，也就是混合了主從式網路與對等式網路的運作方式。</a:t>
            </a:r>
          </a:p>
        </p:txBody>
      </p:sp>
    </p:spTree>
    <p:extLst>
      <p:ext uri="{BB962C8B-B14F-4D97-AF65-F5344CB8AC3E}">
        <p14:creationId xmlns:p14="http://schemas.microsoft.com/office/powerpoint/2010/main" val="3080576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5"/>
          <p:cNvSpPr>
            <a:spLocks noChangeArrowheads="1"/>
          </p:cNvSpPr>
          <p:nvPr/>
        </p:nvSpPr>
        <p:spPr bwMode="auto">
          <a:xfrm>
            <a:off x="571500" y="808385"/>
            <a:ext cx="2528256"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7-5-1 </a:t>
            </a:r>
            <a:r>
              <a:rPr kumimoji="0" lang="zh-TW" altLang="en-US" sz="2400" dirty="0">
                <a:solidFill>
                  <a:srgbClr val="663300"/>
                </a:solidFill>
                <a:latin typeface="Arial" charset="0"/>
                <a:ea typeface="標楷體" pitchFamily="65" charset="-120"/>
                <a:cs typeface="Arial" charset="0"/>
              </a:rPr>
              <a:t>匯流排拓樸</a:t>
            </a:r>
          </a:p>
        </p:txBody>
      </p:sp>
      <p:sp>
        <p:nvSpPr>
          <p:cNvPr id="36867" name="矩形 7"/>
          <p:cNvSpPr>
            <a:spLocks noChangeArrowheads="1"/>
          </p:cNvSpPr>
          <p:nvPr/>
        </p:nvSpPr>
        <p:spPr bwMode="auto">
          <a:xfrm>
            <a:off x="571500" y="1455738"/>
            <a:ext cx="8143875" cy="830262"/>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在匯流排拓樸（</a:t>
            </a:r>
            <a:r>
              <a:rPr kumimoji="0" lang="en-US" altLang="zh-TW" sz="2400">
                <a:latin typeface="Arial" charset="0"/>
                <a:ea typeface="標楷體" pitchFamily="65" charset="-120"/>
                <a:cs typeface="Arial" charset="0"/>
              </a:rPr>
              <a:t>bus topology</a:t>
            </a:r>
            <a:r>
              <a:rPr kumimoji="0" lang="zh-TW" altLang="en-US" sz="2400">
                <a:latin typeface="Arial" charset="0"/>
                <a:ea typeface="標楷體" pitchFamily="65" charset="-120"/>
                <a:cs typeface="Arial" charset="0"/>
              </a:rPr>
              <a:t>）中，所有電腦是連接到同一條網路線，而資料就是在這條網路線上傳送。</a:t>
            </a:r>
          </a:p>
        </p:txBody>
      </p:sp>
      <p:pic>
        <p:nvPicPr>
          <p:cNvPr id="36868" name="Picture 2"/>
          <p:cNvPicPr>
            <a:picLocks noChangeAspect="1" noChangeArrowheads="1"/>
          </p:cNvPicPr>
          <p:nvPr/>
        </p:nvPicPr>
        <p:blipFill>
          <a:blip r:embed="rId2" cstate="print"/>
          <a:srcRect/>
          <a:stretch>
            <a:fillRect/>
          </a:stretch>
        </p:blipFill>
        <p:spPr bwMode="auto">
          <a:xfrm>
            <a:off x="714375" y="2714927"/>
            <a:ext cx="7314009" cy="1784048"/>
          </a:xfrm>
          <a:prstGeom prst="rect">
            <a:avLst/>
          </a:prstGeom>
          <a:noFill/>
          <a:ln w="9525">
            <a:noFill/>
            <a:miter lim="800000"/>
            <a:headEnd/>
            <a:tailEnd/>
          </a:ln>
        </p:spPr>
      </p:pic>
      <p:pic>
        <p:nvPicPr>
          <p:cNvPr id="36869" name="圖片 6" descr="o_return_.png">
            <a:hlinkClick r:id="rId3" action="ppaction://hlinksldjump"/>
          </p:cNvPr>
          <p:cNvPicPr>
            <a:picLocks noChangeAspect="1"/>
          </p:cNvPicPr>
          <p:nvPr/>
        </p:nvPicPr>
        <p:blipFill>
          <a:blip r:embed="rId4" cstate="print"/>
          <a:srcRect/>
          <a:stretch>
            <a:fillRect/>
          </a:stretch>
        </p:blipFill>
        <p:spPr bwMode="auto">
          <a:xfrm>
            <a:off x="8186737" y="5877272"/>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文字方塊 4"/>
          <p:cNvSpPr txBox="1">
            <a:spLocks noChangeArrowheads="1"/>
          </p:cNvSpPr>
          <p:nvPr/>
        </p:nvSpPr>
        <p:spPr bwMode="auto">
          <a:xfrm>
            <a:off x="2850654" y="1003375"/>
            <a:ext cx="857250" cy="769441"/>
          </a:xfrm>
          <a:prstGeom prst="rect">
            <a:avLst/>
          </a:prstGeom>
          <a:noFill/>
          <a:ln w="9525">
            <a:noFill/>
            <a:miter lim="800000"/>
            <a:headEnd/>
            <a:tailEnd/>
          </a:ln>
        </p:spPr>
        <p:txBody>
          <a:bodyPr>
            <a:spAutoFit/>
          </a:bodyPr>
          <a:lstStyle/>
          <a:p>
            <a:r>
              <a:rPr kumimoji="0" lang="en-US" altLang="zh-TW" sz="4400" dirty="0" smtClean="0">
                <a:solidFill>
                  <a:srgbClr val="663300"/>
                </a:solidFill>
                <a:cs typeface="Arial" charset="0"/>
              </a:rPr>
              <a:t>7</a:t>
            </a:r>
            <a:endParaRPr kumimoji="0" lang="zh-TW" altLang="en-US" sz="4400" dirty="0">
              <a:solidFill>
                <a:srgbClr val="663300"/>
              </a:solidFill>
              <a:cs typeface="Arial" charset="0"/>
            </a:endParaRPr>
          </a:p>
        </p:txBody>
      </p:sp>
      <p:sp>
        <p:nvSpPr>
          <p:cNvPr id="13315" name="矩形 5"/>
          <p:cNvSpPr>
            <a:spLocks noChangeArrowheads="1"/>
          </p:cNvSpPr>
          <p:nvPr/>
        </p:nvSpPr>
        <p:spPr bwMode="auto">
          <a:xfrm>
            <a:off x="3278905" y="2060848"/>
            <a:ext cx="2954655" cy="923330"/>
          </a:xfrm>
          <a:prstGeom prst="rect">
            <a:avLst/>
          </a:prstGeom>
          <a:noFill/>
          <a:ln w="9525">
            <a:noFill/>
            <a:miter lim="800000"/>
            <a:headEnd/>
            <a:tailEnd/>
          </a:ln>
        </p:spPr>
        <p:txBody>
          <a:bodyPr wrap="none">
            <a:spAutoFit/>
          </a:bodyPr>
          <a:lstStyle/>
          <a:p>
            <a:pPr algn="ctr"/>
            <a:r>
              <a:rPr kumimoji="0" lang="zh-TW" altLang="en-US" sz="5400" dirty="0" smtClean="0">
                <a:solidFill>
                  <a:srgbClr val="663300"/>
                </a:solidFill>
                <a:latin typeface="Arial" charset="0"/>
                <a:ea typeface="標楷體" pitchFamily="65" charset="-120"/>
                <a:cs typeface="Arial" charset="0"/>
              </a:rPr>
              <a:t>電腦網路</a:t>
            </a:r>
            <a:endParaRPr kumimoji="0" lang="zh-TW" altLang="en-US" sz="5400" dirty="0">
              <a:solidFill>
                <a:srgbClr val="663300"/>
              </a:solidFill>
              <a:latin typeface="Arial" charset="0"/>
              <a:ea typeface="標楷體" pitchFamily="65" charset="-120"/>
              <a:cs typeface="Arial" charset="0"/>
            </a:endParaRPr>
          </a:p>
        </p:txBody>
      </p:sp>
      <p:sp>
        <p:nvSpPr>
          <p:cNvPr id="13316" name="矩形 8"/>
          <p:cNvSpPr>
            <a:spLocks noChangeArrowheads="1"/>
          </p:cNvSpPr>
          <p:nvPr/>
        </p:nvSpPr>
        <p:spPr bwMode="auto">
          <a:xfrm>
            <a:off x="971600" y="3357563"/>
            <a:ext cx="3672408" cy="1569660"/>
          </a:xfrm>
          <a:prstGeom prst="rect">
            <a:avLst/>
          </a:prstGeom>
          <a:noFill/>
          <a:ln w="9525">
            <a:noFill/>
            <a:miter lim="800000"/>
            <a:headEnd/>
            <a:tailEnd/>
          </a:ln>
        </p:spPr>
        <p:txBody>
          <a:bodyPr wrap="square">
            <a:spAutoFit/>
          </a:bodyPr>
          <a:lstStyle/>
          <a:p>
            <a:r>
              <a:rPr kumimoji="0" lang="en-US" altLang="zh-TW" sz="2400" dirty="0" smtClean="0">
                <a:latin typeface="Arial" charset="0"/>
                <a:ea typeface="標楷體" pitchFamily="65" charset="-120"/>
                <a:cs typeface="Arial" charset="0"/>
                <a:hlinkClick r:id="rId3" action="ppaction://hlinksldjump"/>
              </a:rPr>
              <a:t>7-1   </a:t>
            </a:r>
            <a:r>
              <a:rPr kumimoji="0" lang="zh-TW" altLang="en-US" sz="2400" dirty="0" smtClean="0">
                <a:latin typeface="Arial" charset="0"/>
                <a:ea typeface="標楷體" pitchFamily="65" charset="-120"/>
                <a:cs typeface="Arial" charset="0"/>
                <a:hlinkClick r:id="rId3" action="ppaction://hlinksldjump"/>
              </a:rPr>
              <a:t>網路</a:t>
            </a:r>
            <a:r>
              <a:rPr kumimoji="0" lang="zh-TW" altLang="en-US" sz="2400" dirty="0">
                <a:latin typeface="Arial" charset="0"/>
                <a:ea typeface="標楷體" pitchFamily="65" charset="-120"/>
                <a:cs typeface="Arial" charset="0"/>
                <a:hlinkClick r:id="rId3" action="ppaction://hlinksldjump"/>
              </a:rPr>
              <a:t>的用途</a:t>
            </a:r>
            <a:endParaRPr kumimoji="0" lang="en-US" altLang="zh-TW" sz="2400" dirty="0">
              <a:latin typeface="Arial" charset="0"/>
              <a:ea typeface="標楷體" pitchFamily="65" charset="-120"/>
              <a:cs typeface="Arial" charset="0"/>
              <a:hlinkClick r:id="rId3" action="ppaction://hlinksldjump"/>
            </a:endParaRPr>
          </a:p>
          <a:p>
            <a:r>
              <a:rPr kumimoji="0" lang="en-US" altLang="zh-TW" sz="2400" dirty="0" smtClean="0">
                <a:latin typeface="Arial" charset="0"/>
                <a:ea typeface="標楷體" pitchFamily="65" charset="-120"/>
                <a:cs typeface="Arial" charset="0"/>
                <a:hlinkClick r:id="rId4" action="ppaction://hlinksldjump"/>
              </a:rPr>
              <a:t>7-2 </a:t>
            </a:r>
            <a:r>
              <a:rPr kumimoji="0" lang="zh-TW" altLang="en-US" sz="2400" dirty="0" smtClean="0">
                <a:latin typeface="Arial" charset="0"/>
                <a:ea typeface="標楷體" pitchFamily="65" charset="-120"/>
                <a:cs typeface="Arial" charset="0"/>
                <a:hlinkClick r:id="rId4" action="ppaction://hlinksldjump"/>
              </a:rPr>
              <a:t>  網路</a:t>
            </a:r>
            <a:r>
              <a:rPr kumimoji="0" lang="zh-TW" altLang="en-US" sz="2400" dirty="0">
                <a:latin typeface="Arial" charset="0"/>
                <a:ea typeface="標楷體" pitchFamily="65" charset="-120"/>
                <a:cs typeface="Arial" charset="0"/>
                <a:hlinkClick r:id="rId4" action="ppaction://hlinksldjump"/>
              </a:rPr>
              <a:t>的類型</a:t>
            </a:r>
            <a:endParaRPr kumimoji="0" lang="zh-TW" altLang="en-US" sz="2400" dirty="0">
              <a:latin typeface="Arial" charset="0"/>
              <a:ea typeface="標楷體" pitchFamily="65" charset="-120"/>
              <a:cs typeface="Arial" charset="0"/>
            </a:endParaRPr>
          </a:p>
          <a:p>
            <a:r>
              <a:rPr kumimoji="0" lang="en-US" altLang="zh-TW" sz="2400" dirty="0" smtClean="0">
                <a:latin typeface="Arial" charset="0"/>
                <a:ea typeface="標楷體" pitchFamily="65" charset="-120"/>
                <a:cs typeface="Arial" charset="0"/>
                <a:hlinkClick r:id="rId5" action="ppaction://hlinksldjump"/>
              </a:rPr>
              <a:t>7-3 </a:t>
            </a:r>
            <a:r>
              <a:rPr kumimoji="0" lang="zh-TW" altLang="en-US" sz="2400" dirty="0" smtClean="0">
                <a:latin typeface="Arial" charset="0"/>
                <a:ea typeface="標楷體" pitchFamily="65" charset="-120"/>
                <a:cs typeface="Arial" charset="0"/>
                <a:hlinkClick r:id="rId5" action="ppaction://hlinksldjump"/>
              </a:rPr>
              <a:t>  </a:t>
            </a:r>
            <a:r>
              <a:rPr kumimoji="0" lang="zh-TW" altLang="en-US" sz="2400" dirty="0">
                <a:latin typeface="Arial" charset="0"/>
                <a:ea typeface="標楷體" pitchFamily="65" charset="-120"/>
                <a:cs typeface="Arial" charset="0"/>
                <a:hlinkClick r:id="rId5" action="ppaction://hlinksldjump"/>
              </a:rPr>
              <a:t>網路的運作方式</a:t>
            </a:r>
            <a:endParaRPr kumimoji="0" lang="en-US" altLang="zh-TW" sz="2400" dirty="0">
              <a:latin typeface="Arial" charset="0"/>
              <a:ea typeface="標楷體" pitchFamily="65" charset="-120"/>
              <a:cs typeface="Arial" charset="0"/>
            </a:endParaRPr>
          </a:p>
          <a:p>
            <a:r>
              <a:rPr kumimoji="0" lang="en-US" altLang="zh-TW" sz="2400" dirty="0" smtClean="0">
                <a:latin typeface="Arial" charset="0"/>
                <a:ea typeface="標楷體" pitchFamily="65" charset="-120"/>
                <a:cs typeface="Arial" charset="0"/>
                <a:hlinkClick r:id="rId6" action="ppaction://hlinksldjump"/>
              </a:rPr>
              <a:t>7-4 </a:t>
            </a:r>
            <a:r>
              <a:rPr kumimoji="0" lang="zh-TW" altLang="en-US" sz="2400" dirty="0" smtClean="0">
                <a:latin typeface="Arial" charset="0"/>
                <a:ea typeface="標楷體" pitchFamily="65" charset="-120"/>
                <a:cs typeface="Arial" charset="0"/>
                <a:hlinkClick r:id="rId6" action="ppaction://hlinksldjump"/>
              </a:rPr>
              <a:t>  </a:t>
            </a:r>
            <a:r>
              <a:rPr kumimoji="0" lang="en-US" altLang="zh-TW" sz="2400" dirty="0">
                <a:latin typeface="Arial" charset="0"/>
                <a:ea typeface="標楷體" pitchFamily="65" charset="-120"/>
                <a:cs typeface="Arial" charset="0"/>
                <a:hlinkClick r:id="rId6" action="ppaction://hlinksldjump"/>
              </a:rPr>
              <a:t>OSI </a:t>
            </a:r>
            <a:r>
              <a:rPr kumimoji="0" lang="zh-TW" altLang="en-US" sz="2400" dirty="0">
                <a:latin typeface="Arial" charset="0"/>
                <a:ea typeface="標楷體" pitchFamily="65" charset="-120"/>
                <a:cs typeface="Arial" charset="0"/>
                <a:hlinkClick r:id="rId6" action="ppaction://hlinksldjump"/>
              </a:rPr>
              <a:t>參考</a:t>
            </a:r>
            <a:r>
              <a:rPr kumimoji="0" lang="zh-TW" altLang="en-US" sz="2400" dirty="0" smtClean="0">
                <a:latin typeface="Arial" charset="0"/>
                <a:ea typeface="標楷體" pitchFamily="65" charset="-120"/>
                <a:cs typeface="Arial" charset="0"/>
                <a:hlinkClick r:id="rId6" action="ppaction://hlinksldjump"/>
              </a:rPr>
              <a:t>模型</a:t>
            </a:r>
            <a:endParaRPr kumimoji="0" lang="zh-TW" altLang="en-US" sz="2400" dirty="0">
              <a:latin typeface="Arial" charset="0"/>
              <a:ea typeface="標楷體" pitchFamily="65" charset="-120"/>
              <a:cs typeface="Arial" charset="0"/>
            </a:endParaRPr>
          </a:p>
        </p:txBody>
      </p:sp>
      <p:sp>
        <p:nvSpPr>
          <p:cNvPr id="13317" name="矩形 6"/>
          <p:cNvSpPr>
            <a:spLocks noChangeArrowheads="1"/>
          </p:cNvSpPr>
          <p:nvPr/>
        </p:nvSpPr>
        <p:spPr bwMode="auto">
          <a:xfrm>
            <a:off x="4597400" y="3317875"/>
            <a:ext cx="4223072" cy="1569660"/>
          </a:xfrm>
          <a:prstGeom prst="rect">
            <a:avLst/>
          </a:prstGeom>
          <a:noFill/>
          <a:ln w="9525">
            <a:noFill/>
            <a:miter lim="800000"/>
            <a:headEnd/>
            <a:tailEnd/>
          </a:ln>
        </p:spPr>
        <p:txBody>
          <a:bodyPr wrap="square">
            <a:spAutoFit/>
          </a:bodyPr>
          <a:lstStyle/>
          <a:p>
            <a:r>
              <a:rPr kumimoji="0" lang="en-US" altLang="zh-TW" sz="2400" dirty="0" smtClean="0">
                <a:latin typeface="Arial" charset="0"/>
                <a:ea typeface="標楷體" pitchFamily="65" charset="-120"/>
                <a:cs typeface="Arial" charset="0"/>
                <a:hlinkClick r:id="rId7" action="ppaction://hlinksldjump"/>
              </a:rPr>
              <a:t>7-5 </a:t>
            </a:r>
            <a:r>
              <a:rPr kumimoji="0" lang="zh-TW" altLang="en-US" sz="2400" dirty="0" smtClean="0">
                <a:latin typeface="Arial" charset="0"/>
                <a:ea typeface="標楷體" pitchFamily="65" charset="-120"/>
                <a:cs typeface="Arial" charset="0"/>
                <a:hlinkClick r:id="rId7" action="ppaction://hlinksldjump"/>
              </a:rPr>
              <a:t>  </a:t>
            </a:r>
            <a:r>
              <a:rPr kumimoji="0" lang="zh-TW" altLang="en-US" sz="2400" dirty="0">
                <a:latin typeface="Arial" charset="0"/>
                <a:ea typeface="標楷體" pitchFamily="65" charset="-120"/>
                <a:cs typeface="Arial" charset="0"/>
                <a:hlinkClick r:id="rId7" action="ppaction://hlinksldjump"/>
              </a:rPr>
              <a:t>網路拓樸</a:t>
            </a:r>
            <a:endParaRPr kumimoji="0" lang="zh-TW" altLang="en-US" sz="2400" dirty="0">
              <a:latin typeface="Arial" charset="0"/>
              <a:ea typeface="標楷體" pitchFamily="65" charset="-120"/>
              <a:cs typeface="Arial" charset="0"/>
            </a:endParaRPr>
          </a:p>
          <a:p>
            <a:r>
              <a:rPr kumimoji="0" lang="en-US" altLang="zh-TW" sz="2400" dirty="0" smtClean="0">
                <a:latin typeface="Arial" charset="0"/>
                <a:ea typeface="標楷體" pitchFamily="65" charset="-120"/>
                <a:cs typeface="Arial" charset="0"/>
                <a:hlinkClick r:id="rId8" action="ppaction://hlinksldjump"/>
              </a:rPr>
              <a:t>7-6 </a:t>
            </a:r>
            <a:r>
              <a:rPr kumimoji="0" lang="zh-TW" altLang="en-US" sz="2400" dirty="0" smtClean="0">
                <a:latin typeface="Arial" charset="0"/>
                <a:ea typeface="標楷體" pitchFamily="65" charset="-120"/>
                <a:cs typeface="Arial" charset="0"/>
                <a:hlinkClick r:id="rId8" action="ppaction://hlinksldjump"/>
              </a:rPr>
              <a:t>  </a:t>
            </a:r>
            <a:r>
              <a:rPr kumimoji="0" lang="zh-TW" altLang="en-US" sz="2400" dirty="0">
                <a:latin typeface="Arial" charset="0"/>
                <a:ea typeface="標楷體" pitchFamily="65" charset="-120"/>
                <a:cs typeface="Arial" charset="0"/>
                <a:hlinkClick r:id="rId8" action="ppaction://hlinksldjump"/>
              </a:rPr>
              <a:t>網路傳輸媒介</a:t>
            </a:r>
            <a:endParaRPr kumimoji="0" lang="zh-TW" altLang="en-US" sz="2400" dirty="0">
              <a:latin typeface="Arial" charset="0"/>
              <a:ea typeface="標楷體" pitchFamily="65" charset="-120"/>
              <a:cs typeface="Arial" charset="0"/>
            </a:endParaRPr>
          </a:p>
          <a:p>
            <a:r>
              <a:rPr kumimoji="0" lang="en-US" altLang="zh-TW" sz="2400" dirty="0" smtClean="0">
                <a:latin typeface="Arial" charset="0"/>
                <a:ea typeface="標楷體" pitchFamily="65" charset="-120"/>
                <a:cs typeface="Arial" charset="0"/>
                <a:hlinkClick r:id="rId9" action="ppaction://hlinksldjump"/>
              </a:rPr>
              <a:t>7-7 </a:t>
            </a:r>
            <a:r>
              <a:rPr kumimoji="0" lang="zh-TW" altLang="en-US" sz="2400" dirty="0" smtClean="0">
                <a:latin typeface="Arial" charset="0"/>
                <a:ea typeface="標楷體" pitchFamily="65" charset="-120"/>
                <a:cs typeface="Arial" charset="0"/>
                <a:hlinkClick r:id="rId9" action="ppaction://hlinksldjump"/>
              </a:rPr>
              <a:t>  </a:t>
            </a:r>
            <a:r>
              <a:rPr kumimoji="0" lang="zh-TW" altLang="en-US" sz="2400" dirty="0">
                <a:latin typeface="Arial" charset="0"/>
                <a:ea typeface="標楷體" pitchFamily="65" charset="-120"/>
                <a:cs typeface="Arial" charset="0"/>
                <a:hlinkClick r:id="rId9" action="ppaction://hlinksldjump"/>
              </a:rPr>
              <a:t>常見的網路設備</a:t>
            </a:r>
            <a:endParaRPr kumimoji="0" lang="zh-TW" altLang="en-US" sz="2400" dirty="0">
              <a:latin typeface="Arial" charset="0"/>
              <a:ea typeface="標楷體" pitchFamily="65" charset="-120"/>
              <a:cs typeface="Arial" charset="0"/>
            </a:endParaRPr>
          </a:p>
          <a:p>
            <a:r>
              <a:rPr kumimoji="0" lang="en-US" altLang="zh-TW" sz="2400" dirty="0" smtClean="0">
                <a:latin typeface="Arial" charset="0"/>
                <a:ea typeface="標楷體" pitchFamily="65" charset="-120"/>
                <a:cs typeface="Arial" charset="0"/>
                <a:hlinkClick r:id="rId10" action="ppaction://hlinksldjump"/>
              </a:rPr>
              <a:t>7-8 </a:t>
            </a:r>
            <a:r>
              <a:rPr kumimoji="0" lang="zh-TW" altLang="en-US" sz="2400" dirty="0" smtClean="0">
                <a:latin typeface="Arial" charset="0"/>
                <a:ea typeface="標楷體" pitchFamily="65" charset="-120"/>
                <a:cs typeface="Arial" charset="0"/>
                <a:hlinkClick r:id="rId10" action="ppaction://hlinksldjump"/>
              </a:rPr>
              <a:t>  </a:t>
            </a:r>
            <a:r>
              <a:rPr kumimoji="0" lang="zh-TW" altLang="en-US" sz="2400" dirty="0">
                <a:latin typeface="Arial" charset="0"/>
                <a:ea typeface="標楷體" pitchFamily="65" charset="-120"/>
                <a:cs typeface="Arial" charset="0"/>
                <a:hlinkClick r:id="rId10" action="ppaction://hlinksldjump"/>
              </a:rPr>
              <a:t>常見的區域網路</a:t>
            </a:r>
            <a:r>
              <a:rPr kumimoji="0" lang="zh-TW" altLang="en-US" sz="2400" dirty="0" smtClean="0">
                <a:latin typeface="Arial" charset="0"/>
                <a:ea typeface="標楷體" pitchFamily="65" charset="-120"/>
                <a:cs typeface="Arial" charset="0"/>
                <a:hlinkClick r:id="rId10" action="ppaction://hlinksldjump"/>
              </a:rPr>
              <a:t>標準</a:t>
            </a:r>
            <a:endParaRPr kumimoji="0" lang="zh-TW" altLang="en-US" sz="2400" dirty="0">
              <a:latin typeface="Arial" charset="0"/>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642938" y="806798"/>
            <a:ext cx="2220480"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7-5-2 </a:t>
            </a:r>
            <a:r>
              <a:rPr kumimoji="0" lang="zh-TW" altLang="en-US" sz="2400" dirty="0">
                <a:solidFill>
                  <a:srgbClr val="663300"/>
                </a:solidFill>
                <a:latin typeface="Arial" charset="0"/>
                <a:ea typeface="標楷體" pitchFamily="65" charset="-120"/>
                <a:cs typeface="Arial" charset="0"/>
              </a:rPr>
              <a:t>星狀拓樸</a:t>
            </a:r>
          </a:p>
        </p:txBody>
      </p:sp>
      <p:sp>
        <p:nvSpPr>
          <p:cNvPr id="37891" name="矩形 6"/>
          <p:cNvSpPr>
            <a:spLocks noChangeArrowheads="1"/>
          </p:cNvSpPr>
          <p:nvPr/>
        </p:nvSpPr>
        <p:spPr bwMode="auto">
          <a:xfrm>
            <a:off x="642938" y="1446610"/>
            <a:ext cx="8072437" cy="830262"/>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在星狀拓樸（</a:t>
            </a:r>
            <a:r>
              <a:rPr kumimoji="0" lang="en-US" altLang="zh-TW" sz="2400" dirty="0">
                <a:latin typeface="Arial" charset="0"/>
                <a:ea typeface="標楷體" pitchFamily="65" charset="-120"/>
                <a:cs typeface="Arial" charset="0"/>
              </a:rPr>
              <a:t>star topology</a:t>
            </a:r>
            <a:r>
              <a:rPr kumimoji="0" lang="zh-TW" altLang="en-US" sz="2400" dirty="0">
                <a:latin typeface="Arial" charset="0"/>
                <a:ea typeface="標楷體" pitchFamily="65" charset="-120"/>
                <a:cs typeface="Arial" charset="0"/>
              </a:rPr>
              <a:t>）中，所有電腦必須連接到集線器（</a:t>
            </a:r>
            <a:r>
              <a:rPr kumimoji="0" lang="en-US" altLang="zh-TW" sz="2400" dirty="0">
                <a:latin typeface="Arial" charset="0"/>
                <a:ea typeface="標楷體" pitchFamily="65" charset="-120"/>
                <a:cs typeface="Arial" charset="0"/>
              </a:rPr>
              <a:t>hub</a:t>
            </a:r>
            <a:r>
              <a:rPr kumimoji="0" lang="zh-TW" altLang="en-US" sz="2400" dirty="0">
                <a:latin typeface="Arial" charset="0"/>
                <a:ea typeface="標楷體" pitchFamily="65" charset="-120"/>
                <a:cs typeface="Arial" charset="0"/>
              </a:rPr>
              <a:t>）。</a:t>
            </a:r>
          </a:p>
        </p:txBody>
      </p:sp>
      <p:pic>
        <p:nvPicPr>
          <p:cNvPr id="37892" name="Picture 2"/>
          <p:cNvPicPr>
            <a:picLocks noChangeAspect="1" noChangeArrowheads="1"/>
          </p:cNvPicPr>
          <p:nvPr/>
        </p:nvPicPr>
        <p:blipFill>
          <a:blip r:embed="rId2" cstate="print"/>
          <a:srcRect/>
          <a:stretch>
            <a:fillRect/>
          </a:stretch>
        </p:blipFill>
        <p:spPr bwMode="auto">
          <a:xfrm>
            <a:off x="2267744" y="2909886"/>
            <a:ext cx="4104456" cy="3162302"/>
          </a:xfrm>
          <a:prstGeom prst="rect">
            <a:avLst/>
          </a:prstGeom>
          <a:noFill/>
          <a:ln w="9525">
            <a:noFill/>
            <a:miter lim="800000"/>
            <a:headEnd/>
            <a:tailEnd/>
          </a:ln>
        </p:spPr>
      </p:pic>
      <p:pic>
        <p:nvPicPr>
          <p:cNvPr id="37893" name="圖片 5" descr="o_return_.png">
            <a:hlinkClick r:id="rId3" action="ppaction://hlinksldjump"/>
          </p:cNvPr>
          <p:cNvPicPr>
            <a:picLocks noChangeAspect="1"/>
          </p:cNvPicPr>
          <p:nvPr/>
        </p:nvPicPr>
        <p:blipFill>
          <a:blip r:embed="rId4" cstate="print"/>
          <a:srcRect/>
          <a:stretch>
            <a:fillRect/>
          </a:stretch>
        </p:blipFill>
        <p:spPr bwMode="auto">
          <a:xfrm>
            <a:off x="8316416" y="6000200"/>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5"/>
          <p:cNvSpPr>
            <a:spLocks noChangeArrowheads="1"/>
          </p:cNvSpPr>
          <p:nvPr/>
        </p:nvSpPr>
        <p:spPr bwMode="auto">
          <a:xfrm>
            <a:off x="642938" y="808633"/>
            <a:ext cx="2220480"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7-5-3 </a:t>
            </a:r>
            <a:r>
              <a:rPr kumimoji="0" lang="zh-TW" altLang="en-US" sz="2400" dirty="0">
                <a:solidFill>
                  <a:srgbClr val="663300"/>
                </a:solidFill>
                <a:latin typeface="Arial" charset="0"/>
                <a:ea typeface="標楷體" pitchFamily="65" charset="-120"/>
                <a:cs typeface="Arial" charset="0"/>
              </a:rPr>
              <a:t>環狀拓樸</a:t>
            </a:r>
          </a:p>
        </p:txBody>
      </p:sp>
      <p:sp>
        <p:nvSpPr>
          <p:cNvPr id="38915" name="矩形 7"/>
          <p:cNvSpPr>
            <a:spLocks noChangeArrowheads="1"/>
          </p:cNvSpPr>
          <p:nvPr/>
        </p:nvSpPr>
        <p:spPr bwMode="auto">
          <a:xfrm>
            <a:off x="642938" y="1380133"/>
            <a:ext cx="8072437" cy="1200150"/>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在環狀拓樸（</a:t>
            </a:r>
            <a:r>
              <a:rPr kumimoji="0" lang="en-US" altLang="zh-TW" sz="2400">
                <a:latin typeface="Arial" charset="0"/>
                <a:ea typeface="標楷體" pitchFamily="65" charset="-120"/>
                <a:cs typeface="Arial" charset="0"/>
              </a:rPr>
              <a:t>ring topology</a:t>
            </a:r>
            <a:r>
              <a:rPr kumimoji="0" lang="zh-TW" altLang="en-US" sz="2400">
                <a:latin typeface="Arial" charset="0"/>
                <a:ea typeface="標楷體" pitchFamily="65" charset="-120"/>
                <a:cs typeface="Arial" charset="0"/>
              </a:rPr>
              <a:t>）中，所有電腦是以環狀方式連接在一起，第一部電腦連接到第二部電腦，第二部電腦連接到第三部電腦，⋯，最後一部電腦再連接到第一部電腦。</a:t>
            </a:r>
          </a:p>
        </p:txBody>
      </p:sp>
      <p:pic>
        <p:nvPicPr>
          <p:cNvPr id="38916" name="Picture 2"/>
          <p:cNvPicPr>
            <a:picLocks noChangeAspect="1" noChangeArrowheads="1"/>
          </p:cNvPicPr>
          <p:nvPr/>
        </p:nvPicPr>
        <p:blipFill>
          <a:blip r:embed="rId2" cstate="print"/>
          <a:srcRect/>
          <a:stretch>
            <a:fillRect/>
          </a:stretch>
        </p:blipFill>
        <p:spPr bwMode="auto">
          <a:xfrm>
            <a:off x="2832031" y="2708920"/>
            <a:ext cx="3565957" cy="3362806"/>
          </a:xfrm>
          <a:prstGeom prst="rect">
            <a:avLst/>
          </a:prstGeom>
          <a:noFill/>
          <a:ln w="9525">
            <a:noFill/>
            <a:miter lim="800000"/>
            <a:headEnd/>
            <a:tailEnd/>
          </a:ln>
        </p:spPr>
      </p:pic>
      <p:pic>
        <p:nvPicPr>
          <p:cNvPr id="38917" name="圖片 6" descr="o_return_.png">
            <a:hlinkClick r:id="rId3" action="ppaction://hlinksldjump"/>
          </p:cNvPr>
          <p:cNvPicPr>
            <a:picLocks noChangeAspect="1"/>
          </p:cNvPicPr>
          <p:nvPr/>
        </p:nvPicPr>
        <p:blipFill>
          <a:blip r:embed="rId4" cstate="print"/>
          <a:srcRect/>
          <a:stretch>
            <a:fillRect/>
          </a:stretch>
        </p:blipFill>
        <p:spPr bwMode="auto">
          <a:xfrm>
            <a:off x="8244408" y="5949280"/>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642938" y="743545"/>
            <a:ext cx="2220480"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7-5-4 </a:t>
            </a:r>
            <a:r>
              <a:rPr kumimoji="0" lang="zh-TW" altLang="en-US" sz="2400" dirty="0">
                <a:solidFill>
                  <a:srgbClr val="663300"/>
                </a:solidFill>
                <a:latin typeface="Arial" charset="0"/>
                <a:ea typeface="標楷體" pitchFamily="65" charset="-120"/>
                <a:cs typeface="Arial" charset="0"/>
              </a:rPr>
              <a:t>網狀拓樸</a:t>
            </a:r>
          </a:p>
        </p:txBody>
      </p:sp>
      <p:sp>
        <p:nvSpPr>
          <p:cNvPr id="39939" name="矩形 6"/>
          <p:cNvSpPr>
            <a:spLocks noChangeArrowheads="1"/>
          </p:cNvSpPr>
          <p:nvPr/>
        </p:nvSpPr>
        <p:spPr bwMode="auto">
          <a:xfrm>
            <a:off x="571500" y="1315045"/>
            <a:ext cx="8001000" cy="1200150"/>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在網狀拓樸（</a:t>
            </a:r>
            <a:r>
              <a:rPr kumimoji="0" lang="en-US" altLang="zh-TW" sz="2400" dirty="0">
                <a:latin typeface="Arial" charset="0"/>
                <a:ea typeface="標楷體" pitchFamily="65" charset="-120"/>
                <a:cs typeface="Arial" charset="0"/>
              </a:rPr>
              <a:t>mesh</a:t>
            </a:r>
            <a:r>
              <a:rPr kumimoji="0" lang="zh-TW" altLang="en-US" sz="2400" dirty="0">
                <a:latin typeface="Arial" charset="0"/>
                <a:ea typeface="標楷體" pitchFamily="65" charset="-120"/>
                <a:cs typeface="Arial" charset="0"/>
              </a:rPr>
              <a:t>）中，所有電腦之間互相有網路線連接，不會因為任何一部電腦故障或網路線上任何一段線路故障而導致網路癱瘓。</a:t>
            </a:r>
          </a:p>
        </p:txBody>
      </p:sp>
      <p:pic>
        <p:nvPicPr>
          <p:cNvPr id="39940" name="Picture 2"/>
          <p:cNvPicPr>
            <a:picLocks noChangeAspect="1" noChangeArrowheads="1"/>
          </p:cNvPicPr>
          <p:nvPr/>
        </p:nvPicPr>
        <p:blipFill>
          <a:blip r:embed="rId2" cstate="print"/>
          <a:srcRect/>
          <a:stretch>
            <a:fillRect/>
          </a:stretch>
        </p:blipFill>
        <p:spPr bwMode="auto">
          <a:xfrm>
            <a:off x="2646779" y="2497610"/>
            <a:ext cx="3996908" cy="3595686"/>
          </a:xfrm>
          <a:prstGeom prst="rect">
            <a:avLst/>
          </a:prstGeom>
          <a:noFill/>
          <a:ln w="9525">
            <a:noFill/>
            <a:miter lim="800000"/>
            <a:headEnd/>
            <a:tailEnd/>
          </a:ln>
        </p:spPr>
      </p:pic>
      <p:pic>
        <p:nvPicPr>
          <p:cNvPr id="39941" name="圖片 7" descr="o_return_.png">
            <a:hlinkClick r:id="rId3" action="ppaction://hlinksldjump"/>
          </p:cNvPr>
          <p:cNvPicPr>
            <a:picLocks noChangeAspect="1"/>
          </p:cNvPicPr>
          <p:nvPr/>
        </p:nvPicPr>
        <p:blipFill>
          <a:blip r:embed="rId4" cstate="print"/>
          <a:srcRect/>
          <a:stretch>
            <a:fillRect/>
          </a:stretch>
        </p:blipFill>
        <p:spPr bwMode="auto">
          <a:xfrm>
            <a:off x="8243887" y="5991408"/>
            <a:ext cx="657225"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
          <p:cNvSpPr>
            <a:spLocks noChangeArrowheads="1"/>
          </p:cNvSpPr>
          <p:nvPr/>
        </p:nvSpPr>
        <p:spPr bwMode="auto">
          <a:xfrm>
            <a:off x="571500" y="736054"/>
            <a:ext cx="1912703"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7-6-1 </a:t>
            </a:r>
            <a:r>
              <a:rPr kumimoji="0" lang="zh-TW" altLang="en-US" sz="2400" dirty="0">
                <a:solidFill>
                  <a:srgbClr val="663300"/>
                </a:solidFill>
                <a:latin typeface="Arial" charset="0"/>
                <a:ea typeface="標楷體" pitchFamily="65" charset="-120"/>
                <a:cs typeface="Arial" charset="0"/>
              </a:rPr>
              <a:t>雙絞線</a:t>
            </a:r>
          </a:p>
        </p:txBody>
      </p:sp>
      <p:sp>
        <p:nvSpPr>
          <p:cNvPr id="40963" name="矩形 5"/>
          <p:cNvSpPr>
            <a:spLocks noChangeArrowheads="1"/>
          </p:cNvSpPr>
          <p:nvPr/>
        </p:nvSpPr>
        <p:spPr bwMode="auto">
          <a:xfrm>
            <a:off x="571501" y="1307552"/>
            <a:ext cx="2200300" cy="3785652"/>
          </a:xfrm>
          <a:prstGeom prst="rect">
            <a:avLst/>
          </a:prstGeom>
          <a:noFill/>
          <a:ln w="9525">
            <a:noFill/>
            <a:miter lim="800000"/>
            <a:headEnd/>
            <a:tailEnd/>
          </a:ln>
        </p:spPr>
        <p:txBody>
          <a:bodyPr wrap="square">
            <a:spAutoFit/>
          </a:bodyPr>
          <a:lstStyle/>
          <a:p>
            <a:pPr>
              <a:buClr>
                <a:srgbClr val="00B0F0"/>
              </a:buClr>
            </a:pPr>
            <a:r>
              <a:rPr kumimoji="0" lang="zh-TW" altLang="en-US" sz="2400" dirty="0" smtClean="0">
                <a:latin typeface="Arial" charset="0"/>
                <a:ea typeface="標楷體" pitchFamily="65" charset="-120"/>
                <a:cs typeface="Arial" charset="0"/>
              </a:rPr>
              <a:t>雙絞線是由</a:t>
            </a:r>
            <a:r>
              <a:rPr kumimoji="0" lang="zh-TW" altLang="en-US" sz="2400" dirty="0">
                <a:latin typeface="Arial" charset="0"/>
                <a:ea typeface="標楷體" pitchFamily="65" charset="-120"/>
                <a:cs typeface="Arial" charset="0"/>
              </a:rPr>
              <a:t>多對外覆絕緣材料的實心銅蕊線扭絞而成，目的在於減少電磁干擾</a:t>
            </a:r>
            <a:r>
              <a:rPr kumimoji="0" lang="zh-TW" altLang="en-US" sz="2400" dirty="0" smtClean="0">
                <a:latin typeface="Arial" charset="0"/>
                <a:ea typeface="標楷體" pitchFamily="65" charset="-120"/>
                <a:cs typeface="Arial" charset="0"/>
              </a:rPr>
              <a:t>，電話線即為其中一種，又</a:t>
            </a:r>
            <a:r>
              <a:rPr kumimoji="0" lang="zh-TW" altLang="en-US" sz="2400" dirty="0">
                <a:latin typeface="Arial" charset="0"/>
                <a:ea typeface="標楷體" pitchFamily="65" charset="-120"/>
                <a:cs typeface="Arial" charset="0"/>
              </a:rPr>
              <a:t>分為下列兩</a:t>
            </a:r>
            <a:r>
              <a:rPr kumimoji="0" lang="zh-TW" altLang="en-US" sz="2400" dirty="0" smtClean="0">
                <a:latin typeface="Arial" charset="0"/>
                <a:ea typeface="標楷體" pitchFamily="65" charset="-120"/>
                <a:cs typeface="Arial" charset="0"/>
              </a:rPr>
              <a:t>種類型：</a:t>
            </a:r>
            <a:endParaRPr kumimoji="0" lang="zh-TW" altLang="en-US" sz="2400" dirty="0">
              <a:latin typeface="Arial" charset="0"/>
              <a:ea typeface="標楷體" pitchFamily="65" charset="-120"/>
              <a:cs typeface="Arial" charset="0"/>
            </a:endParaRPr>
          </a:p>
          <a:p>
            <a:pPr>
              <a:buClr>
                <a:srgbClr val="00B0F0"/>
              </a:buClr>
            </a:pPr>
            <a:endParaRPr kumimoji="0" lang="zh-TW" altLang="en-US" sz="2400" dirty="0">
              <a:latin typeface="Arial" charset="0"/>
              <a:ea typeface="標楷體" pitchFamily="65" charset="-120"/>
              <a:cs typeface="Arial" charset="0"/>
            </a:endParaRPr>
          </a:p>
        </p:txBody>
      </p:sp>
      <p:sp>
        <p:nvSpPr>
          <p:cNvPr id="40964" name="矩形 9"/>
          <p:cNvSpPr>
            <a:spLocks noChangeArrowheads="1"/>
          </p:cNvSpPr>
          <p:nvPr/>
        </p:nvSpPr>
        <p:spPr bwMode="auto">
          <a:xfrm>
            <a:off x="560243" y="4717161"/>
            <a:ext cx="2211557" cy="830997"/>
          </a:xfrm>
          <a:prstGeom prst="rect">
            <a:avLst/>
          </a:prstGeom>
          <a:noFill/>
          <a:ln w="9525">
            <a:noFill/>
            <a:miter lim="800000"/>
            <a:headEnd/>
            <a:tailEnd/>
          </a:ln>
        </p:spPr>
        <p:txBody>
          <a:bodyPr wrap="square">
            <a:spAutoFit/>
          </a:bodyPr>
          <a:lstStyle/>
          <a:p>
            <a:pPr marL="457200" indent="-457200">
              <a:buClr>
                <a:srgbClr val="00B0F0"/>
              </a:buClr>
              <a:buFont typeface="Arial" charset="0"/>
              <a:buChar char="•"/>
            </a:pPr>
            <a:r>
              <a:rPr kumimoji="0" lang="en-US" altLang="zh-TW" sz="2400" dirty="0" smtClean="0">
                <a:latin typeface="Arial" charset="0"/>
                <a:ea typeface="標楷體" pitchFamily="65" charset="-120"/>
                <a:cs typeface="Arial" charset="0"/>
              </a:rPr>
              <a:t>UTP</a:t>
            </a:r>
            <a:endParaRPr kumimoji="0" lang="en-US" altLang="zh-TW" sz="2400" dirty="0">
              <a:latin typeface="Arial" charset="0"/>
              <a:ea typeface="標楷體" pitchFamily="65" charset="-120"/>
              <a:cs typeface="Arial" charset="0"/>
            </a:endParaRPr>
          </a:p>
          <a:p>
            <a:pPr marL="457200" indent="-457200">
              <a:buClr>
                <a:srgbClr val="00B0F0"/>
              </a:buClr>
              <a:buFont typeface="Arial" charset="0"/>
              <a:buChar char="•"/>
            </a:pPr>
            <a:r>
              <a:rPr kumimoji="0" lang="en-US" altLang="zh-TW" sz="2400" dirty="0" smtClean="0">
                <a:latin typeface="Arial" charset="0"/>
                <a:ea typeface="標楷體" pitchFamily="65" charset="-120"/>
                <a:cs typeface="Arial" charset="0"/>
              </a:rPr>
              <a:t>STP</a:t>
            </a:r>
            <a:endParaRPr kumimoji="0" lang="zh-TW" altLang="en-US" sz="2400" dirty="0">
              <a:latin typeface="Arial" charset="0"/>
              <a:ea typeface="標楷體" pitchFamily="65" charset="-120"/>
              <a:cs typeface="Arial" charset="0"/>
            </a:endParaRPr>
          </a:p>
        </p:txBody>
      </p:sp>
      <p:pic>
        <p:nvPicPr>
          <p:cNvPr id="40966" name="圖片 10" descr="o_return_.png">
            <a:hlinkClick r:id="rId2" action="ppaction://hlinksldjump"/>
          </p:cNvPr>
          <p:cNvPicPr>
            <a:picLocks noChangeAspect="1"/>
          </p:cNvPicPr>
          <p:nvPr/>
        </p:nvPicPr>
        <p:blipFill>
          <a:blip r:embed="rId3" cstate="print"/>
          <a:srcRect/>
          <a:stretch>
            <a:fillRect/>
          </a:stretch>
        </p:blipFill>
        <p:spPr bwMode="auto">
          <a:xfrm>
            <a:off x="8186737" y="5877272"/>
            <a:ext cx="657225" cy="642937"/>
          </a:xfrm>
          <a:prstGeom prst="rect">
            <a:avLst/>
          </a:prstGeom>
          <a:noFill/>
          <a:ln w="9525">
            <a:noFill/>
            <a:miter lim="800000"/>
            <a:headEnd/>
            <a:tailEnd/>
          </a:ln>
        </p:spPr>
      </p:pic>
      <p:grpSp>
        <p:nvGrpSpPr>
          <p:cNvPr id="2" name="群組 1"/>
          <p:cNvGrpSpPr/>
          <p:nvPr/>
        </p:nvGrpSpPr>
        <p:grpSpPr>
          <a:xfrm>
            <a:off x="2798638" y="1152525"/>
            <a:ext cx="6165850" cy="4552950"/>
            <a:chOff x="2798638" y="1152525"/>
            <a:chExt cx="6165850" cy="455295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638" y="1152525"/>
              <a:ext cx="616585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6438159" y="4502504"/>
              <a:ext cx="648073" cy="37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6"/>
          <p:cNvSpPr>
            <a:spLocks noChangeArrowheads="1"/>
          </p:cNvSpPr>
          <p:nvPr/>
        </p:nvSpPr>
        <p:spPr bwMode="auto">
          <a:xfrm>
            <a:off x="500063" y="809203"/>
            <a:ext cx="2220480"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7-6-2 </a:t>
            </a:r>
            <a:r>
              <a:rPr kumimoji="0" lang="zh-TW" altLang="en-US" sz="2400" dirty="0">
                <a:solidFill>
                  <a:srgbClr val="663300"/>
                </a:solidFill>
                <a:latin typeface="Arial" charset="0"/>
                <a:ea typeface="標楷體" pitchFamily="65" charset="-120"/>
                <a:cs typeface="Arial" charset="0"/>
              </a:rPr>
              <a:t>同軸纜線</a:t>
            </a:r>
          </a:p>
        </p:txBody>
      </p:sp>
      <p:sp>
        <p:nvSpPr>
          <p:cNvPr id="41987" name="矩形 7"/>
          <p:cNvSpPr>
            <a:spLocks noChangeArrowheads="1"/>
          </p:cNvSpPr>
          <p:nvPr/>
        </p:nvSpPr>
        <p:spPr bwMode="auto">
          <a:xfrm>
            <a:off x="500063" y="1380703"/>
            <a:ext cx="8143875" cy="830263"/>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同軸纜線（</a:t>
            </a:r>
            <a:r>
              <a:rPr kumimoji="0" lang="en-US" altLang="zh-TW" sz="2400" dirty="0">
                <a:latin typeface="Arial" charset="0"/>
                <a:ea typeface="標楷體" pitchFamily="65" charset="-120"/>
                <a:cs typeface="Arial" charset="0"/>
              </a:rPr>
              <a:t>coaxial cable</a:t>
            </a:r>
            <a:r>
              <a:rPr kumimoji="0" lang="zh-TW" altLang="en-US" sz="2400" dirty="0">
                <a:latin typeface="Arial" charset="0"/>
                <a:ea typeface="標楷體" pitchFamily="65" charset="-120"/>
                <a:cs typeface="Arial" charset="0"/>
              </a:rPr>
              <a:t>）</a:t>
            </a:r>
            <a:r>
              <a:rPr kumimoji="0" lang="zh-TW" altLang="en-US" sz="2400" dirty="0" smtClean="0">
                <a:latin typeface="Arial" charset="0"/>
                <a:ea typeface="標楷體" pitchFamily="65" charset="-120"/>
                <a:cs typeface="Arial" charset="0"/>
              </a:rPr>
              <a:t>可以用來傳送影像</a:t>
            </a:r>
            <a:r>
              <a:rPr kumimoji="0" lang="zh-TW" altLang="en-US" sz="2400" dirty="0">
                <a:latin typeface="Arial" charset="0"/>
                <a:ea typeface="標楷體" pitchFamily="65" charset="-120"/>
                <a:cs typeface="Arial" charset="0"/>
              </a:rPr>
              <a:t>與聲音</a:t>
            </a:r>
            <a:r>
              <a:rPr kumimoji="0" lang="zh-TW" altLang="en-US" sz="2400" dirty="0" smtClean="0">
                <a:latin typeface="Arial" charset="0"/>
                <a:ea typeface="標楷體" pitchFamily="65" charset="-120"/>
                <a:cs typeface="Arial" charset="0"/>
              </a:rPr>
              <a:t>，有線電視</a:t>
            </a:r>
            <a:r>
              <a:rPr kumimoji="0" lang="zh-TW" altLang="en-US" sz="2400" dirty="0">
                <a:latin typeface="Arial" charset="0"/>
                <a:ea typeface="標楷體" pitchFamily="65" charset="-120"/>
                <a:cs typeface="Arial" charset="0"/>
              </a:rPr>
              <a:t>所使用的纜</a:t>
            </a:r>
            <a:r>
              <a:rPr kumimoji="0" lang="zh-TW" altLang="en-US" sz="2400" dirty="0" smtClean="0">
                <a:latin typeface="Arial" charset="0"/>
                <a:ea typeface="標楷體" pitchFamily="65" charset="-120"/>
                <a:cs typeface="Arial" charset="0"/>
              </a:rPr>
              <a:t>線即為其中</a:t>
            </a:r>
            <a:r>
              <a:rPr kumimoji="0" lang="zh-TW" altLang="en-US" sz="2400" dirty="0">
                <a:latin typeface="Arial" charset="0"/>
                <a:ea typeface="標楷體" pitchFamily="65" charset="-120"/>
                <a:cs typeface="Arial" charset="0"/>
              </a:rPr>
              <a:t>一種。</a:t>
            </a:r>
          </a:p>
        </p:txBody>
      </p:sp>
      <p:pic>
        <p:nvPicPr>
          <p:cNvPr id="41989" name="圖片 8" descr="o_return_.png">
            <a:hlinkClick r:id="rId2" action="ppaction://hlinksldjump"/>
          </p:cNvPr>
          <p:cNvPicPr>
            <a:picLocks noChangeAspect="1"/>
          </p:cNvPicPr>
          <p:nvPr/>
        </p:nvPicPr>
        <p:blipFill>
          <a:blip r:embed="rId3" cstate="print"/>
          <a:srcRect/>
          <a:stretch>
            <a:fillRect/>
          </a:stretch>
        </p:blipFill>
        <p:spPr bwMode="auto">
          <a:xfrm>
            <a:off x="8315325" y="5877272"/>
            <a:ext cx="657225" cy="642937"/>
          </a:xfrm>
          <a:prstGeom prst="rect">
            <a:avLst/>
          </a:prstGeom>
          <a:noFill/>
          <a:ln w="9525">
            <a:noFill/>
            <a:miter lim="800000"/>
            <a:headEnd/>
            <a:tailEnd/>
          </a:ln>
        </p:spPr>
      </p:pic>
      <p:grpSp>
        <p:nvGrpSpPr>
          <p:cNvPr id="2" name="群組 1"/>
          <p:cNvGrpSpPr/>
          <p:nvPr/>
        </p:nvGrpSpPr>
        <p:grpSpPr>
          <a:xfrm>
            <a:off x="1259632" y="2492896"/>
            <a:ext cx="6765944" cy="2609613"/>
            <a:chOff x="1259632" y="2492896"/>
            <a:chExt cx="6765944" cy="2609613"/>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492896"/>
              <a:ext cx="676594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731370" y="4728174"/>
              <a:ext cx="648073" cy="37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4"/>
          <p:cNvSpPr>
            <a:spLocks noChangeArrowheads="1"/>
          </p:cNvSpPr>
          <p:nvPr/>
        </p:nvSpPr>
        <p:spPr bwMode="auto">
          <a:xfrm>
            <a:off x="571500" y="803399"/>
            <a:ext cx="1604927"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7-6-3 </a:t>
            </a:r>
            <a:r>
              <a:rPr kumimoji="0" lang="zh-TW" altLang="en-US" sz="2400" dirty="0">
                <a:solidFill>
                  <a:srgbClr val="663300"/>
                </a:solidFill>
                <a:latin typeface="Arial" charset="0"/>
                <a:ea typeface="標楷體" pitchFamily="65" charset="-120"/>
                <a:cs typeface="Arial" charset="0"/>
              </a:rPr>
              <a:t>光纖</a:t>
            </a:r>
          </a:p>
        </p:txBody>
      </p:sp>
      <p:sp>
        <p:nvSpPr>
          <p:cNvPr id="43011" name="矩形 5"/>
          <p:cNvSpPr>
            <a:spLocks noChangeArrowheads="1"/>
          </p:cNvSpPr>
          <p:nvPr/>
        </p:nvSpPr>
        <p:spPr bwMode="auto">
          <a:xfrm>
            <a:off x="500063" y="1336799"/>
            <a:ext cx="3143250" cy="2308225"/>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光纖（</a:t>
            </a:r>
            <a:r>
              <a:rPr kumimoji="0" lang="en-US" altLang="zh-TW" sz="2400" dirty="0">
                <a:latin typeface="Arial" charset="0"/>
                <a:ea typeface="標楷體" pitchFamily="65" charset="-120"/>
                <a:cs typeface="Arial" charset="0"/>
              </a:rPr>
              <a:t>optical fiber</a:t>
            </a:r>
            <a:r>
              <a:rPr kumimoji="0" lang="zh-TW" altLang="en-US" sz="2400" dirty="0">
                <a:latin typeface="Arial" charset="0"/>
                <a:ea typeface="標楷體" pitchFamily="65" charset="-120"/>
                <a:cs typeface="Arial" charset="0"/>
              </a:rPr>
              <a:t>）是透過玻璃或塑膠纜線以光波的形式傳送訊號，傳輸</a:t>
            </a:r>
            <a:r>
              <a:rPr kumimoji="0" lang="zh-TW" altLang="en-US" sz="2400" dirty="0" smtClean="0">
                <a:latin typeface="Arial" charset="0"/>
                <a:ea typeface="標楷體" pitchFamily="65" charset="-120"/>
                <a:cs typeface="Arial" charset="0"/>
              </a:rPr>
              <a:t>速率高達數十</a:t>
            </a:r>
            <a:r>
              <a:rPr kumimoji="0" lang="en-US" altLang="zh-TW" sz="2400" dirty="0" err="1" smtClean="0">
                <a:latin typeface="Arial" charset="0"/>
                <a:ea typeface="標楷體" pitchFamily="65" charset="-120"/>
                <a:cs typeface="Arial" charset="0"/>
              </a:rPr>
              <a:t>Gbps</a:t>
            </a:r>
            <a:r>
              <a:rPr kumimoji="0" lang="zh-TW" altLang="en-US" sz="2400" dirty="0">
                <a:latin typeface="Arial" charset="0"/>
                <a:ea typeface="標楷體" pitchFamily="65" charset="-120"/>
                <a:cs typeface="Arial" charset="0"/>
              </a:rPr>
              <a:t>，傳輸</a:t>
            </a:r>
            <a:r>
              <a:rPr kumimoji="0" lang="zh-TW" altLang="en-US" sz="2400" dirty="0" smtClean="0">
                <a:latin typeface="Arial" charset="0"/>
                <a:ea typeface="標楷體" pitchFamily="65" charset="-120"/>
                <a:cs typeface="Arial" charset="0"/>
              </a:rPr>
              <a:t>距離長達數十公里</a:t>
            </a:r>
            <a:r>
              <a:rPr kumimoji="0" lang="zh-TW" altLang="en-US" sz="2400" dirty="0">
                <a:latin typeface="Arial" charset="0"/>
                <a:ea typeface="標楷體" pitchFamily="65" charset="-120"/>
                <a:cs typeface="Arial" charset="0"/>
              </a:rPr>
              <a:t>。</a:t>
            </a:r>
          </a:p>
        </p:txBody>
      </p:sp>
      <p:pic>
        <p:nvPicPr>
          <p:cNvPr id="43013" name="圖片 9" descr="o_return_.png">
            <a:hlinkClick r:id="rId2" action="ppaction://hlinksldjump"/>
          </p:cNvPr>
          <p:cNvPicPr>
            <a:picLocks noChangeAspect="1"/>
          </p:cNvPicPr>
          <p:nvPr/>
        </p:nvPicPr>
        <p:blipFill>
          <a:blip r:embed="rId3" cstate="print"/>
          <a:srcRect/>
          <a:stretch>
            <a:fillRect/>
          </a:stretch>
        </p:blipFill>
        <p:spPr bwMode="auto">
          <a:xfrm>
            <a:off x="7981285" y="5877272"/>
            <a:ext cx="657225" cy="642937"/>
          </a:xfrm>
          <a:prstGeom prst="rect">
            <a:avLst/>
          </a:prstGeom>
          <a:noFill/>
          <a:ln w="9525">
            <a:noFill/>
            <a:miter lim="800000"/>
            <a:headEnd/>
            <a:tailEnd/>
          </a:ln>
        </p:spPr>
      </p:pic>
      <p:pic>
        <p:nvPicPr>
          <p:cNvPr id="6" name="圖片 5" descr="J:\Jean\2013新趨勢計概\三校補圖文\newFiber.tif"/>
          <p:cNvPicPr/>
          <p:nvPr/>
        </p:nvPicPr>
        <p:blipFill rotWithShape="1">
          <a:blip r:embed="rId4" cstate="print">
            <a:extLst>
              <a:ext uri="{28A0092B-C50C-407E-A947-70E740481C1C}">
                <a14:useLocalDpi xmlns:a14="http://schemas.microsoft.com/office/drawing/2010/main" val="0"/>
              </a:ext>
            </a:extLst>
          </a:blip>
          <a:srcRect b="6897"/>
          <a:stretch/>
        </p:blipFill>
        <p:spPr bwMode="auto">
          <a:xfrm>
            <a:off x="3995936" y="1412776"/>
            <a:ext cx="4608512" cy="3456384"/>
          </a:xfrm>
          <a:prstGeom prst="rect">
            <a:avLst/>
          </a:prstGeom>
          <a:noFill/>
          <a:ln>
            <a:noFill/>
          </a:ln>
          <a:extLst>
            <a:ext uri="{53640926-AAD7-44D8-BBD7-CCE9431645EC}">
              <a14:shadowObscured xmlns:a14="http://schemas.microsoft.com/office/drawing/2010/main"/>
            </a:ext>
          </a:extLst>
        </p:spPr>
      </p:pic>
      <p:sp>
        <p:nvSpPr>
          <p:cNvPr id="2" name="矩形 1"/>
          <p:cNvSpPr/>
          <p:nvPr/>
        </p:nvSpPr>
        <p:spPr>
          <a:xfrm>
            <a:off x="4716016" y="4950164"/>
            <a:ext cx="3762568" cy="369332"/>
          </a:xfrm>
          <a:prstGeom prst="rect">
            <a:avLst/>
          </a:prstGeom>
        </p:spPr>
        <p:txBody>
          <a:bodyPr wrap="none">
            <a:spAutoFit/>
          </a:bodyPr>
          <a:lstStyle/>
          <a:p>
            <a:r>
              <a:rPr lang="zh-TW" altLang="en-US" dirty="0" smtClean="0">
                <a:latin typeface="標楷體" panose="03000509000000000000" pitchFamily="65" charset="-120"/>
                <a:ea typeface="標楷體" panose="03000509000000000000" pitchFamily="65" charset="-120"/>
              </a:rPr>
              <a:t>光纖的構造 </a:t>
            </a:r>
            <a:r>
              <a:rPr lang="en-US"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圖片來源：維基百科</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5"/>
          <p:cNvSpPr>
            <a:spLocks noChangeArrowheads="1"/>
          </p:cNvSpPr>
          <p:nvPr/>
        </p:nvSpPr>
        <p:spPr bwMode="auto">
          <a:xfrm>
            <a:off x="571500" y="906463"/>
            <a:ext cx="1912703"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7-6-4 </a:t>
            </a:r>
            <a:r>
              <a:rPr kumimoji="0" lang="zh-TW" altLang="en-US" sz="2400" dirty="0">
                <a:solidFill>
                  <a:srgbClr val="663300"/>
                </a:solidFill>
                <a:latin typeface="Arial" charset="0"/>
                <a:ea typeface="標楷體" pitchFamily="65" charset="-120"/>
                <a:cs typeface="Arial" charset="0"/>
              </a:rPr>
              <a:t>無線電</a:t>
            </a:r>
          </a:p>
        </p:txBody>
      </p:sp>
      <p:sp>
        <p:nvSpPr>
          <p:cNvPr id="44035" name="矩形 6"/>
          <p:cNvSpPr>
            <a:spLocks noChangeArrowheads="1"/>
          </p:cNvSpPr>
          <p:nvPr/>
        </p:nvSpPr>
        <p:spPr bwMode="auto">
          <a:xfrm>
            <a:off x="571500" y="1477963"/>
            <a:ext cx="3786188" cy="2677656"/>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無線電 </a:t>
            </a:r>
            <a:r>
              <a:rPr kumimoji="0" lang="en-US" altLang="zh-TW" sz="2400" dirty="0">
                <a:latin typeface="Arial" charset="0"/>
                <a:ea typeface="標楷體" pitchFamily="65" charset="-120"/>
                <a:cs typeface="Arial" charset="0"/>
              </a:rPr>
              <a:t>(radio) </a:t>
            </a:r>
            <a:r>
              <a:rPr kumimoji="0" lang="zh-TW" altLang="en-US" sz="2400" dirty="0">
                <a:latin typeface="Arial" charset="0"/>
                <a:ea typeface="標楷體" pitchFamily="65" charset="-120"/>
                <a:cs typeface="Arial" charset="0"/>
              </a:rPr>
              <a:t>是頻率介於</a:t>
            </a:r>
            <a:r>
              <a:rPr kumimoji="0" lang="en-US" altLang="zh-TW" sz="2400" dirty="0">
                <a:latin typeface="Arial" charset="0"/>
                <a:ea typeface="標楷體" pitchFamily="65" charset="-120"/>
                <a:cs typeface="Arial" charset="0"/>
              </a:rPr>
              <a:t>3KHz ~ 1GHz</a:t>
            </a:r>
            <a:r>
              <a:rPr kumimoji="0" lang="zh-TW" altLang="en-US" sz="2400" dirty="0">
                <a:latin typeface="Arial" charset="0"/>
                <a:ea typeface="標楷體" pitchFamily="65" charset="-120"/>
                <a:cs typeface="Arial" charset="0"/>
              </a:rPr>
              <a:t>的電磁波，通常是全向性</a:t>
            </a:r>
            <a:r>
              <a:rPr kumimoji="0" lang="zh-TW" altLang="en-US" sz="2400" dirty="0" smtClean="0">
                <a:latin typeface="Arial" charset="0"/>
                <a:ea typeface="標楷體" pitchFamily="65" charset="-120"/>
                <a:cs typeface="Arial" charset="0"/>
              </a:rPr>
              <a:t>的，</a:t>
            </a:r>
            <a:r>
              <a:rPr kumimoji="0" lang="zh-TW" altLang="en-US" sz="2400" dirty="0">
                <a:latin typeface="Arial" charset="0"/>
                <a:ea typeface="標楷體" pitchFamily="65" charset="-120"/>
                <a:cs typeface="Arial" charset="0"/>
              </a:rPr>
              <a:t>適合群播 </a:t>
            </a:r>
            <a:r>
              <a:rPr kumimoji="0" lang="en-US" altLang="zh-TW" sz="2400" dirty="0">
                <a:latin typeface="Arial" charset="0"/>
                <a:ea typeface="標楷體" pitchFamily="65" charset="-120"/>
                <a:cs typeface="Arial" charset="0"/>
              </a:rPr>
              <a:t>(</a:t>
            </a:r>
            <a:r>
              <a:rPr kumimoji="0" lang="zh-TW" altLang="en-US" sz="2400" dirty="0">
                <a:latin typeface="Arial" charset="0"/>
                <a:ea typeface="標楷體" pitchFamily="65" charset="-120"/>
                <a:cs typeface="Arial" charset="0"/>
              </a:rPr>
              <a:t>一對多通訊</a:t>
            </a:r>
            <a:r>
              <a:rPr kumimoji="0" lang="en-US" altLang="zh-TW" sz="2400" dirty="0">
                <a:latin typeface="Arial" charset="0"/>
                <a:ea typeface="標楷體" pitchFamily="65" charset="-120"/>
                <a:cs typeface="Arial" charset="0"/>
              </a:rPr>
              <a:t>)</a:t>
            </a:r>
            <a:r>
              <a:rPr kumimoji="0" lang="zh-TW" altLang="en-US" sz="2400" dirty="0" smtClean="0">
                <a:latin typeface="Arial" charset="0"/>
                <a:ea typeface="標楷體" pitchFamily="65" charset="-120"/>
                <a:cs typeface="Arial" charset="0"/>
              </a:rPr>
              <a:t>，優點</a:t>
            </a:r>
            <a:r>
              <a:rPr kumimoji="0" lang="zh-TW" altLang="en-US" sz="2400" dirty="0">
                <a:latin typeface="Arial" charset="0"/>
                <a:ea typeface="標楷體" pitchFamily="65" charset="-120"/>
                <a:cs typeface="Arial" charset="0"/>
              </a:rPr>
              <a:t>是收訊端無須對準發訊端、能夠穿透障礙物，缺點則是容易洩密及受到</a:t>
            </a:r>
            <a:r>
              <a:rPr kumimoji="0" lang="zh-TW" altLang="en-US" sz="2400" dirty="0" smtClean="0">
                <a:latin typeface="Arial" charset="0"/>
                <a:ea typeface="標楷體" pitchFamily="65" charset="-120"/>
                <a:cs typeface="Arial" charset="0"/>
              </a:rPr>
              <a:t>干擾。</a:t>
            </a:r>
            <a:endParaRPr kumimoji="0" lang="zh-TW" altLang="en-US" sz="2400" dirty="0">
              <a:latin typeface="Arial" charset="0"/>
              <a:ea typeface="標楷體" pitchFamily="65" charset="-120"/>
              <a:cs typeface="Arial" charset="0"/>
            </a:endParaRPr>
          </a:p>
        </p:txBody>
      </p:sp>
      <p:pic>
        <p:nvPicPr>
          <p:cNvPr id="44036" name="圖片 7" descr="o_return_.png">
            <a:hlinkClick r:id="rId2" action="ppaction://hlinksldjump"/>
          </p:cNvPr>
          <p:cNvPicPr>
            <a:picLocks noChangeAspect="1"/>
          </p:cNvPicPr>
          <p:nvPr/>
        </p:nvPicPr>
        <p:blipFill>
          <a:blip r:embed="rId3" cstate="print"/>
          <a:srcRect/>
          <a:stretch>
            <a:fillRect/>
          </a:stretch>
        </p:blipFill>
        <p:spPr bwMode="auto">
          <a:xfrm>
            <a:off x="8186737" y="5805264"/>
            <a:ext cx="657225" cy="642937"/>
          </a:xfrm>
          <a:prstGeom prst="rect">
            <a:avLst/>
          </a:prstGeom>
          <a:noFill/>
          <a:ln w="9525">
            <a:noFill/>
            <a:miter lim="800000"/>
            <a:headEnd/>
            <a:tailEnd/>
          </a:ln>
        </p:spPr>
      </p:pic>
      <p:pic>
        <p:nvPicPr>
          <p:cNvPr id="44037" name="Picture 2" descr="10505"/>
          <p:cNvPicPr>
            <a:picLocks noChangeAspect="1" noChangeArrowheads="1"/>
          </p:cNvPicPr>
          <p:nvPr/>
        </p:nvPicPr>
        <p:blipFill>
          <a:blip r:embed="rId4" cstate="print"/>
          <a:srcRect/>
          <a:stretch>
            <a:fillRect/>
          </a:stretch>
        </p:blipFill>
        <p:spPr bwMode="auto">
          <a:xfrm>
            <a:off x="4643438" y="1357313"/>
            <a:ext cx="3786187"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4"/>
          <p:cNvSpPr>
            <a:spLocks noChangeArrowheads="1"/>
          </p:cNvSpPr>
          <p:nvPr/>
        </p:nvSpPr>
        <p:spPr bwMode="auto">
          <a:xfrm>
            <a:off x="642938" y="802703"/>
            <a:ext cx="1604927"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7-6-5 </a:t>
            </a:r>
            <a:r>
              <a:rPr kumimoji="0" lang="zh-TW" altLang="en-US" sz="2400" dirty="0">
                <a:solidFill>
                  <a:srgbClr val="663300"/>
                </a:solidFill>
                <a:latin typeface="Arial" charset="0"/>
                <a:ea typeface="標楷體" pitchFamily="65" charset="-120"/>
                <a:cs typeface="Arial" charset="0"/>
              </a:rPr>
              <a:t>微波</a:t>
            </a:r>
          </a:p>
        </p:txBody>
      </p:sp>
      <p:sp>
        <p:nvSpPr>
          <p:cNvPr id="45059" name="矩形 5"/>
          <p:cNvSpPr>
            <a:spLocks noChangeArrowheads="1"/>
          </p:cNvSpPr>
          <p:nvPr/>
        </p:nvSpPr>
        <p:spPr bwMode="auto">
          <a:xfrm>
            <a:off x="642938" y="1302766"/>
            <a:ext cx="8105526" cy="830997"/>
          </a:xfrm>
          <a:prstGeom prst="rect">
            <a:avLst/>
          </a:prstGeom>
          <a:noFill/>
          <a:ln w="9525">
            <a:noFill/>
            <a:miter lim="800000"/>
            <a:headEnd/>
            <a:tailEnd/>
          </a:ln>
        </p:spPr>
        <p:txBody>
          <a:bodyPr wrap="square">
            <a:spAutoFit/>
          </a:bodyPr>
          <a:lstStyle/>
          <a:p>
            <a:pPr>
              <a:buClr>
                <a:srgbClr val="00B0F0"/>
              </a:buClr>
            </a:pPr>
            <a:r>
              <a:rPr kumimoji="0" lang="zh-TW" altLang="en-US" sz="2400" dirty="0">
                <a:latin typeface="Arial" charset="0"/>
                <a:ea typeface="標楷體" pitchFamily="65" charset="-120"/>
                <a:cs typeface="Arial" charset="0"/>
              </a:rPr>
              <a:t>微波 </a:t>
            </a:r>
            <a:r>
              <a:rPr kumimoji="0" lang="en-US" altLang="zh-TW" sz="2400" dirty="0">
                <a:latin typeface="Arial" charset="0"/>
                <a:ea typeface="標楷體" pitchFamily="65" charset="-120"/>
                <a:cs typeface="Arial" charset="0"/>
              </a:rPr>
              <a:t>(microwave) </a:t>
            </a:r>
            <a:r>
              <a:rPr kumimoji="0" lang="zh-TW" altLang="en-US" sz="2400" dirty="0">
                <a:latin typeface="Arial" charset="0"/>
                <a:ea typeface="標楷體" pitchFamily="65" charset="-120"/>
                <a:cs typeface="Arial" charset="0"/>
              </a:rPr>
              <a:t>是頻率介於</a:t>
            </a:r>
            <a:r>
              <a:rPr kumimoji="0" lang="en-US" altLang="zh-TW" sz="2400" dirty="0">
                <a:latin typeface="Arial" charset="0"/>
                <a:ea typeface="標楷體" pitchFamily="65" charset="-120"/>
                <a:cs typeface="Arial" charset="0"/>
              </a:rPr>
              <a:t>1GHz ~ 300GHz</a:t>
            </a:r>
            <a:r>
              <a:rPr kumimoji="0" lang="zh-TW" altLang="en-US" sz="2400" dirty="0">
                <a:latin typeface="Arial" charset="0"/>
                <a:ea typeface="標楷體" pitchFamily="65" charset="-120"/>
                <a:cs typeface="Arial" charset="0"/>
              </a:rPr>
              <a:t>的</a:t>
            </a:r>
            <a:r>
              <a:rPr kumimoji="0" lang="zh-TW" altLang="en-US" sz="2400" dirty="0" smtClean="0">
                <a:latin typeface="Arial" charset="0"/>
                <a:ea typeface="標楷體" pitchFamily="65" charset="-120"/>
                <a:cs typeface="Arial" charset="0"/>
              </a:rPr>
              <a:t>電磁波，又</a:t>
            </a:r>
            <a:r>
              <a:rPr kumimoji="0" lang="zh-TW" altLang="en-US" sz="2400" dirty="0">
                <a:latin typeface="Arial" charset="0"/>
                <a:ea typeface="標楷體" pitchFamily="65" charset="-120"/>
                <a:cs typeface="Arial" charset="0"/>
              </a:rPr>
              <a:t>分為下列兩種類型：</a:t>
            </a:r>
          </a:p>
        </p:txBody>
      </p:sp>
      <p:sp>
        <p:nvSpPr>
          <p:cNvPr id="45060" name="矩形 6"/>
          <p:cNvSpPr>
            <a:spLocks noChangeArrowheads="1"/>
          </p:cNvSpPr>
          <p:nvPr/>
        </p:nvSpPr>
        <p:spPr bwMode="auto">
          <a:xfrm>
            <a:off x="709613" y="2172940"/>
            <a:ext cx="3505200" cy="2677656"/>
          </a:xfrm>
          <a:prstGeom prst="rect">
            <a:avLst/>
          </a:prstGeom>
          <a:noFill/>
          <a:ln w="9525">
            <a:noFill/>
            <a:miter lim="800000"/>
            <a:headEnd/>
            <a:tailEnd/>
          </a:ln>
        </p:spPr>
        <p:txBody>
          <a:bodyPr>
            <a:spAutoFit/>
          </a:bodyPr>
          <a:lstStyle/>
          <a:p>
            <a:pPr indent="-342900">
              <a:buClr>
                <a:srgbClr val="00B0F0"/>
              </a:buClr>
              <a:buFont typeface="Arial" charset="0"/>
              <a:buChar char="•"/>
            </a:pPr>
            <a:r>
              <a:rPr kumimoji="0" lang="zh-TW" altLang="en-US" sz="2400" dirty="0">
                <a:latin typeface="Arial" charset="0"/>
                <a:ea typeface="標楷體" pitchFamily="65" charset="-120"/>
                <a:cs typeface="Arial" charset="0"/>
              </a:rPr>
              <a:t>地面微波</a:t>
            </a:r>
            <a:r>
              <a:rPr kumimoji="0" lang="en-US" altLang="zh-TW" sz="2400" dirty="0">
                <a:latin typeface="Arial" charset="0"/>
                <a:ea typeface="標楷體" pitchFamily="65" charset="-120"/>
                <a:cs typeface="Arial" charset="0"/>
              </a:rPr>
              <a:t/>
            </a:r>
            <a:br>
              <a:rPr kumimoji="0" lang="en-US" altLang="zh-TW" sz="2400" dirty="0">
                <a:latin typeface="Arial" charset="0"/>
                <a:ea typeface="標楷體" pitchFamily="65" charset="-120"/>
                <a:cs typeface="Arial" charset="0"/>
              </a:rPr>
            </a:br>
            <a:r>
              <a:rPr kumimoji="0" lang="zh-TW" altLang="en-US" sz="2400" dirty="0">
                <a:latin typeface="Arial" charset="0"/>
                <a:ea typeface="標楷體" pitchFamily="65" charset="-120"/>
                <a:cs typeface="Arial" charset="0"/>
              </a:rPr>
              <a:t>（</a:t>
            </a:r>
            <a:r>
              <a:rPr kumimoji="0" lang="en-US" altLang="zh-TW" sz="2400" dirty="0">
                <a:latin typeface="Arial" charset="0"/>
                <a:ea typeface="標楷體" pitchFamily="65" charset="-120"/>
                <a:cs typeface="Arial" charset="0"/>
              </a:rPr>
              <a:t>terrestrial microwave</a:t>
            </a:r>
            <a:r>
              <a:rPr kumimoji="0" lang="zh-TW" altLang="en-US" sz="2400" dirty="0">
                <a:latin typeface="Arial" charset="0"/>
                <a:ea typeface="標楷體" pitchFamily="65" charset="-120"/>
                <a:cs typeface="Arial" charset="0"/>
              </a:rPr>
              <a:t>）</a:t>
            </a:r>
            <a:endParaRPr kumimoji="0" lang="en-US" altLang="zh-TW" sz="2400" dirty="0">
              <a:latin typeface="Arial" charset="0"/>
              <a:ea typeface="標楷體" pitchFamily="65" charset="-120"/>
              <a:cs typeface="Arial" charset="0"/>
            </a:endParaRPr>
          </a:p>
          <a:p>
            <a:pPr indent="-342900">
              <a:buClr>
                <a:srgbClr val="00B0F0"/>
              </a:buClr>
              <a:buFont typeface="Arial" charset="0"/>
              <a:buChar char="•"/>
            </a:pPr>
            <a:endParaRPr kumimoji="0" lang="en-US" altLang="zh-TW" sz="2400" dirty="0">
              <a:latin typeface="Arial" charset="0"/>
              <a:ea typeface="標楷體" pitchFamily="65" charset="-120"/>
              <a:cs typeface="Arial" charset="0"/>
            </a:endParaRPr>
          </a:p>
          <a:p>
            <a:pPr indent="-342900">
              <a:buClr>
                <a:srgbClr val="00B0F0"/>
              </a:buClr>
              <a:buFont typeface="Arial" charset="0"/>
              <a:buChar char="•"/>
            </a:pPr>
            <a:endParaRPr kumimoji="0" lang="en-US" altLang="zh-TW" sz="2400" dirty="0">
              <a:latin typeface="Arial" charset="0"/>
              <a:ea typeface="標楷體" pitchFamily="65" charset="-120"/>
              <a:cs typeface="Arial" charset="0"/>
            </a:endParaRPr>
          </a:p>
          <a:p>
            <a:pPr indent="-342900">
              <a:buClr>
                <a:srgbClr val="00B0F0"/>
              </a:buClr>
              <a:buFont typeface="Arial" charset="0"/>
              <a:buChar char="•"/>
            </a:pPr>
            <a:endParaRPr kumimoji="0" lang="en-US" altLang="zh-TW" sz="2400" dirty="0">
              <a:latin typeface="Arial" charset="0"/>
              <a:ea typeface="標楷體" pitchFamily="65" charset="-120"/>
              <a:cs typeface="Arial" charset="0"/>
            </a:endParaRPr>
          </a:p>
          <a:p>
            <a:pPr indent="-342900">
              <a:buClr>
                <a:srgbClr val="00B0F0"/>
              </a:buClr>
              <a:buFont typeface="Arial" charset="0"/>
              <a:buChar char="•"/>
            </a:pPr>
            <a:r>
              <a:rPr kumimoji="0" lang="zh-TW" altLang="en-US" sz="2400" dirty="0" smtClean="0">
                <a:latin typeface="Arial" charset="0"/>
                <a:ea typeface="標楷體" pitchFamily="65" charset="-120"/>
                <a:cs typeface="Arial" charset="0"/>
              </a:rPr>
              <a:t>衛星</a:t>
            </a:r>
            <a:r>
              <a:rPr kumimoji="0" lang="zh-TW" altLang="en-US" sz="2400" dirty="0">
                <a:latin typeface="Arial" charset="0"/>
                <a:ea typeface="標楷體" pitchFamily="65" charset="-120"/>
                <a:cs typeface="Arial" charset="0"/>
              </a:rPr>
              <a:t>微波</a:t>
            </a:r>
            <a:r>
              <a:rPr kumimoji="0" lang="en-US" altLang="zh-TW" sz="2400" dirty="0">
                <a:latin typeface="Arial" charset="0"/>
                <a:ea typeface="標楷體" pitchFamily="65" charset="-120"/>
                <a:cs typeface="Arial" charset="0"/>
              </a:rPr>
              <a:t/>
            </a:r>
            <a:br>
              <a:rPr kumimoji="0" lang="en-US" altLang="zh-TW" sz="2400" dirty="0">
                <a:latin typeface="Arial" charset="0"/>
                <a:ea typeface="標楷體" pitchFamily="65" charset="-120"/>
                <a:cs typeface="Arial" charset="0"/>
              </a:rPr>
            </a:br>
            <a:r>
              <a:rPr kumimoji="0" lang="zh-TW" altLang="en-US" sz="2400" dirty="0">
                <a:latin typeface="Arial" charset="0"/>
                <a:ea typeface="標楷體" pitchFamily="65" charset="-120"/>
                <a:cs typeface="Arial" charset="0"/>
              </a:rPr>
              <a:t>（</a:t>
            </a:r>
            <a:r>
              <a:rPr kumimoji="0" lang="en-US" altLang="zh-TW" sz="2400" dirty="0">
                <a:latin typeface="Arial" charset="0"/>
                <a:ea typeface="標楷體" pitchFamily="65" charset="-120"/>
                <a:cs typeface="Arial" charset="0"/>
              </a:rPr>
              <a:t>satellite microwave</a:t>
            </a:r>
            <a:r>
              <a:rPr kumimoji="0" lang="zh-TW" altLang="en-US" sz="2400" dirty="0">
                <a:latin typeface="Arial" charset="0"/>
                <a:ea typeface="標楷體" pitchFamily="65" charset="-120"/>
                <a:cs typeface="Arial" charset="0"/>
              </a:rPr>
              <a:t>）</a:t>
            </a:r>
            <a:endParaRPr kumimoji="0" lang="en-US" altLang="zh-TW" sz="2400" dirty="0">
              <a:latin typeface="Arial" charset="0"/>
              <a:ea typeface="標楷體" pitchFamily="65" charset="-120"/>
              <a:cs typeface="Arial" charset="0"/>
            </a:endParaRPr>
          </a:p>
        </p:txBody>
      </p:sp>
      <p:pic>
        <p:nvPicPr>
          <p:cNvPr id="45061" name="圖片 9" descr="o_return_.png">
            <a:hlinkClick r:id="rId2" action="ppaction://hlinksldjump"/>
          </p:cNvPr>
          <p:cNvPicPr>
            <a:picLocks noChangeAspect="1"/>
          </p:cNvPicPr>
          <p:nvPr/>
        </p:nvPicPr>
        <p:blipFill>
          <a:blip r:embed="rId3" cstate="print"/>
          <a:srcRect/>
          <a:stretch>
            <a:fillRect/>
          </a:stretch>
        </p:blipFill>
        <p:spPr bwMode="auto">
          <a:xfrm>
            <a:off x="8244408" y="5877272"/>
            <a:ext cx="657225" cy="642937"/>
          </a:xfrm>
          <a:prstGeom prst="rect">
            <a:avLst/>
          </a:prstGeom>
          <a:noFill/>
          <a:ln w="9525">
            <a:noFill/>
            <a:miter lim="800000"/>
            <a:headEnd/>
            <a:tailEnd/>
          </a:ln>
        </p:spPr>
      </p:pic>
      <p:sp>
        <p:nvSpPr>
          <p:cNvPr id="450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p>
        </p:txBody>
      </p:sp>
      <p:pic>
        <p:nvPicPr>
          <p:cNvPr id="45063" name="Picture 1" descr="7_25 new拷貝"/>
          <p:cNvPicPr>
            <a:picLocks noChangeAspect="1" noChangeArrowheads="1"/>
          </p:cNvPicPr>
          <p:nvPr/>
        </p:nvPicPr>
        <p:blipFill>
          <a:blip r:embed="rId4" cstate="print"/>
          <a:srcRect/>
          <a:stretch>
            <a:fillRect/>
          </a:stretch>
        </p:blipFill>
        <p:spPr bwMode="auto">
          <a:xfrm>
            <a:off x="4348163" y="2063898"/>
            <a:ext cx="3167062" cy="1897063"/>
          </a:xfrm>
          <a:prstGeom prst="rect">
            <a:avLst/>
          </a:prstGeom>
          <a:noFill/>
          <a:ln w="3175" cap="sq">
            <a:solidFill>
              <a:srgbClr val="000000"/>
            </a:solidFill>
            <a:miter lim="800000"/>
            <a:headEnd type="none" w="sm" len="sm"/>
            <a:tailEnd type="none" w="sm" len="sm"/>
          </a:ln>
        </p:spPr>
      </p:pic>
      <p:pic>
        <p:nvPicPr>
          <p:cNvPr id="45064" name="Picture 3" descr="sate"/>
          <p:cNvPicPr>
            <a:picLocks noChangeAspect="1" noChangeArrowheads="1"/>
          </p:cNvPicPr>
          <p:nvPr/>
        </p:nvPicPr>
        <p:blipFill>
          <a:blip r:embed="rId5" cstate="print"/>
          <a:srcRect/>
          <a:stretch>
            <a:fillRect/>
          </a:stretch>
        </p:blipFill>
        <p:spPr bwMode="auto">
          <a:xfrm>
            <a:off x="4330700" y="4162573"/>
            <a:ext cx="3240088"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4"/>
          <p:cNvSpPr>
            <a:spLocks noChangeArrowheads="1"/>
          </p:cNvSpPr>
          <p:nvPr/>
        </p:nvSpPr>
        <p:spPr bwMode="auto">
          <a:xfrm>
            <a:off x="571500" y="808062"/>
            <a:ext cx="1912703" cy="461665"/>
          </a:xfrm>
          <a:prstGeom prst="rect">
            <a:avLst/>
          </a:prstGeom>
          <a:noFill/>
          <a:ln w="9525">
            <a:noFill/>
            <a:miter lim="800000"/>
            <a:headEnd/>
            <a:tailEnd/>
          </a:ln>
        </p:spPr>
        <p:txBody>
          <a:bodyPr wrap="none">
            <a:spAutoFit/>
          </a:bodyPr>
          <a:lstStyle/>
          <a:p>
            <a:pPr marL="457200" indent="-457200"/>
            <a:r>
              <a:rPr kumimoji="0" lang="en-US" altLang="zh-TW" sz="2400" dirty="0" smtClean="0">
                <a:solidFill>
                  <a:srgbClr val="663300"/>
                </a:solidFill>
                <a:latin typeface="Arial" charset="0"/>
                <a:ea typeface="標楷體" pitchFamily="65" charset="-120"/>
                <a:cs typeface="Arial" charset="0"/>
              </a:rPr>
              <a:t>7-6-6 </a:t>
            </a:r>
            <a:r>
              <a:rPr kumimoji="0" lang="zh-TW" altLang="en-US" sz="2400" dirty="0">
                <a:solidFill>
                  <a:srgbClr val="663300"/>
                </a:solidFill>
                <a:latin typeface="Arial" charset="0"/>
                <a:ea typeface="標楷體" pitchFamily="65" charset="-120"/>
                <a:cs typeface="Arial" charset="0"/>
              </a:rPr>
              <a:t>紅外線</a:t>
            </a:r>
          </a:p>
        </p:txBody>
      </p:sp>
      <p:sp>
        <p:nvSpPr>
          <p:cNvPr id="46083" name="矩形 5"/>
          <p:cNvSpPr>
            <a:spLocks noChangeArrowheads="1"/>
          </p:cNvSpPr>
          <p:nvPr/>
        </p:nvSpPr>
        <p:spPr bwMode="auto">
          <a:xfrm>
            <a:off x="642938" y="1379562"/>
            <a:ext cx="8072437" cy="1200329"/>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紅外線 </a:t>
            </a:r>
            <a:r>
              <a:rPr kumimoji="0" lang="en-US" altLang="zh-TW" sz="2400" dirty="0">
                <a:latin typeface="Arial" charset="0"/>
                <a:ea typeface="標楷體" pitchFamily="65" charset="-120"/>
                <a:cs typeface="Arial" charset="0"/>
              </a:rPr>
              <a:t>(infrared) </a:t>
            </a:r>
            <a:r>
              <a:rPr kumimoji="0" lang="zh-TW" altLang="en-US" sz="2400" dirty="0">
                <a:latin typeface="Arial" charset="0"/>
                <a:ea typeface="標楷體" pitchFamily="65" charset="-120"/>
                <a:cs typeface="Arial" charset="0"/>
              </a:rPr>
              <a:t>是頻率介於</a:t>
            </a:r>
            <a:r>
              <a:rPr kumimoji="0" lang="en-US" altLang="zh-TW" sz="2400" dirty="0">
                <a:latin typeface="Arial" charset="0"/>
                <a:ea typeface="標楷體" pitchFamily="65" charset="-120"/>
                <a:cs typeface="Arial" charset="0"/>
              </a:rPr>
              <a:t>300GHz ~ 400THz</a:t>
            </a:r>
            <a:r>
              <a:rPr kumimoji="0" lang="zh-TW" altLang="en-US" sz="2400" dirty="0">
                <a:latin typeface="Arial" charset="0"/>
                <a:ea typeface="標楷體" pitchFamily="65" charset="-120"/>
                <a:cs typeface="Arial" charset="0"/>
              </a:rPr>
              <a:t>的電磁波，無法穿透牆壁，會受到障礙物阻隔或光源干擾，但不會受到電磁</a:t>
            </a:r>
            <a:r>
              <a:rPr kumimoji="0" lang="zh-TW" altLang="en-US" sz="2400" dirty="0" smtClean="0">
                <a:latin typeface="Arial" charset="0"/>
                <a:ea typeface="標楷體" pitchFamily="65" charset="-120"/>
                <a:cs typeface="Arial" charset="0"/>
              </a:rPr>
              <a:t>干擾。</a:t>
            </a:r>
            <a:r>
              <a:rPr kumimoji="0" lang="zh-TW" altLang="en-US" sz="2400" dirty="0">
                <a:latin typeface="Arial" charset="0"/>
                <a:ea typeface="標楷體" pitchFamily="65" charset="-120"/>
                <a:cs typeface="Arial" charset="0"/>
              </a:rPr>
              <a:t>紅外線的傳輸標準有下列兩種：</a:t>
            </a:r>
          </a:p>
        </p:txBody>
      </p:sp>
      <p:sp>
        <p:nvSpPr>
          <p:cNvPr id="46084" name="矩形 6"/>
          <p:cNvSpPr>
            <a:spLocks noChangeArrowheads="1"/>
          </p:cNvSpPr>
          <p:nvPr/>
        </p:nvSpPr>
        <p:spPr bwMode="auto">
          <a:xfrm>
            <a:off x="785813" y="2665437"/>
            <a:ext cx="2927350" cy="830263"/>
          </a:xfrm>
          <a:prstGeom prst="rect">
            <a:avLst/>
          </a:prstGeom>
          <a:noFill/>
          <a:ln w="9525">
            <a:noFill/>
            <a:miter lim="800000"/>
            <a:headEnd/>
            <a:tailEnd/>
          </a:ln>
        </p:spPr>
        <p:txBody>
          <a:bodyPr>
            <a:spAutoFit/>
          </a:bodyPr>
          <a:lstStyle/>
          <a:p>
            <a:pPr marL="457200" indent="-457200">
              <a:buClr>
                <a:srgbClr val="00B0F0"/>
              </a:buClr>
              <a:buFont typeface="Arial" charset="0"/>
              <a:buChar char="•"/>
            </a:pPr>
            <a:r>
              <a:rPr kumimoji="0" lang="en-US" altLang="zh-TW" sz="2400">
                <a:latin typeface="Arial" charset="0"/>
                <a:ea typeface="標楷體" pitchFamily="65" charset="-120"/>
                <a:cs typeface="Arial" charset="0"/>
              </a:rPr>
              <a:t>IrDA Data</a:t>
            </a:r>
          </a:p>
          <a:p>
            <a:pPr marL="457200" indent="-457200">
              <a:buClr>
                <a:srgbClr val="00B0F0"/>
              </a:buClr>
              <a:buFont typeface="Arial" charset="0"/>
              <a:buChar char="•"/>
            </a:pPr>
            <a:r>
              <a:rPr kumimoji="0" lang="en-US" altLang="zh-TW" sz="2400">
                <a:latin typeface="Arial" charset="0"/>
                <a:ea typeface="標楷體" pitchFamily="65" charset="-120"/>
                <a:cs typeface="Arial" charset="0"/>
              </a:rPr>
              <a:t>IrDA Control</a:t>
            </a:r>
          </a:p>
        </p:txBody>
      </p:sp>
      <p:pic>
        <p:nvPicPr>
          <p:cNvPr id="46085" name="圖片 8" descr="o_return_.png">
            <a:hlinkClick r:id="rId2" action="ppaction://hlinksldjump"/>
          </p:cNvPr>
          <p:cNvPicPr>
            <a:picLocks noChangeAspect="1"/>
          </p:cNvPicPr>
          <p:nvPr/>
        </p:nvPicPr>
        <p:blipFill>
          <a:blip r:embed="rId3" cstate="print"/>
          <a:srcRect/>
          <a:stretch>
            <a:fillRect/>
          </a:stretch>
        </p:blipFill>
        <p:spPr bwMode="auto">
          <a:xfrm>
            <a:off x="8186737" y="5915843"/>
            <a:ext cx="657225" cy="642937"/>
          </a:xfrm>
          <a:prstGeom prst="rect">
            <a:avLst/>
          </a:prstGeom>
          <a:noFill/>
          <a:ln w="9525">
            <a:noFill/>
            <a:miter lim="800000"/>
            <a:headEnd/>
            <a:tailEnd/>
          </a:ln>
        </p:spPr>
      </p:pic>
      <p:pic>
        <p:nvPicPr>
          <p:cNvPr id="46086" name="Picture 1" descr="4-18"/>
          <p:cNvPicPr>
            <a:picLocks noChangeAspect="1" noChangeArrowheads="1"/>
          </p:cNvPicPr>
          <p:nvPr/>
        </p:nvPicPr>
        <p:blipFill>
          <a:blip r:embed="rId4" cstate="print"/>
          <a:srcRect/>
          <a:stretch>
            <a:fillRect/>
          </a:stretch>
        </p:blipFill>
        <p:spPr bwMode="auto">
          <a:xfrm>
            <a:off x="1000125" y="4053478"/>
            <a:ext cx="5588099" cy="1612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圖片 8" descr="o_return_.png">
            <a:hlinkClick r:id="rId2" action="ppaction://hlinksldjump"/>
          </p:cNvPr>
          <p:cNvPicPr>
            <a:picLocks noChangeAspect="1"/>
          </p:cNvPicPr>
          <p:nvPr/>
        </p:nvPicPr>
        <p:blipFill>
          <a:blip r:embed="rId3" cstate="print"/>
          <a:srcRect/>
          <a:stretch>
            <a:fillRect/>
          </a:stretch>
        </p:blipFill>
        <p:spPr bwMode="auto">
          <a:xfrm>
            <a:off x="8028384" y="5877272"/>
            <a:ext cx="657225" cy="642937"/>
          </a:xfrm>
          <a:prstGeom prst="rect">
            <a:avLst/>
          </a:prstGeom>
          <a:noFill/>
          <a:ln w="9525">
            <a:noFill/>
            <a:miter lim="800000"/>
            <a:headEnd/>
            <a:tailEnd/>
          </a:ln>
        </p:spPr>
      </p:pic>
      <p:sp>
        <p:nvSpPr>
          <p:cNvPr id="53251" name="矩形 4"/>
          <p:cNvSpPr>
            <a:spLocks noChangeArrowheads="1"/>
          </p:cNvSpPr>
          <p:nvPr/>
        </p:nvSpPr>
        <p:spPr bwMode="auto">
          <a:xfrm>
            <a:off x="714549" y="824781"/>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數據機</a:t>
            </a:r>
          </a:p>
        </p:txBody>
      </p:sp>
      <p:pic>
        <p:nvPicPr>
          <p:cNvPr id="53252" name="圖片 6" descr="G:\Jean\碁峰網概\碁峰網概插圖\Ch04插圖\4-19.tif"/>
          <p:cNvPicPr>
            <a:picLocks noChangeAspect="1" noChangeArrowheads="1"/>
          </p:cNvPicPr>
          <p:nvPr/>
        </p:nvPicPr>
        <p:blipFill>
          <a:blip r:embed="rId4" cstate="print"/>
          <a:srcRect/>
          <a:stretch>
            <a:fillRect/>
          </a:stretch>
        </p:blipFill>
        <p:spPr bwMode="auto">
          <a:xfrm>
            <a:off x="1187624" y="2132856"/>
            <a:ext cx="460851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J:\Jean\最新計概第7版\稿件\Ch07\mee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07132"/>
            <a:ext cx="6203053" cy="494860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圖片 7" descr="home_.png">
            <a:hlinkClick r:id="rId3" action="ppaction://hlinksldjump"/>
          </p:cNvPr>
          <p:cNvPicPr>
            <a:picLocks noChangeAspect="1"/>
          </p:cNvPicPr>
          <p:nvPr/>
        </p:nvPicPr>
        <p:blipFill>
          <a:blip r:embed="rId4" cstate="print"/>
          <a:srcRect/>
          <a:stretch>
            <a:fillRect/>
          </a:stretch>
        </p:blipFill>
        <p:spPr bwMode="auto">
          <a:xfrm>
            <a:off x="8459787" y="6164153"/>
            <a:ext cx="511175" cy="500095"/>
          </a:xfrm>
          <a:prstGeom prst="rect">
            <a:avLst/>
          </a:prstGeom>
          <a:noFill/>
          <a:ln w="9525">
            <a:noFill/>
            <a:miter lim="800000"/>
            <a:headEnd/>
            <a:tailEnd/>
          </a:ln>
        </p:spPr>
      </p:pic>
      <p:pic>
        <p:nvPicPr>
          <p:cNvPr id="14339" name="圖片 16" descr="g_page.png"/>
          <p:cNvPicPr>
            <a:picLocks noChangeAspect="1"/>
          </p:cNvPicPr>
          <p:nvPr/>
        </p:nvPicPr>
        <p:blipFill>
          <a:blip r:embed="rId5" cstate="print"/>
          <a:srcRect/>
          <a:stretch>
            <a:fillRect/>
          </a:stretch>
        </p:blipFill>
        <p:spPr bwMode="auto">
          <a:xfrm>
            <a:off x="7643813" y="714375"/>
            <a:ext cx="1071562" cy="677863"/>
          </a:xfrm>
          <a:prstGeom prst="rect">
            <a:avLst/>
          </a:prstGeom>
          <a:noFill/>
          <a:ln w="9525">
            <a:noFill/>
            <a:miter lim="800000"/>
            <a:headEnd/>
            <a:tailEnd/>
          </a:ln>
        </p:spPr>
      </p:pic>
      <p:sp>
        <p:nvSpPr>
          <p:cNvPr id="14340" name="文字方塊 17"/>
          <p:cNvSpPr txBox="1">
            <a:spLocks noChangeArrowheads="1"/>
          </p:cNvSpPr>
          <p:nvPr/>
        </p:nvSpPr>
        <p:spPr bwMode="auto">
          <a:xfrm>
            <a:off x="7740352" y="714375"/>
            <a:ext cx="1260773" cy="307777"/>
          </a:xfrm>
          <a:prstGeom prst="rect">
            <a:avLst/>
          </a:prstGeom>
          <a:noFill/>
          <a:ln w="9525">
            <a:noFill/>
            <a:miter lim="800000"/>
            <a:headEnd/>
            <a:tailEnd/>
          </a:ln>
        </p:spPr>
        <p:txBody>
          <a:bodyPr wrap="square">
            <a:spAutoFit/>
          </a:bodyPr>
          <a:lstStyle/>
          <a:p>
            <a:pPr algn="r"/>
            <a:r>
              <a:rPr kumimoji="0" lang="en-US" altLang="zh-TW" sz="1400" dirty="0" smtClean="0">
                <a:latin typeface="Arial" charset="0"/>
                <a:cs typeface="Arial" charset="0"/>
              </a:rPr>
              <a:t>P.7-2~P.7-3</a:t>
            </a:r>
            <a:endParaRPr kumimoji="0" lang="zh-TW" altLang="en-US" sz="1400" dirty="0">
              <a:latin typeface="Arial" charset="0"/>
              <a:cs typeface="Arial" charset="0"/>
            </a:endParaRPr>
          </a:p>
        </p:txBody>
      </p:sp>
      <p:sp>
        <p:nvSpPr>
          <p:cNvPr id="14341" name="矩形 18"/>
          <p:cNvSpPr>
            <a:spLocks noChangeArrowheads="1"/>
          </p:cNvSpPr>
          <p:nvPr/>
        </p:nvSpPr>
        <p:spPr bwMode="auto">
          <a:xfrm>
            <a:off x="2571750" y="642938"/>
            <a:ext cx="3634328"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7-1 </a:t>
            </a:r>
            <a:r>
              <a:rPr kumimoji="0" lang="zh-TW" altLang="en-US" sz="4000" dirty="0" smtClean="0">
                <a:solidFill>
                  <a:srgbClr val="663300"/>
                </a:solidFill>
                <a:latin typeface="Arial" charset="0"/>
                <a:ea typeface="標楷體" pitchFamily="65" charset="-120"/>
                <a:cs typeface="Arial" charset="0"/>
              </a:rPr>
              <a:t>網路</a:t>
            </a:r>
            <a:r>
              <a:rPr kumimoji="0" lang="zh-TW" altLang="en-US" sz="4000" dirty="0">
                <a:solidFill>
                  <a:srgbClr val="663300"/>
                </a:solidFill>
                <a:latin typeface="Arial" charset="0"/>
                <a:ea typeface="標楷體" pitchFamily="65" charset="-120"/>
                <a:cs typeface="Arial" charset="0"/>
              </a:rPr>
              <a:t>的用途</a:t>
            </a:r>
          </a:p>
        </p:txBody>
      </p:sp>
      <p:sp>
        <p:nvSpPr>
          <p:cNvPr id="13" name="矩形 19"/>
          <p:cNvSpPr>
            <a:spLocks noChangeArrowheads="1"/>
          </p:cNvSpPr>
          <p:nvPr/>
        </p:nvSpPr>
        <p:spPr bwMode="auto">
          <a:xfrm>
            <a:off x="523875" y="1428750"/>
            <a:ext cx="840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buClr>
                <a:srgbClr val="00B0F0"/>
              </a:buClr>
              <a:buFont typeface="Arial" charset="0"/>
              <a:buChar char="•"/>
            </a:pPr>
            <a:r>
              <a:rPr kumimoji="0" lang="zh-TW" altLang="en-US" sz="2400" dirty="0">
                <a:latin typeface="Arial" charset="0"/>
                <a:ea typeface="標楷體" pitchFamily="65" charset="-120"/>
                <a:cs typeface="Arial" charset="0"/>
              </a:rPr>
              <a:t>硬體共用</a:t>
            </a:r>
          </a:p>
          <a:p>
            <a:pPr eaLnBrk="1" hangingPunct="1">
              <a:buClr>
                <a:srgbClr val="00B0F0"/>
              </a:buClr>
              <a:buFont typeface="Arial" charset="0"/>
              <a:buChar char="•"/>
            </a:pPr>
            <a:r>
              <a:rPr kumimoji="0" lang="zh-TW" altLang="en-US" sz="2400" dirty="0" smtClean="0">
                <a:latin typeface="Arial" charset="0"/>
                <a:ea typeface="標楷體" pitchFamily="65" charset="-120"/>
                <a:cs typeface="Arial" charset="0"/>
              </a:rPr>
              <a:t>資料分享</a:t>
            </a:r>
            <a:endParaRPr kumimoji="0" lang="zh-TW" altLang="en-US" sz="2400" dirty="0">
              <a:latin typeface="Arial" charset="0"/>
              <a:ea typeface="標楷體" pitchFamily="65" charset="-120"/>
              <a:cs typeface="Arial" charset="0"/>
            </a:endParaRPr>
          </a:p>
          <a:p>
            <a:pPr eaLnBrk="1" hangingPunct="1">
              <a:buClr>
                <a:srgbClr val="00B0F0"/>
              </a:buClr>
              <a:buFont typeface="Arial" charset="0"/>
              <a:buChar char="•"/>
            </a:pPr>
            <a:r>
              <a:rPr kumimoji="0" lang="zh-TW" altLang="en-US" sz="2400" dirty="0" smtClean="0">
                <a:latin typeface="Arial" charset="0"/>
                <a:ea typeface="標楷體" pitchFamily="65" charset="-120"/>
                <a:cs typeface="Arial" charset="0"/>
              </a:rPr>
              <a:t>訊息</a:t>
            </a:r>
            <a:r>
              <a:rPr kumimoji="0" lang="zh-TW" altLang="en-US" sz="2400" dirty="0">
                <a:latin typeface="Arial" charset="0"/>
                <a:ea typeface="標楷體" pitchFamily="65" charset="-120"/>
                <a:cs typeface="Arial" charset="0"/>
              </a:rPr>
              <a:t>傳遞與交換</a:t>
            </a:r>
          </a:p>
        </p:txBody>
      </p:sp>
      <p:sp>
        <p:nvSpPr>
          <p:cNvPr id="14" name="矩形 19"/>
          <p:cNvSpPr>
            <a:spLocks noChangeArrowheads="1"/>
          </p:cNvSpPr>
          <p:nvPr/>
        </p:nvSpPr>
        <p:spPr bwMode="auto">
          <a:xfrm>
            <a:off x="1619672" y="5877272"/>
            <a:ext cx="5040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marL="0" indent="0" eaLnBrk="1" hangingPunct="1">
              <a:buClr>
                <a:srgbClr val="00B0F0"/>
              </a:buClr>
            </a:pPr>
            <a:r>
              <a:rPr kumimoji="0" lang="zh-TW" altLang="en-US" dirty="0">
                <a:latin typeface="Arial" charset="0"/>
                <a:ea typeface="標楷體" pitchFamily="65" charset="-120"/>
                <a:cs typeface="Arial" charset="0"/>
              </a:rPr>
              <a:t>網路已經深入人們的生活，帶來更多應用與便利 </a:t>
            </a:r>
            <a:r>
              <a:rPr kumimoji="0" lang="en-US" altLang="zh-TW" dirty="0">
                <a:latin typeface="Arial" charset="0"/>
                <a:ea typeface="標楷體" pitchFamily="65" charset="-120"/>
                <a:cs typeface="Arial" charset="0"/>
              </a:rPr>
              <a:t>(</a:t>
            </a:r>
            <a:r>
              <a:rPr kumimoji="0" lang="zh-TW" altLang="en-US" dirty="0">
                <a:latin typeface="Arial" charset="0"/>
                <a:ea typeface="標楷體" pitchFamily="65" charset="-120"/>
                <a:cs typeface="Arial" charset="0"/>
              </a:rPr>
              <a:t>圖片來源：</a:t>
            </a:r>
            <a:r>
              <a:rPr kumimoji="0" lang="en-US" altLang="zh-TW" dirty="0">
                <a:latin typeface="Arial" charset="0"/>
                <a:ea typeface="標楷體" pitchFamily="65" charset="-120"/>
                <a:cs typeface="Arial" charset="0"/>
              </a:rPr>
              <a:t>ASUS)</a:t>
            </a:r>
            <a:endParaRPr kumimoji="0" lang="zh-TW" altLang="en-US" dirty="0">
              <a:latin typeface="Arial" charset="0"/>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圖片 6" descr="o_return_.png">
            <a:hlinkClick r:id="rId2" action="ppaction://hlinksldjump"/>
          </p:cNvPr>
          <p:cNvPicPr>
            <a:picLocks noChangeAspect="1"/>
          </p:cNvPicPr>
          <p:nvPr/>
        </p:nvPicPr>
        <p:blipFill>
          <a:blip r:embed="rId3" cstate="print"/>
          <a:srcRect/>
          <a:stretch>
            <a:fillRect/>
          </a:stretch>
        </p:blipFill>
        <p:spPr bwMode="auto">
          <a:xfrm>
            <a:off x="8186737" y="5949280"/>
            <a:ext cx="657225" cy="642937"/>
          </a:xfrm>
          <a:prstGeom prst="rect">
            <a:avLst/>
          </a:prstGeom>
          <a:noFill/>
          <a:ln w="9525">
            <a:noFill/>
            <a:miter lim="800000"/>
            <a:headEnd/>
            <a:tailEnd/>
          </a:ln>
        </p:spPr>
      </p:pic>
      <p:sp>
        <p:nvSpPr>
          <p:cNvPr id="48132" name="矩形 3"/>
          <p:cNvSpPr>
            <a:spLocks noChangeArrowheads="1"/>
          </p:cNvSpPr>
          <p:nvPr/>
        </p:nvSpPr>
        <p:spPr bwMode="auto">
          <a:xfrm>
            <a:off x="642938" y="806798"/>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中繼器</a:t>
            </a:r>
          </a:p>
        </p:txBody>
      </p:sp>
      <p:pic>
        <p:nvPicPr>
          <p:cNvPr id="5" name="圖片 4"/>
          <p:cNvPicPr/>
          <p:nvPr/>
        </p:nvPicPr>
        <p:blipFill>
          <a:blip r:embed="rId4"/>
          <a:stretch>
            <a:fillRect/>
          </a:stretch>
        </p:blipFill>
        <p:spPr>
          <a:xfrm>
            <a:off x="2915816" y="1044903"/>
            <a:ext cx="4464497" cy="2142240"/>
          </a:xfrm>
          <a:prstGeom prst="rect">
            <a:avLst/>
          </a:prstGeom>
        </p:spPr>
      </p:pic>
      <p:pic>
        <p:nvPicPr>
          <p:cNvPr id="6" name="圖片 5"/>
          <p:cNvPicPr/>
          <p:nvPr/>
        </p:nvPicPr>
        <p:blipFill>
          <a:blip r:embed="rId5"/>
          <a:stretch>
            <a:fillRect/>
          </a:stretch>
        </p:blipFill>
        <p:spPr>
          <a:xfrm>
            <a:off x="2915816" y="3676143"/>
            <a:ext cx="4464497" cy="21291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圖片 5" descr="o_return_.png">
            <a:hlinkClick r:id="rId2" action="ppaction://hlinksldjump"/>
          </p:cNvPr>
          <p:cNvPicPr>
            <a:picLocks noChangeAspect="1"/>
          </p:cNvPicPr>
          <p:nvPr/>
        </p:nvPicPr>
        <p:blipFill>
          <a:blip r:embed="rId3" cstate="print"/>
          <a:srcRect/>
          <a:stretch>
            <a:fillRect/>
          </a:stretch>
        </p:blipFill>
        <p:spPr bwMode="auto">
          <a:xfrm>
            <a:off x="8172400" y="5949280"/>
            <a:ext cx="657225" cy="642937"/>
          </a:xfrm>
          <a:prstGeom prst="rect">
            <a:avLst/>
          </a:prstGeom>
          <a:noFill/>
          <a:ln w="9525">
            <a:noFill/>
            <a:miter lim="800000"/>
            <a:headEnd/>
            <a:tailEnd/>
          </a:ln>
        </p:spPr>
      </p:pic>
      <p:sp>
        <p:nvSpPr>
          <p:cNvPr id="49156" name="矩形 3"/>
          <p:cNvSpPr>
            <a:spLocks noChangeArrowheads="1"/>
          </p:cNvSpPr>
          <p:nvPr/>
        </p:nvSpPr>
        <p:spPr bwMode="auto">
          <a:xfrm>
            <a:off x="642938" y="806798"/>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集線器</a:t>
            </a:r>
          </a:p>
        </p:txBody>
      </p:sp>
      <p:pic>
        <p:nvPicPr>
          <p:cNvPr id="5" name="圖片 4" descr="hub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27630"/>
            <a:ext cx="5040560" cy="1728192"/>
          </a:xfrm>
          <a:prstGeom prst="rect">
            <a:avLst/>
          </a:prstGeom>
          <a:noFill/>
          <a:ln>
            <a:noFill/>
          </a:ln>
        </p:spPr>
      </p:pic>
      <p:sp>
        <p:nvSpPr>
          <p:cNvPr id="2" name="矩形 1"/>
          <p:cNvSpPr/>
          <p:nvPr/>
        </p:nvSpPr>
        <p:spPr>
          <a:xfrm>
            <a:off x="2051720" y="3645024"/>
            <a:ext cx="5184576"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串接多個集線</a:t>
            </a:r>
            <a:r>
              <a:rPr lang="zh-TW" altLang="en-US" dirty="0" smtClean="0">
                <a:latin typeface="標楷體" panose="03000509000000000000" pitchFamily="65" charset="-120"/>
                <a:ea typeface="標楷體" panose="03000509000000000000" pitchFamily="65" charset="-120"/>
              </a:rPr>
              <a:t>器可以</a:t>
            </a:r>
            <a:r>
              <a:rPr lang="zh-TW" altLang="en-US" dirty="0">
                <a:latin typeface="標楷體" panose="03000509000000000000" pitchFamily="65" charset="-120"/>
                <a:ea typeface="標楷體" panose="03000509000000000000" pitchFamily="65" charset="-120"/>
              </a:rPr>
              <a:t>擴充區域網路內的電腦數目</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圖片 4" descr="o_return_.png">
            <a:hlinkClick r:id="rId2" action="ppaction://hlinksldjump"/>
          </p:cNvPr>
          <p:cNvPicPr>
            <a:picLocks noChangeAspect="1"/>
          </p:cNvPicPr>
          <p:nvPr/>
        </p:nvPicPr>
        <p:blipFill>
          <a:blip r:embed="rId3" cstate="print"/>
          <a:srcRect/>
          <a:stretch>
            <a:fillRect/>
          </a:stretch>
        </p:blipFill>
        <p:spPr bwMode="auto">
          <a:xfrm>
            <a:off x="8316416" y="5771827"/>
            <a:ext cx="657225" cy="642937"/>
          </a:xfrm>
          <a:prstGeom prst="rect">
            <a:avLst/>
          </a:prstGeom>
          <a:noFill/>
          <a:ln w="9525">
            <a:noFill/>
            <a:miter lim="800000"/>
            <a:headEnd/>
            <a:tailEnd/>
          </a:ln>
        </p:spPr>
      </p:pic>
      <p:sp>
        <p:nvSpPr>
          <p:cNvPr id="50180" name="矩形 5"/>
          <p:cNvSpPr>
            <a:spLocks noChangeArrowheads="1"/>
          </p:cNvSpPr>
          <p:nvPr/>
        </p:nvSpPr>
        <p:spPr bwMode="auto">
          <a:xfrm>
            <a:off x="642938" y="899344"/>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橋接器</a:t>
            </a:r>
          </a:p>
        </p:txBody>
      </p:sp>
      <p:pic>
        <p:nvPicPr>
          <p:cNvPr id="5" name="圖片 4" descr="brid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39" y="1361306"/>
            <a:ext cx="6855097" cy="3435846"/>
          </a:xfrm>
          <a:prstGeom prst="rect">
            <a:avLst/>
          </a:prstGeom>
          <a:noFill/>
          <a:ln>
            <a:noFill/>
          </a:ln>
        </p:spPr>
      </p:pic>
      <p:sp>
        <p:nvSpPr>
          <p:cNvPr id="2" name="矩形 1"/>
          <p:cNvSpPr/>
          <p:nvPr/>
        </p:nvSpPr>
        <p:spPr>
          <a:xfrm>
            <a:off x="2123728" y="4790281"/>
            <a:ext cx="4176464" cy="646331"/>
          </a:xfrm>
          <a:prstGeom prst="rect">
            <a:avLst/>
          </a:prstGeom>
        </p:spPr>
        <p:txBody>
          <a:bodyPr wrap="square">
            <a:spAutoFit/>
          </a:bodyPr>
          <a:lstStyle/>
          <a:p>
            <a:r>
              <a:rPr lang="zh-TW" altLang="zh-TW" dirty="0">
                <a:latin typeface="標楷體" panose="03000509000000000000" pitchFamily="65" charset="-120"/>
                <a:ea typeface="標楷體" panose="03000509000000000000" pitchFamily="65" charset="-120"/>
              </a:rPr>
              <a:t>橋接器可以連接同一個網路的不同區段並具有</a:t>
            </a:r>
            <a:r>
              <a:rPr lang="zh-TW" altLang="zh-TW" dirty="0" smtClean="0">
                <a:latin typeface="標楷體" panose="03000509000000000000" pitchFamily="65" charset="-120"/>
                <a:ea typeface="標楷體" panose="03000509000000000000" pitchFamily="65" charset="-120"/>
              </a:rPr>
              <a:t>過濾的</a:t>
            </a:r>
            <a:r>
              <a:rPr lang="zh-TW" altLang="zh-TW" dirty="0">
                <a:latin typeface="標楷體" panose="03000509000000000000" pitchFamily="65" charset="-120"/>
                <a:ea typeface="標楷體" panose="03000509000000000000" pitchFamily="65" charset="-120"/>
              </a:rPr>
              <a:t>功能</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圖片 8" descr="o_return_.png">
            <a:hlinkClick r:id="rId2" action="ppaction://hlinksldjump"/>
          </p:cNvPr>
          <p:cNvPicPr>
            <a:picLocks noChangeAspect="1"/>
          </p:cNvPicPr>
          <p:nvPr/>
        </p:nvPicPr>
        <p:blipFill>
          <a:blip r:embed="rId3" cstate="print"/>
          <a:srcRect/>
          <a:stretch>
            <a:fillRect/>
          </a:stretch>
        </p:blipFill>
        <p:spPr bwMode="auto">
          <a:xfrm>
            <a:off x="7966267" y="5877272"/>
            <a:ext cx="657225" cy="642937"/>
          </a:xfrm>
          <a:prstGeom prst="rect">
            <a:avLst/>
          </a:prstGeom>
          <a:noFill/>
          <a:ln w="9525">
            <a:noFill/>
            <a:miter lim="800000"/>
            <a:headEnd/>
            <a:tailEnd/>
          </a:ln>
        </p:spPr>
      </p:pic>
      <p:sp>
        <p:nvSpPr>
          <p:cNvPr id="51204" name="矩形 4"/>
          <p:cNvSpPr>
            <a:spLocks noChangeArrowheads="1"/>
          </p:cNvSpPr>
          <p:nvPr/>
        </p:nvSpPr>
        <p:spPr bwMode="auto">
          <a:xfrm>
            <a:off x="642938" y="773584"/>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路由器</a:t>
            </a:r>
          </a:p>
        </p:txBody>
      </p:sp>
      <p:pic>
        <p:nvPicPr>
          <p:cNvPr id="5" name="圖片 4" descr="route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8" y="1340768"/>
            <a:ext cx="7313438" cy="3384376"/>
          </a:xfrm>
          <a:prstGeom prst="rect">
            <a:avLst/>
          </a:prstGeom>
          <a:noFill/>
          <a:ln>
            <a:noFill/>
          </a:ln>
        </p:spPr>
      </p:pic>
      <p:sp>
        <p:nvSpPr>
          <p:cNvPr id="2" name="矩形 1"/>
          <p:cNvSpPr/>
          <p:nvPr/>
        </p:nvSpPr>
        <p:spPr>
          <a:xfrm>
            <a:off x="2483768" y="5085184"/>
            <a:ext cx="4320480" cy="646331"/>
          </a:xfrm>
          <a:prstGeom prst="rect">
            <a:avLst/>
          </a:prstGeom>
        </p:spPr>
        <p:txBody>
          <a:bodyPr wrap="square">
            <a:spAutoFit/>
          </a:bodyPr>
          <a:lstStyle/>
          <a:p>
            <a:r>
              <a:rPr lang="zh-TW" altLang="zh-TW" dirty="0">
                <a:latin typeface="標楷體" panose="03000509000000000000" pitchFamily="65" charset="-120"/>
                <a:ea typeface="標楷體" panose="03000509000000000000" pitchFamily="65" charset="-120"/>
              </a:rPr>
              <a:t>路由器可以連接多個區域網路或廣域網路以形成一個互聯網</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圖片 8" descr="o_return_.png">
            <a:hlinkClick r:id="rId2" action="ppaction://hlinksldjump"/>
          </p:cNvPr>
          <p:cNvPicPr>
            <a:picLocks noChangeAspect="1"/>
          </p:cNvPicPr>
          <p:nvPr/>
        </p:nvPicPr>
        <p:blipFill>
          <a:blip r:embed="rId3" cstate="print"/>
          <a:srcRect/>
          <a:stretch>
            <a:fillRect/>
          </a:stretch>
        </p:blipFill>
        <p:spPr bwMode="auto">
          <a:xfrm>
            <a:off x="8186737" y="5805264"/>
            <a:ext cx="657225" cy="642937"/>
          </a:xfrm>
          <a:prstGeom prst="rect">
            <a:avLst/>
          </a:prstGeom>
          <a:noFill/>
          <a:ln w="9525">
            <a:noFill/>
            <a:miter lim="800000"/>
            <a:headEnd/>
            <a:tailEnd/>
          </a:ln>
        </p:spPr>
      </p:pic>
      <p:sp>
        <p:nvSpPr>
          <p:cNvPr id="52227" name="矩形 4"/>
          <p:cNvSpPr>
            <a:spLocks noChangeArrowheads="1"/>
          </p:cNvSpPr>
          <p:nvPr/>
        </p:nvSpPr>
        <p:spPr bwMode="auto">
          <a:xfrm>
            <a:off x="642938" y="832470"/>
            <a:ext cx="1108075" cy="461962"/>
          </a:xfrm>
          <a:prstGeom prst="rect">
            <a:avLst/>
          </a:prstGeom>
          <a:noFill/>
          <a:ln w="9525">
            <a:noFill/>
            <a:miter lim="800000"/>
            <a:headEnd/>
            <a:tailEnd/>
          </a:ln>
        </p:spPr>
        <p:txBody>
          <a:bodyPr wrap="none">
            <a:spAutoFit/>
          </a:bodyPr>
          <a:lstStyle/>
          <a:p>
            <a:pPr marL="457200" indent="-457200"/>
            <a:r>
              <a:rPr kumimoji="0" lang="zh-TW" altLang="en-US" sz="2400" dirty="0">
                <a:solidFill>
                  <a:srgbClr val="663300"/>
                </a:solidFill>
                <a:latin typeface="Arial" charset="0"/>
                <a:ea typeface="標楷體" pitchFamily="65" charset="-120"/>
                <a:cs typeface="Arial" charset="0"/>
              </a:rPr>
              <a:t>閘道器</a:t>
            </a:r>
          </a:p>
        </p:txBody>
      </p:sp>
      <p:pic>
        <p:nvPicPr>
          <p:cNvPr id="52228" name="Picture 2" descr="gateway1"/>
          <p:cNvPicPr>
            <a:picLocks noChangeAspect="1" noChangeArrowheads="1"/>
          </p:cNvPicPr>
          <p:nvPr/>
        </p:nvPicPr>
        <p:blipFill>
          <a:blip r:embed="rId4" cstate="print"/>
          <a:srcRect/>
          <a:stretch>
            <a:fillRect/>
          </a:stretch>
        </p:blipFill>
        <p:spPr bwMode="auto">
          <a:xfrm>
            <a:off x="785813" y="1508745"/>
            <a:ext cx="7466012"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圖片 8" descr="o_return_.png">
            <a:hlinkClick r:id="rId2" action="ppaction://hlinksldjump"/>
          </p:cNvPr>
          <p:cNvPicPr>
            <a:picLocks noChangeAspect="1"/>
          </p:cNvPicPr>
          <p:nvPr/>
        </p:nvPicPr>
        <p:blipFill>
          <a:blip r:embed="rId3" cstate="print"/>
          <a:srcRect/>
          <a:stretch>
            <a:fillRect/>
          </a:stretch>
        </p:blipFill>
        <p:spPr bwMode="auto">
          <a:xfrm>
            <a:off x="8186737" y="5805264"/>
            <a:ext cx="657225" cy="642937"/>
          </a:xfrm>
          <a:prstGeom prst="rect">
            <a:avLst/>
          </a:prstGeom>
          <a:noFill/>
          <a:ln w="9525">
            <a:noFill/>
            <a:miter lim="800000"/>
            <a:headEnd/>
            <a:tailEnd/>
          </a:ln>
        </p:spPr>
      </p:pic>
      <p:sp>
        <p:nvSpPr>
          <p:cNvPr id="52227" name="矩形 4"/>
          <p:cNvSpPr>
            <a:spLocks noChangeArrowheads="1"/>
          </p:cNvSpPr>
          <p:nvPr/>
        </p:nvSpPr>
        <p:spPr bwMode="auto">
          <a:xfrm>
            <a:off x="642938" y="832470"/>
            <a:ext cx="1107996" cy="461665"/>
          </a:xfrm>
          <a:prstGeom prst="rect">
            <a:avLst/>
          </a:prstGeom>
          <a:noFill/>
          <a:ln w="9525">
            <a:noFill/>
            <a:miter lim="800000"/>
            <a:headEnd/>
            <a:tailEnd/>
          </a:ln>
        </p:spPr>
        <p:txBody>
          <a:bodyPr wrap="none">
            <a:spAutoFit/>
          </a:bodyPr>
          <a:lstStyle/>
          <a:p>
            <a:pPr marL="457200" indent="-457200"/>
            <a:r>
              <a:rPr kumimoji="0" lang="zh-TW" altLang="en-US" sz="2400" dirty="0" smtClean="0">
                <a:solidFill>
                  <a:srgbClr val="663300"/>
                </a:solidFill>
                <a:latin typeface="Arial" charset="0"/>
                <a:ea typeface="標楷體" pitchFamily="65" charset="-120"/>
                <a:cs typeface="Arial" charset="0"/>
              </a:rPr>
              <a:t>交換器</a:t>
            </a:r>
            <a:endParaRPr kumimoji="0" lang="zh-TW" altLang="en-US" sz="2400" dirty="0">
              <a:solidFill>
                <a:srgbClr val="663300"/>
              </a:solidFill>
              <a:latin typeface="Arial" charset="0"/>
              <a:ea typeface="標楷體" pitchFamily="65" charset="-120"/>
              <a:cs typeface="Arial" charset="0"/>
            </a:endParaRPr>
          </a:p>
        </p:txBody>
      </p:sp>
      <p:sp>
        <p:nvSpPr>
          <p:cNvPr id="2" name="矩形 1"/>
          <p:cNvSpPr/>
          <p:nvPr/>
        </p:nvSpPr>
        <p:spPr>
          <a:xfrm>
            <a:off x="683568" y="1556792"/>
            <a:ext cx="7920880" cy="1938992"/>
          </a:xfrm>
          <a:prstGeom prst="rect">
            <a:avLst/>
          </a:prstGeom>
        </p:spPr>
        <p:txBody>
          <a:bodyPr wrap="square">
            <a:spAutoFit/>
          </a:bodyPr>
          <a:lstStyle/>
          <a:p>
            <a:pPr algn="just"/>
            <a:r>
              <a:rPr lang="zh-TW" altLang="en-US" sz="2400" dirty="0" smtClean="0">
                <a:latin typeface="標楷體" panose="03000509000000000000" pitchFamily="65" charset="-120"/>
                <a:ea typeface="標楷體" panose="03000509000000000000" pitchFamily="65" charset="-120"/>
              </a:rPr>
              <a:t>交換器 </a:t>
            </a:r>
            <a:r>
              <a:rPr lang="en-US" altLang="zh-TW" sz="2400" dirty="0" smtClean="0">
                <a:latin typeface="標楷體" panose="03000509000000000000" pitchFamily="65" charset="-120"/>
                <a:ea typeface="標楷體" panose="03000509000000000000" pitchFamily="65" charset="-120"/>
              </a:rPr>
              <a:t>(switch)</a:t>
            </a:r>
            <a:r>
              <a:rPr lang="zh-TW" altLang="en-US" sz="2400" dirty="0" smtClean="0">
                <a:latin typeface="標楷體" panose="03000509000000000000" pitchFamily="65" charset="-120"/>
                <a:ea typeface="標楷體" panose="03000509000000000000" pitchFamily="65" charset="-120"/>
              </a:rPr>
              <a:t> 又</a:t>
            </a:r>
            <a:r>
              <a:rPr lang="zh-TW" altLang="en-US" sz="2400" dirty="0">
                <a:latin typeface="標楷體" panose="03000509000000000000" pitchFamily="65" charset="-120"/>
                <a:ea typeface="標楷體" panose="03000509000000000000" pitchFamily="65" charset="-120"/>
              </a:rPr>
              <a:t>分為第二層交換器 </a:t>
            </a:r>
            <a:r>
              <a:rPr lang="en-US" altLang="zh-TW" sz="2400" dirty="0">
                <a:latin typeface="標楷體" panose="03000509000000000000" pitchFamily="65" charset="-120"/>
                <a:ea typeface="標楷體" panose="03000509000000000000" pitchFamily="65" charset="-120"/>
              </a:rPr>
              <a:t>(layer 2 switch) </a:t>
            </a:r>
            <a:r>
              <a:rPr lang="zh-TW" altLang="en-US" sz="2400" dirty="0">
                <a:latin typeface="標楷體" panose="03000509000000000000" pitchFamily="65" charset="-120"/>
                <a:ea typeface="標楷體" panose="03000509000000000000" pitchFamily="65" charset="-120"/>
              </a:rPr>
              <a:t>和第三層</a:t>
            </a:r>
            <a:r>
              <a:rPr lang="zh-TW" altLang="en-US" sz="2400" dirty="0" smtClean="0">
                <a:latin typeface="標楷體" panose="03000509000000000000" pitchFamily="65" charset="-120"/>
                <a:ea typeface="標楷體" panose="03000509000000000000" pitchFamily="65" charset="-120"/>
              </a:rPr>
              <a:t>交換器 </a:t>
            </a:r>
            <a:r>
              <a:rPr lang="en-US" altLang="zh-TW"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layer 3 switch)</a:t>
            </a:r>
            <a:r>
              <a:rPr lang="zh-TW" altLang="en-US" sz="2400" dirty="0">
                <a:latin typeface="標楷體" panose="03000509000000000000" pitchFamily="65" charset="-120"/>
                <a:ea typeface="標楷體" panose="03000509000000000000" pitchFamily="65" charset="-120"/>
              </a:rPr>
              <a:t>，前者相當於具有橋接器功能的集線器，只會將資料傳送給</a:t>
            </a:r>
            <a:r>
              <a:rPr lang="zh-TW" altLang="en-US" sz="2400" dirty="0" smtClean="0">
                <a:latin typeface="標楷體" panose="03000509000000000000" pitchFamily="65" charset="-120"/>
                <a:ea typeface="標楷體" panose="03000509000000000000" pitchFamily="65" charset="-120"/>
              </a:rPr>
              <a:t>指定的</a:t>
            </a:r>
            <a:r>
              <a:rPr lang="zh-TW" altLang="en-US" sz="2400" dirty="0">
                <a:latin typeface="標楷體" panose="03000509000000000000" pitchFamily="65" charset="-120"/>
                <a:ea typeface="標楷體" panose="03000509000000000000" pitchFamily="65" charset="-120"/>
              </a:rPr>
              <a:t>電腦</a:t>
            </a:r>
            <a:r>
              <a:rPr lang="zh-TW" altLang="en-US" sz="2400" dirty="0" smtClean="0">
                <a:latin typeface="標楷體" panose="03000509000000000000" pitchFamily="65" charset="-120"/>
                <a:ea typeface="標楷體" panose="03000509000000000000" pitchFamily="65" charset="-120"/>
              </a:rPr>
              <a:t>，而</a:t>
            </a:r>
            <a:r>
              <a:rPr lang="zh-TW" altLang="en-US" sz="2400" dirty="0">
                <a:latin typeface="標楷體" panose="03000509000000000000" pitchFamily="65" charset="-120"/>
                <a:ea typeface="標楷體" panose="03000509000000000000" pitchFamily="65" charset="-120"/>
              </a:rPr>
              <a:t>後者相當於改良型的路</a:t>
            </a:r>
            <a:r>
              <a:rPr lang="zh-TW" altLang="en-US" sz="2400" dirty="0" smtClean="0">
                <a:latin typeface="標楷體" panose="03000509000000000000" pitchFamily="65" charset="-120"/>
                <a:ea typeface="標楷體" panose="03000509000000000000" pitchFamily="65" charset="-120"/>
              </a:rPr>
              <a:t>由器</a:t>
            </a:r>
            <a:r>
              <a:rPr lang="zh-TW" altLang="en-US" sz="2400" dirty="0">
                <a:latin typeface="標楷體" panose="03000509000000000000" pitchFamily="65" charset="-120"/>
                <a:ea typeface="標楷體" panose="03000509000000000000" pitchFamily="65" charset="-120"/>
              </a:rPr>
              <a:t>，因為是將路由器的部分功能改由硬體執行，故效能比傳統的路由器好。</a:t>
            </a:r>
          </a:p>
        </p:txBody>
      </p:sp>
      <p:pic>
        <p:nvPicPr>
          <p:cNvPr id="1026" name="Picture 2" descr="J:\Jean\2015新趨勢計概\稿件\Ch06-08\swi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861048"/>
            <a:ext cx="4536504" cy="148243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491880" y="5343485"/>
            <a:ext cx="1830950" cy="369332"/>
          </a:xfrm>
          <a:prstGeom prst="rect">
            <a:avLst/>
          </a:prstGeom>
        </p:spPr>
        <p:txBody>
          <a:bodyPr wrap="none">
            <a:spAutoFit/>
          </a:bodyPr>
          <a:lstStyle/>
          <a:p>
            <a:r>
              <a:rPr lang="zh-TW" altLang="zh-TW" dirty="0">
                <a:latin typeface="標楷體" panose="03000509000000000000" pitchFamily="65" charset="-120"/>
                <a:ea typeface="標楷體" panose="03000509000000000000" pitchFamily="65" charset="-120"/>
              </a:rPr>
              <a:t>圖片來源：</a:t>
            </a:r>
            <a:r>
              <a:rPr lang="en-US" altLang="zh-TW" dirty="0">
                <a:latin typeface="標楷體" panose="03000509000000000000" pitchFamily="65" charset="-120"/>
                <a:ea typeface="標楷體" panose="03000509000000000000" pitchFamily="65" charset="-120"/>
              </a:rPr>
              <a:t>ASUS</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7363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圖片 16" descr="g_page.png"/>
          <p:cNvPicPr>
            <a:picLocks noChangeAspect="1"/>
          </p:cNvPicPr>
          <p:nvPr/>
        </p:nvPicPr>
        <p:blipFill>
          <a:blip r:embed="rId3" cstate="print"/>
          <a:srcRect/>
          <a:stretch>
            <a:fillRect/>
          </a:stretch>
        </p:blipFill>
        <p:spPr bwMode="auto">
          <a:xfrm>
            <a:off x="7643813" y="714375"/>
            <a:ext cx="1071562" cy="677863"/>
          </a:xfrm>
          <a:prstGeom prst="rect">
            <a:avLst/>
          </a:prstGeom>
          <a:noFill/>
          <a:ln w="9525">
            <a:noFill/>
            <a:miter lim="800000"/>
            <a:headEnd/>
            <a:tailEnd/>
          </a:ln>
        </p:spPr>
      </p:pic>
      <p:sp>
        <p:nvSpPr>
          <p:cNvPr id="15364" name="文字方塊 17"/>
          <p:cNvSpPr txBox="1">
            <a:spLocks noChangeArrowheads="1"/>
          </p:cNvSpPr>
          <p:nvPr/>
        </p:nvSpPr>
        <p:spPr bwMode="auto">
          <a:xfrm>
            <a:off x="7740352" y="714375"/>
            <a:ext cx="1260773" cy="307777"/>
          </a:xfrm>
          <a:prstGeom prst="rect">
            <a:avLst/>
          </a:prstGeom>
          <a:noFill/>
          <a:ln w="9525">
            <a:noFill/>
            <a:miter lim="800000"/>
            <a:headEnd/>
            <a:tailEnd/>
          </a:ln>
        </p:spPr>
        <p:txBody>
          <a:bodyPr wrap="square">
            <a:spAutoFit/>
          </a:bodyPr>
          <a:lstStyle/>
          <a:p>
            <a:r>
              <a:rPr kumimoji="0" lang="en-US" altLang="zh-TW" sz="1400" dirty="0" smtClean="0">
                <a:latin typeface="Arial" charset="0"/>
                <a:cs typeface="Arial" charset="0"/>
              </a:rPr>
              <a:t>P.7-4~P.7-8</a:t>
            </a:r>
            <a:endParaRPr kumimoji="0" lang="zh-TW" altLang="en-US" sz="1400" dirty="0">
              <a:latin typeface="Arial" charset="0"/>
              <a:cs typeface="Arial" charset="0"/>
            </a:endParaRPr>
          </a:p>
        </p:txBody>
      </p:sp>
      <p:sp>
        <p:nvSpPr>
          <p:cNvPr id="15365" name="矩形 18"/>
          <p:cNvSpPr>
            <a:spLocks noChangeArrowheads="1"/>
          </p:cNvSpPr>
          <p:nvPr/>
        </p:nvSpPr>
        <p:spPr bwMode="auto">
          <a:xfrm>
            <a:off x="2357438" y="642938"/>
            <a:ext cx="3634328"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7-2 </a:t>
            </a:r>
            <a:r>
              <a:rPr kumimoji="0" lang="zh-TW" altLang="en-US" sz="4000" dirty="0" smtClean="0">
                <a:solidFill>
                  <a:srgbClr val="663300"/>
                </a:solidFill>
                <a:latin typeface="Arial" charset="0"/>
                <a:ea typeface="標楷體" pitchFamily="65" charset="-120"/>
                <a:cs typeface="Arial" charset="0"/>
              </a:rPr>
              <a:t>網路</a:t>
            </a:r>
            <a:r>
              <a:rPr kumimoji="0" lang="zh-TW" altLang="en-US" sz="4000" dirty="0">
                <a:solidFill>
                  <a:srgbClr val="663300"/>
                </a:solidFill>
                <a:latin typeface="Arial" charset="0"/>
                <a:ea typeface="標楷體" pitchFamily="65" charset="-120"/>
                <a:cs typeface="Arial" charset="0"/>
              </a:rPr>
              <a:t>的類型</a:t>
            </a:r>
          </a:p>
        </p:txBody>
      </p:sp>
      <p:sp>
        <p:nvSpPr>
          <p:cNvPr id="15366" name="矩形 20"/>
          <p:cNvSpPr>
            <a:spLocks noChangeArrowheads="1"/>
          </p:cNvSpPr>
          <p:nvPr/>
        </p:nvSpPr>
        <p:spPr bwMode="auto">
          <a:xfrm>
            <a:off x="285750" y="1630363"/>
            <a:ext cx="8715375" cy="1200150"/>
          </a:xfrm>
          <a:prstGeom prst="rect">
            <a:avLst/>
          </a:prstGeom>
          <a:noFill/>
          <a:ln w="9525">
            <a:noFill/>
            <a:miter lim="800000"/>
            <a:headEnd/>
            <a:tailEnd/>
          </a:ln>
        </p:spPr>
        <p:txBody>
          <a:bodyPr>
            <a:spAutoFit/>
          </a:bodyPr>
          <a:lstStyle/>
          <a:p>
            <a:pPr>
              <a:buClr>
                <a:srgbClr val="00B0F0"/>
              </a:buClr>
            </a:pPr>
            <a:r>
              <a:rPr kumimoji="0" lang="zh-TW" altLang="en-US" sz="2400" dirty="0">
                <a:latin typeface="Arial" charset="0"/>
                <a:ea typeface="標楷體" pitchFamily="65" charset="-120"/>
                <a:cs typeface="Arial" charset="0"/>
              </a:rPr>
              <a:t>原則上，只要是將超過一部的電腦連接在一起，就能形成網路。我們通常會根據電腦所涵蓋的地理範圍，將網路分為</a:t>
            </a:r>
            <a:r>
              <a:rPr kumimoji="0" lang="zh-TW" altLang="en-US" sz="2400" dirty="0">
                <a:latin typeface="Arial" charset="0"/>
                <a:ea typeface="標楷體" pitchFamily="65" charset="-120"/>
                <a:cs typeface="Arial" charset="0"/>
                <a:hlinkClick r:id="rId4" action="ppaction://hlinksldjump"/>
              </a:rPr>
              <a:t>區域網路</a:t>
            </a:r>
            <a:r>
              <a:rPr kumimoji="0" lang="zh-TW" altLang="en-US" sz="2400" dirty="0">
                <a:latin typeface="Arial" charset="0"/>
                <a:ea typeface="標楷體" pitchFamily="65" charset="-120"/>
                <a:cs typeface="Arial" charset="0"/>
              </a:rPr>
              <a:t>、</a:t>
            </a:r>
            <a:r>
              <a:rPr kumimoji="0" lang="zh-TW" altLang="en-US" sz="2400" dirty="0">
                <a:latin typeface="Arial" charset="0"/>
                <a:ea typeface="標楷體" pitchFamily="65" charset="-120"/>
                <a:cs typeface="Arial" charset="0"/>
                <a:hlinkClick r:id="rId5" action="ppaction://hlinksldjump"/>
              </a:rPr>
              <a:t>廣域網路</a:t>
            </a:r>
            <a:r>
              <a:rPr kumimoji="0" lang="zh-TW" altLang="en-US" sz="2400" dirty="0">
                <a:latin typeface="Arial" charset="0"/>
                <a:ea typeface="標楷體" pitchFamily="65" charset="-120"/>
                <a:cs typeface="Arial" charset="0"/>
              </a:rPr>
              <a:t>、</a:t>
            </a:r>
            <a:r>
              <a:rPr kumimoji="0" lang="zh-TW" altLang="en-US" sz="2400" dirty="0">
                <a:latin typeface="Arial" charset="0"/>
                <a:ea typeface="標楷體" pitchFamily="65" charset="-120"/>
                <a:cs typeface="Arial" charset="0"/>
                <a:hlinkClick r:id="rId6" action="ppaction://hlinksldjump"/>
              </a:rPr>
              <a:t>都會網路</a:t>
            </a:r>
            <a:r>
              <a:rPr kumimoji="0" lang="zh-TW" altLang="en-US" sz="2400" dirty="0">
                <a:latin typeface="Arial" charset="0"/>
                <a:ea typeface="標楷體" pitchFamily="65" charset="-120"/>
                <a:cs typeface="Arial" charset="0"/>
              </a:rPr>
              <a:t>、</a:t>
            </a:r>
            <a:r>
              <a:rPr kumimoji="0" lang="zh-TW" altLang="en-US" sz="2400" dirty="0">
                <a:latin typeface="Arial" charset="0"/>
                <a:ea typeface="標楷體" pitchFamily="65" charset="-120"/>
                <a:cs typeface="Arial" charset="0"/>
                <a:hlinkClick r:id="rId7" action="ppaction://hlinksldjump"/>
              </a:rPr>
              <a:t>互聯</a:t>
            </a:r>
            <a:r>
              <a:rPr kumimoji="0" lang="zh-TW" altLang="en-US" sz="2400" dirty="0" smtClean="0">
                <a:latin typeface="Arial" charset="0"/>
                <a:ea typeface="標楷體" pitchFamily="65" charset="-120"/>
                <a:cs typeface="Arial" charset="0"/>
                <a:hlinkClick r:id="rId7" action="ppaction://hlinksldjump"/>
              </a:rPr>
              <a:t>網</a:t>
            </a:r>
            <a:r>
              <a:rPr kumimoji="0" lang="zh-TW" altLang="en-US" sz="2400" dirty="0" smtClean="0">
                <a:latin typeface="Arial" charset="0"/>
                <a:ea typeface="標楷體" pitchFamily="65" charset="-120"/>
                <a:cs typeface="Arial" charset="0"/>
              </a:rPr>
              <a:t>等</a:t>
            </a:r>
            <a:r>
              <a:rPr kumimoji="0" lang="zh-TW" altLang="en-US" sz="2400" dirty="0">
                <a:latin typeface="Arial" charset="0"/>
                <a:ea typeface="標楷體" pitchFamily="65" charset="-120"/>
                <a:cs typeface="Arial" charset="0"/>
              </a:rPr>
              <a:t>類型。</a:t>
            </a:r>
          </a:p>
        </p:txBody>
      </p:sp>
      <p:pic>
        <p:nvPicPr>
          <p:cNvPr id="15367" name="Picture 2"/>
          <p:cNvPicPr>
            <a:picLocks noChangeAspect="1" noChangeArrowheads="1"/>
          </p:cNvPicPr>
          <p:nvPr/>
        </p:nvPicPr>
        <p:blipFill>
          <a:blip r:embed="rId8" cstate="print"/>
          <a:srcRect/>
          <a:stretch>
            <a:fillRect/>
          </a:stretch>
        </p:blipFill>
        <p:spPr bwMode="auto">
          <a:xfrm>
            <a:off x="2214564" y="2857500"/>
            <a:ext cx="4126214" cy="1546767"/>
          </a:xfrm>
          <a:prstGeom prst="rect">
            <a:avLst/>
          </a:prstGeom>
          <a:noFill/>
          <a:ln w="9525">
            <a:noFill/>
            <a:miter lim="800000"/>
            <a:headEnd/>
            <a:tailEnd/>
          </a:ln>
        </p:spPr>
      </p:pic>
      <p:pic>
        <p:nvPicPr>
          <p:cNvPr id="15368" name="Picture 3"/>
          <p:cNvPicPr>
            <a:picLocks noChangeAspect="1" noChangeArrowheads="1"/>
          </p:cNvPicPr>
          <p:nvPr/>
        </p:nvPicPr>
        <p:blipFill>
          <a:blip r:embed="rId9" cstate="print"/>
          <a:srcRect/>
          <a:stretch>
            <a:fillRect/>
          </a:stretch>
        </p:blipFill>
        <p:spPr bwMode="auto">
          <a:xfrm>
            <a:off x="2214563" y="4447956"/>
            <a:ext cx="4085629" cy="2077388"/>
          </a:xfrm>
          <a:prstGeom prst="rect">
            <a:avLst/>
          </a:prstGeom>
          <a:noFill/>
          <a:ln w="9525">
            <a:noFill/>
            <a:miter lim="800000"/>
            <a:headEnd/>
            <a:tailEnd/>
          </a:ln>
        </p:spPr>
      </p:pic>
      <p:sp>
        <p:nvSpPr>
          <p:cNvPr id="15369" name="矩形 12"/>
          <p:cNvSpPr>
            <a:spLocks noChangeArrowheads="1"/>
          </p:cNvSpPr>
          <p:nvPr/>
        </p:nvSpPr>
        <p:spPr bwMode="auto">
          <a:xfrm>
            <a:off x="928688" y="3645024"/>
            <a:ext cx="1428750" cy="646112"/>
          </a:xfrm>
          <a:prstGeom prst="rect">
            <a:avLst/>
          </a:prstGeom>
          <a:noFill/>
          <a:ln w="9525">
            <a:noFill/>
            <a:miter lim="800000"/>
            <a:headEnd/>
            <a:tailEnd/>
          </a:ln>
        </p:spPr>
        <p:txBody>
          <a:bodyPr>
            <a:spAutoFit/>
          </a:bodyPr>
          <a:lstStyle/>
          <a:p>
            <a:r>
              <a:rPr kumimoji="0" lang="zh-TW" altLang="zh-TW" dirty="0">
                <a:latin typeface="標楷體" pitchFamily="65" charset="-120"/>
                <a:ea typeface="標楷體" pitchFamily="65" charset="-120"/>
              </a:rPr>
              <a:t>連接兩部短距離的電腦</a:t>
            </a:r>
            <a:endParaRPr kumimoji="0" lang="zh-TW" altLang="en-US" dirty="0">
              <a:latin typeface="標楷體" pitchFamily="65" charset="-120"/>
              <a:ea typeface="標楷體" pitchFamily="65" charset="-120"/>
            </a:endParaRPr>
          </a:p>
        </p:txBody>
      </p:sp>
      <p:sp>
        <p:nvSpPr>
          <p:cNvPr id="15370" name="矩形 13"/>
          <p:cNvSpPr>
            <a:spLocks noChangeArrowheads="1"/>
          </p:cNvSpPr>
          <p:nvPr/>
        </p:nvSpPr>
        <p:spPr bwMode="auto">
          <a:xfrm>
            <a:off x="928688" y="5805264"/>
            <a:ext cx="1428750" cy="646112"/>
          </a:xfrm>
          <a:prstGeom prst="rect">
            <a:avLst/>
          </a:prstGeom>
          <a:noFill/>
          <a:ln w="9525">
            <a:noFill/>
            <a:miter lim="800000"/>
            <a:headEnd/>
            <a:tailEnd/>
          </a:ln>
        </p:spPr>
        <p:txBody>
          <a:bodyPr>
            <a:spAutoFit/>
          </a:bodyPr>
          <a:lstStyle/>
          <a:p>
            <a:r>
              <a:rPr kumimoji="0" lang="zh-TW" altLang="zh-TW" dirty="0">
                <a:latin typeface="標楷體" pitchFamily="65" charset="-120"/>
                <a:ea typeface="標楷體" pitchFamily="65" charset="-120"/>
              </a:rPr>
              <a:t>連接兩部</a:t>
            </a:r>
            <a:r>
              <a:rPr kumimoji="0" lang="zh-TW" altLang="en-US" dirty="0">
                <a:latin typeface="標楷體" pitchFamily="65" charset="-120"/>
                <a:ea typeface="標楷體" pitchFamily="65" charset="-120"/>
              </a:rPr>
              <a:t>長</a:t>
            </a:r>
            <a:r>
              <a:rPr kumimoji="0" lang="zh-TW" altLang="zh-TW" dirty="0">
                <a:latin typeface="標楷體" pitchFamily="65" charset="-120"/>
                <a:ea typeface="標楷體" pitchFamily="65" charset="-120"/>
              </a:rPr>
              <a:t>距離的電腦</a:t>
            </a:r>
            <a:endParaRPr kumimoji="0" lang="zh-TW" altLang="en-US" dirty="0">
              <a:latin typeface="標楷體" pitchFamily="65" charset="-120"/>
              <a:ea typeface="標楷體" pitchFamily="65" charset="-120"/>
            </a:endParaRPr>
          </a:p>
        </p:txBody>
      </p:sp>
      <p:pic>
        <p:nvPicPr>
          <p:cNvPr id="14" name="圖片 7" descr="home_.png">
            <a:hlinkClick r:id="rId10" action="ppaction://hlinksldjump"/>
          </p:cNvPr>
          <p:cNvPicPr>
            <a:picLocks noChangeAspect="1"/>
          </p:cNvPicPr>
          <p:nvPr/>
        </p:nvPicPr>
        <p:blipFill>
          <a:blip r:embed="rId11"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圖片 17" descr="g_page.png"/>
          <p:cNvPicPr>
            <a:picLocks noChangeAspect="1"/>
          </p:cNvPicPr>
          <p:nvPr/>
        </p:nvPicPr>
        <p:blipFill>
          <a:blip r:embed="rId2" cstate="print"/>
          <a:srcRect/>
          <a:stretch>
            <a:fillRect/>
          </a:stretch>
        </p:blipFill>
        <p:spPr bwMode="auto">
          <a:xfrm>
            <a:off x="7715250" y="608013"/>
            <a:ext cx="1071563" cy="677862"/>
          </a:xfrm>
          <a:prstGeom prst="rect">
            <a:avLst/>
          </a:prstGeom>
          <a:noFill/>
          <a:ln w="9525">
            <a:noFill/>
            <a:miter lim="800000"/>
            <a:headEnd/>
            <a:tailEnd/>
          </a:ln>
        </p:spPr>
      </p:pic>
      <p:sp>
        <p:nvSpPr>
          <p:cNvPr id="21508" name="文字方塊 18"/>
          <p:cNvSpPr txBox="1">
            <a:spLocks noChangeArrowheads="1"/>
          </p:cNvSpPr>
          <p:nvPr/>
        </p:nvSpPr>
        <p:spPr bwMode="auto">
          <a:xfrm>
            <a:off x="7596336" y="608013"/>
            <a:ext cx="1296144" cy="523220"/>
          </a:xfrm>
          <a:prstGeom prst="rect">
            <a:avLst/>
          </a:prstGeom>
          <a:noFill/>
          <a:ln w="9525">
            <a:noFill/>
            <a:miter lim="800000"/>
            <a:headEnd/>
            <a:tailEnd/>
          </a:ln>
        </p:spPr>
        <p:txBody>
          <a:bodyPr wrap="square">
            <a:spAutoFit/>
          </a:bodyPr>
          <a:lstStyle/>
          <a:p>
            <a:r>
              <a:rPr kumimoji="0" lang="en-US" altLang="zh-TW" sz="1400" dirty="0" smtClean="0">
                <a:latin typeface="Arial" charset="0"/>
                <a:cs typeface="Arial" charset="0"/>
              </a:rPr>
              <a:t>P.7-10~P.7-11</a:t>
            </a:r>
          </a:p>
          <a:p>
            <a:endParaRPr kumimoji="0" lang="zh-TW" altLang="en-US" sz="1400" dirty="0">
              <a:latin typeface="Arial" charset="0"/>
              <a:cs typeface="Arial" charset="0"/>
            </a:endParaRPr>
          </a:p>
        </p:txBody>
      </p:sp>
      <p:sp>
        <p:nvSpPr>
          <p:cNvPr id="21509" name="矩形 15"/>
          <p:cNvSpPr>
            <a:spLocks noChangeArrowheads="1"/>
          </p:cNvSpPr>
          <p:nvPr/>
        </p:nvSpPr>
        <p:spPr bwMode="auto">
          <a:xfrm>
            <a:off x="2195513" y="931863"/>
            <a:ext cx="4660250"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7-3 </a:t>
            </a:r>
            <a:r>
              <a:rPr kumimoji="0" lang="zh-TW" altLang="en-US" sz="4000" dirty="0">
                <a:solidFill>
                  <a:srgbClr val="663300"/>
                </a:solidFill>
                <a:latin typeface="Arial" charset="0"/>
                <a:ea typeface="標楷體" pitchFamily="65" charset="-120"/>
                <a:cs typeface="Arial" charset="0"/>
              </a:rPr>
              <a:t>網路的運作方式</a:t>
            </a:r>
          </a:p>
        </p:txBody>
      </p:sp>
      <p:sp>
        <p:nvSpPr>
          <p:cNvPr id="21510" name="矩形 16"/>
          <p:cNvSpPr>
            <a:spLocks noChangeArrowheads="1"/>
          </p:cNvSpPr>
          <p:nvPr/>
        </p:nvSpPr>
        <p:spPr bwMode="auto">
          <a:xfrm>
            <a:off x="789236" y="1943100"/>
            <a:ext cx="7599188" cy="1200150"/>
          </a:xfrm>
          <a:prstGeom prst="rect">
            <a:avLst/>
          </a:prstGeom>
          <a:noFill/>
          <a:ln w="9525">
            <a:noFill/>
            <a:miter lim="800000"/>
            <a:headEnd/>
            <a:tailEnd/>
          </a:ln>
        </p:spPr>
        <p:txBody>
          <a:bodyPr wrap="square">
            <a:spAutoFit/>
          </a:bodyPr>
          <a:lstStyle/>
          <a:p>
            <a:pPr marL="342900" indent="-342900">
              <a:buClr>
                <a:srgbClr val="00B0F0"/>
              </a:buClr>
              <a:buSzPct val="70000"/>
              <a:buBlip>
                <a:blip r:embed="rId3"/>
              </a:buBlip>
            </a:pPr>
            <a:r>
              <a:rPr kumimoji="0" lang="zh-TW" altLang="en-US" sz="2400" dirty="0">
                <a:latin typeface="Arial" charset="0"/>
                <a:ea typeface="標楷體" pitchFamily="65" charset="-120"/>
                <a:cs typeface="Arial" charset="0"/>
                <a:hlinkClick r:id="rId4" action="ppaction://hlinksldjump"/>
              </a:rPr>
              <a:t>主從式</a:t>
            </a:r>
            <a:r>
              <a:rPr kumimoji="0" lang="zh-TW" altLang="en-US" sz="2400" dirty="0" smtClean="0">
                <a:latin typeface="Arial" charset="0"/>
                <a:ea typeface="標楷體" pitchFamily="65" charset="-120"/>
                <a:cs typeface="Arial" charset="0"/>
                <a:hlinkClick r:id="rId4" action="ppaction://hlinksldjump"/>
              </a:rPr>
              <a:t>網路 </a:t>
            </a:r>
            <a:r>
              <a:rPr kumimoji="0" lang="en-US" altLang="zh-TW" sz="2400" dirty="0" smtClean="0">
                <a:latin typeface="Arial" charset="0"/>
                <a:ea typeface="標楷體" pitchFamily="65" charset="-120"/>
                <a:cs typeface="Arial" charset="0"/>
                <a:hlinkClick r:id="rId4" action="ppaction://hlinksldjump"/>
              </a:rPr>
              <a:t>(client-server </a:t>
            </a:r>
            <a:r>
              <a:rPr kumimoji="0" lang="en-US" altLang="zh-TW" sz="2400" dirty="0">
                <a:latin typeface="Arial" charset="0"/>
                <a:ea typeface="標楷體" pitchFamily="65" charset="-120"/>
                <a:cs typeface="Arial" charset="0"/>
                <a:hlinkClick r:id="rId4" action="ppaction://hlinksldjump"/>
              </a:rPr>
              <a:t>network)</a:t>
            </a:r>
            <a:endParaRPr kumimoji="0" lang="en-US" altLang="zh-TW" sz="2400" dirty="0">
              <a:latin typeface="Arial" charset="0"/>
              <a:ea typeface="標楷體" pitchFamily="65" charset="-120"/>
              <a:cs typeface="Arial" charset="0"/>
            </a:endParaRPr>
          </a:p>
          <a:p>
            <a:pPr marL="342900" indent="-342900">
              <a:buClr>
                <a:srgbClr val="00B0F0"/>
              </a:buClr>
              <a:buSzPct val="70000"/>
              <a:buBlip>
                <a:blip r:embed="rId3"/>
              </a:buBlip>
            </a:pPr>
            <a:r>
              <a:rPr kumimoji="0" lang="zh-TW" altLang="en-US" sz="2400" dirty="0">
                <a:latin typeface="Arial" charset="0"/>
                <a:ea typeface="標楷體" pitchFamily="65" charset="-120"/>
                <a:cs typeface="Arial" charset="0"/>
                <a:hlinkClick r:id="rId5" action="ppaction://hlinksldjump"/>
              </a:rPr>
              <a:t>對等式網路 </a:t>
            </a:r>
            <a:r>
              <a:rPr kumimoji="0" lang="en-US" altLang="zh-TW" sz="2400" dirty="0">
                <a:latin typeface="Arial" charset="0"/>
                <a:ea typeface="標楷體" pitchFamily="65" charset="-120"/>
                <a:cs typeface="Arial" charset="0"/>
                <a:hlinkClick r:id="rId5" action="ppaction://hlinksldjump"/>
              </a:rPr>
              <a:t>(peer-to-peer network)</a:t>
            </a:r>
            <a:endParaRPr kumimoji="0" lang="en-US" altLang="zh-TW" sz="2400" dirty="0">
              <a:latin typeface="Arial" charset="0"/>
              <a:ea typeface="標楷體" pitchFamily="65" charset="-120"/>
              <a:cs typeface="Arial" charset="0"/>
            </a:endParaRPr>
          </a:p>
          <a:p>
            <a:pPr marL="342900" indent="-342900">
              <a:buClr>
                <a:srgbClr val="00B0F0"/>
              </a:buClr>
              <a:buSzPct val="70000"/>
              <a:buBlip>
                <a:blip r:embed="rId3"/>
              </a:buBlip>
            </a:pPr>
            <a:r>
              <a:rPr kumimoji="0" lang="zh-TW" altLang="en-US" sz="2400" dirty="0">
                <a:latin typeface="Arial" charset="0"/>
                <a:ea typeface="標楷體" pitchFamily="65" charset="-120"/>
                <a:cs typeface="Arial" charset="0"/>
                <a:hlinkClick r:id="rId6" action="ppaction://hlinksldjump"/>
              </a:rPr>
              <a:t>混合式網路</a:t>
            </a:r>
            <a:endParaRPr kumimoji="0" lang="zh-TW" altLang="en-US" sz="2400" dirty="0">
              <a:latin typeface="Arial" charset="0"/>
              <a:ea typeface="標楷體" pitchFamily="65" charset="-120"/>
              <a:cs typeface="Arial" charset="0"/>
            </a:endParaRPr>
          </a:p>
        </p:txBody>
      </p:sp>
      <p:pic>
        <p:nvPicPr>
          <p:cNvPr id="10" name="圖片 7" descr="home_.png">
            <a:hlinkClick r:id="rId7" action="ppaction://hlinksldjump"/>
          </p:cNvPr>
          <p:cNvPicPr>
            <a:picLocks noChangeAspect="1"/>
          </p:cNvPicPr>
          <p:nvPr/>
        </p:nvPicPr>
        <p:blipFill>
          <a:blip r:embed="rId8"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圖片 17" descr="g_page.png"/>
          <p:cNvPicPr>
            <a:picLocks noChangeAspect="1"/>
          </p:cNvPicPr>
          <p:nvPr/>
        </p:nvPicPr>
        <p:blipFill>
          <a:blip r:embed="rId3" cstate="print"/>
          <a:srcRect/>
          <a:stretch>
            <a:fillRect/>
          </a:stretch>
        </p:blipFill>
        <p:spPr bwMode="auto">
          <a:xfrm>
            <a:off x="7715250" y="608013"/>
            <a:ext cx="1071563" cy="677862"/>
          </a:xfrm>
          <a:prstGeom prst="rect">
            <a:avLst/>
          </a:prstGeom>
          <a:noFill/>
          <a:ln w="9525">
            <a:noFill/>
            <a:miter lim="800000"/>
            <a:headEnd/>
            <a:tailEnd/>
          </a:ln>
        </p:spPr>
      </p:pic>
      <p:sp>
        <p:nvSpPr>
          <p:cNvPr id="26628" name="文字方塊 18"/>
          <p:cNvSpPr txBox="1">
            <a:spLocks noChangeArrowheads="1"/>
          </p:cNvSpPr>
          <p:nvPr/>
        </p:nvSpPr>
        <p:spPr bwMode="auto">
          <a:xfrm>
            <a:off x="7929563" y="608013"/>
            <a:ext cx="714375" cy="307975"/>
          </a:xfrm>
          <a:prstGeom prst="rect">
            <a:avLst/>
          </a:prstGeom>
          <a:noFill/>
          <a:ln w="9525">
            <a:noFill/>
            <a:miter lim="800000"/>
            <a:headEnd/>
            <a:tailEnd/>
          </a:ln>
        </p:spPr>
        <p:txBody>
          <a:bodyPr>
            <a:spAutoFit/>
          </a:bodyPr>
          <a:lstStyle/>
          <a:p>
            <a:r>
              <a:rPr kumimoji="0" lang="en-US" altLang="zh-TW" sz="1400" dirty="0" smtClean="0">
                <a:latin typeface="Arial" charset="0"/>
                <a:cs typeface="Arial" charset="0"/>
              </a:rPr>
              <a:t>P.7-12</a:t>
            </a:r>
            <a:endParaRPr kumimoji="0" lang="zh-TW" altLang="en-US" sz="1400" dirty="0">
              <a:latin typeface="Arial" charset="0"/>
              <a:cs typeface="Arial" charset="0"/>
            </a:endParaRPr>
          </a:p>
        </p:txBody>
      </p:sp>
      <p:sp>
        <p:nvSpPr>
          <p:cNvPr id="26629" name="矩形 19"/>
          <p:cNvSpPr>
            <a:spLocks noChangeArrowheads="1"/>
          </p:cNvSpPr>
          <p:nvPr/>
        </p:nvSpPr>
        <p:spPr bwMode="auto">
          <a:xfrm>
            <a:off x="2500313" y="642938"/>
            <a:ext cx="4147289"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7-4 </a:t>
            </a:r>
            <a:r>
              <a:rPr kumimoji="0" lang="en-US" altLang="zh-TW" sz="4000" dirty="0">
                <a:solidFill>
                  <a:srgbClr val="663300"/>
                </a:solidFill>
                <a:latin typeface="Arial" charset="0"/>
                <a:ea typeface="標楷體" pitchFamily="65" charset="-120"/>
                <a:cs typeface="Arial" charset="0"/>
              </a:rPr>
              <a:t>OSI </a:t>
            </a:r>
            <a:r>
              <a:rPr kumimoji="0" lang="zh-TW" altLang="en-US" sz="4000" dirty="0">
                <a:solidFill>
                  <a:srgbClr val="663300"/>
                </a:solidFill>
                <a:latin typeface="Arial" charset="0"/>
                <a:ea typeface="標楷體" pitchFamily="65" charset="-120"/>
                <a:cs typeface="Arial" charset="0"/>
              </a:rPr>
              <a:t>參考模型</a:t>
            </a:r>
          </a:p>
        </p:txBody>
      </p:sp>
      <p:pic>
        <p:nvPicPr>
          <p:cNvPr id="26630" name="Picture 2" descr="3-4"/>
          <p:cNvPicPr>
            <a:picLocks noChangeAspect="1" noChangeArrowheads="1"/>
          </p:cNvPicPr>
          <p:nvPr/>
        </p:nvPicPr>
        <p:blipFill>
          <a:blip r:embed="rId4" cstate="print"/>
          <a:srcRect/>
          <a:stretch>
            <a:fillRect/>
          </a:stretch>
        </p:blipFill>
        <p:spPr bwMode="auto">
          <a:xfrm>
            <a:off x="2286000" y="1484784"/>
            <a:ext cx="4864100" cy="4786312"/>
          </a:xfrm>
          <a:prstGeom prst="rect">
            <a:avLst/>
          </a:prstGeom>
          <a:noFill/>
          <a:ln w="9525">
            <a:noFill/>
            <a:miter lim="800000"/>
            <a:headEnd/>
            <a:tailEnd/>
          </a:ln>
        </p:spPr>
      </p:pic>
      <p:pic>
        <p:nvPicPr>
          <p:cNvPr id="10" name="圖片 7" descr="home_.png">
            <a:hlinkClick r:id="rId5" action="ppaction://hlinksldjump"/>
          </p:cNvPr>
          <p:cNvPicPr>
            <a:picLocks noChangeAspect="1"/>
          </p:cNvPicPr>
          <p:nvPr/>
        </p:nvPicPr>
        <p:blipFill>
          <a:blip r:embed="rId6"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矩形 15"/>
          <p:cNvSpPr>
            <a:spLocks noChangeArrowheads="1"/>
          </p:cNvSpPr>
          <p:nvPr/>
        </p:nvSpPr>
        <p:spPr bwMode="auto">
          <a:xfrm>
            <a:off x="3286125" y="931863"/>
            <a:ext cx="3121367"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7-5 </a:t>
            </a:r>
            <a:r>
              <a:rPr kumimoji="0" lang="zh-TW" altLang="en-US" sz="4000" dirty="0">
                <a:solidFill>
                  <a:srgbClr val="663300"/>
                </a:solidFill>
                <a:latin typeface="Arial" charset="0"/>
                <a:ea typeface="標楷體" pitchFamily="65" charset="-120"/>
                <a:cs typeface="Arial" charset="0"/>
              </a:rPr>
              <a:t>網路拓樸</a:t>
            </a:r>
          </a:p>
        </p:txBody>
      </p:sp>
      <p:sp>
        <p:nvSpPr>
          <p:cNvPr id="27652" name="矩形 16"/>
          <p:cNvSpPr>
            <a:spLocks noChangeArrowheads="1"/>
          </p:cNvSpPr>
          <p:nvPr/>
        </p:nvSpPr>
        <p:spPr bwMode="auto">
          <a:xfrm>
            <a:off x="285750" y="1717675"/>
            <a:ext cx="8572500" cy="1201738"/>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網路通常會包含兩部以上的電腦，而電腦之間是如何連接成網路，則有數種方式，我們將這些方式統稱為拓樸（</a:t>
            </a:r>
            <a:r>
              <a:rPr kumimoji="0" lang="en-US" altLang="zh-TW" sz="2400">
                <a:latin typeface="Arial" charset="0"/>
                <a:ea typeface="標楷體" pitchFamily="65" charset="-120"/>
                <a:cs typeface="Arial" charset="0"/>
              </a:rPr>
              <a:t>topology</a:t>
            </a:r>
            <a:r>
              <a:rPr kumimoji="0" lang="zh-TW" altLang="en-US" sz="2400">
                <a:latin typeface="Arial" charset="0"/>
                <a:ea typeface="標楷體" pitchFamily="65" charset="-120"/>
                <a:cs typeface="Arial" charset="0"/>
              </a:rPr>
              <a:t>），常見的拓樸如下：</a:t>
            </a:r>
          </a:p>
        </p:txBody>
      </p:sp>
      <p:sp>
        <p:nvSpPr>
          <p:cNvPr id="27653" name="矩形 17"/>
          <p:cNvSpPr>
            <a:spLocks noChangeArrowheads="1"/>
          </p:cNvSpPr>
          <p:nvPr/>
        </p:nvSpPr>
        <p:spPr bwMode="auto">
          <a:xfrm>
            <a:off x="330200" y="3062288"/>
            <a:ext cx="2955925" cy="1568450"/>
          </a:xfrm>
          <a:prstGeom prst="rect">
            <a:avLst/>
          </a:prstGeom>
          <a:noFill/>
          <a:ln w="9525">
            <a:noFill/>
            <a:miter lim="800000"/>
            <a:headEnd/>
            <a:tailEnd/>
          </a:ln>
        </p:spPr>
        <p:txBody>
          <a:bodyPr>
            <a:spAutoFit/>
          </a:bodyPr>
          <a:lstStyle/>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hlinkClick r:id="rId3" action="ppaction://hlinksldjump"/>
              </a:rPr>
              <a:t>匯流排拓樸</a:t>
            </a:r>
            <a:endParaRPr kumimoji="0" lang="en-US" altLang="zh-TW" sz="2400" dirty="0">
              <a:latin typeface="Arial" charset="0"/>
              <a:ea typeface="標楷體" pitchFamily="65" charset="-120"/>
              <a:cs typeface="Arial" charset="0"/>
            </a:endParaRPr>
          </a:p>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hlinkClick r:id="rId4" action="ppaction://hlinksldjump"/>
              </a:rPr>
              <a:t>星狀拓樸</a:t>
            </a:r>
            <a:endParaRPr kumimoji="0" lang="zh-TW" altLang="en-US" sz="2400" dirty="0">
              <a:latin typeface="Arial" charset="0"/>
              <a:ea typeface="標楷體" pitchFamily="65" charset="-120"/>
              <a:cs typeface="Arial" charset="0"/>
            </a:endParaRPr>
          </a:p>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hlinkClick r:id="rId5" action="ppaction://hlinksldjump"/>
              </a:rPr>
              <a:t>環狀拓樸</a:t>
            </a:r>
            <a:endParaRPr kumimoji="0" lang="en-US" altLang="zh-TW" sz="2400" dirty="0">
              <a:latin typeface="Arial" charset="0"/>
              <a:ea typeface="標楷體" pitchFamily="65" charset="-120"/>
              <a:cs typeface="Arial" charset="0"/>
            </a:endParaRPr>
          </a:p>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hlinkClick r:id="rId6" action="ppaction://hlinksldjump"/>
              </a:rPr>
              <a:t>網狀拓樸</a:t>
            </a:r>
            <a:endParaRPr kumimoji="0" lang="zh-TW" altLang="en-US" sz="2400" dirty="0">
              <a:latin typeface="Arial" charset="0"/>
              <a:ea typeface="標楷體" pitchFamily="65" charset="-120"/>
              <a:cs typeface="Arial" charset="0"/>
            </a:endParaRPr>
          </a:p>
        </p:txBody>
      </p:sp>
      <p:pic>
        <p:nvPicPr>
          <p:cNvPr id="27654" name="圖片 18" descr="g_page.png"/>
          <p:cNvPicPr>
            <a:picLocks noChangeAspect="1"/>
          </p:cNvPicPr>
          <p:nvPr/>
        </p:nvPicPr>
        <p:blipFill>
          <a:blip r:embed="rId7" cstate="print"/>
          <a:srcRect/>
          <a:stretch>
            <a:fillRect/>
          </a:stretch>
        </p:blipFill>
        <p:spPr bwMode="auto">
          <a:xfrm>
            <a:off x="7715250" y="750888"/>
            <a:ext cx="1071563" cy="677862"/>
          </a:xfrm>
          <a:prstGeom prst="rect">
            <a:avLst/>
          </a:prstGeom>
          <a:noFill/>
          <a:ln w="9525">
            <a:noFill/>
            <a:miter lim="800000"/>
            <a:headEnd/>
            <a:tailEnd/>
          </a:ln>
        </p:spPr>
      </p:pic>
      <p:sp>
        <p:nvSpPr>
          <p:cNvPr id="27655" name="文字方塊 19"/>
          <p:cNvSpPr txBox="1">
            <a:spLocks noChangeArrowheads="1"/>
          </p:cNvSpPr>
          <p:nvPr/>
        </p:nvSpPr>
        <p:spPr bwMode="auto">
          <a:xfrm>
            <a:off x="7668345" y="750888"/>
            <a:ext cx="1296143" cy="307777"/>
          </a:xfrm>
          <a:prstGeom prst="rect">
            <a:avLst/>
          </a:prstGeom>
          <a:noFill/>
          <a:ln w="9525">
            <a:noFill/>
            <a:miter lim="800000"/>
            <a:headEnd/>
            <a:tailEnd/>
          </a:ln>
        </p:spPr>
        <p:txBody>
          <a:bodyPr wrap="square">
            <a:spAutoFit/>
          </a:bodyPr>
          <a:lstStyle/>
          <a:p>
            <a:r>
              <a:rPr kumimoji="0" lang="en-US" altLang="zh-TW" sz="1400" dirty="0" smtClean="0">
                <a:latin typeface="Arial" charset="0"/>
                <a:cs typeface="Arial" charset="0"/>
              </a:rPr>
              <a:t>P.7-16~P.7-19</a:t>
            </a:r>
            <a:endParaRPr kumimoji="0" lang="zh-TW" altLang="en-US" sz="1400" dirty="0">
              <a:latin typeface="Arial" charset="0"/>
              <a:cs typeface="Arial" charset="0"/>
            </a:endParaRPr>
          </a:p>
        </p:txBody>
      </p:sp>
      <p:pic>
        <p:nvPicPr>
          <p:cNvPr id="11" name="圖片 7" descr="home_.png">
            <a:hlinkClick r:id="rId8" action="ppaction://hlinksldjump"/>
          </p:cNvPr>
          <p:cNvPicPr>
            <a:picLocks noChangeAspect="1"/>
          </p:cNvPicPr>
          <p:nvPr/>
        </p:nvPicPr>
        <p:blipFill>
          <a:blip r:embed="rId9"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13"/>
          <p:cNvSpPr>
            <a:spLocks noChangeArrowheads="1"/>
          </p:cNvSpPr>
          <p:nvPr/>
        </p:nvSpPr>
        <p:spPr bwMode="auto">
          <a:xfrm>
            <a:off x="2786063" y="857250"/>
            <a:ext cx="4147289"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7-6 </a:t>
            </a:r>
            <a:r>
              <a:rPr kumimoji="0" lang="zh-TW" altLang="en-US" sz="4000" dirty="0">
                <a:solidFill>
                  <a:srgbClr val="663300"/>
                </a:solidFill>
                <a:latin typeface="Arial" charset="0"/>
                <a:ea typeface="標楷體" pitchFamily="65" charset="-120"/>
                <a:cs typeface="Arial" charset="0"/>
              </a:rPr>
              <a:t>網路傳輸媒介</a:t>
            </a:r>
          </a:p>
        </p:txBody>
      </p:sp>
      <p:sp>
        <p:nvSpPr>
          <p:cNvPr id="28676" name="矩形 14"/>
          <p:cNvSpPr>
            <a:spLocks noChangeArrowheads="1"/>
          </p:cNvSpPr>
          <p:nvPr/>
        </p:nvSpPr>
        <p:spPr bwMode="auto">
          <a:xfrm>
            <a:off x="285750" y="1571625"/>
            <a:ext cx="6032500" cy="461963"/>
          </a:xfrm>
          <a:prstGeom prst="rect">
            <a:avLst/>
          </a:prstGeom>
          <a:noFill/>
          <a:ln w="9525">
            <a:noFill/>
            <a:miter lim="800000"/>
            <a:headEnd/>
            <a:tailEnd/>
          </a:ln>
        </p:spPr>
        <p:txBody>
          <a:bodyPr>
            <a:spAutoFit/>
          </a:bodyPr>
          <a:lstStyle/>
          <a:p>
            <a:pPr>
              <a:buClr>
                <a:srgbClr val="00B0F0"/>
              </a:buClr>
            </a:pPr>
            <a:r>
              <a:rPr kumimoji="0" lang="zh-TW" altLang="en-US" sz="2400">
                <a:latin typeface="Arial" charset="0"/>
                <a:ea typeface="標楷體" pitchFamily="65" charset="-120"/>
                <a:cs typeface="Arial" charset="0"/>
              </a:rPr>
              <a:t>我們可以將傳輸媒介歸納為下列兩種類型：</a:t>
            </a:r>
          </a:p>
        </p:txBody>
      </p:sp>
      <p:sp>
        <p:nvSpPr>
          <p:cNvPr id="28677" name="矩形 15"/>
          <p:cNvSpPr>
            <a:spLocks noChangeArrowheads="1"/>
          </p:cNvSpPr>
          <p:nvPr/>
        </p:nvSpPr>
        <p:spPr bwMode="auto">
          <a:xfrm>
            <a:off x="357188" y="2143125"/>
            <a:ext cx="8501062" cy="830263"/>
          </a:xfrm>
          <a:prstGeom prst="rect">
            <a:avLst/>
          </a:prstGeom>
          <a:noFill/>
          <a:ln w="9525">
            <a:noFill/>
            <a:miter lim="800000"/>
            <a:headEnd/>
            <a:tailEnd/>
          </a:ln>
        </p:spPr>
        <p:txBody>
          <a:bodyPr>
            <a:spAutoFit/>
          </a:bodyPr>
          <a:lstStyle/>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rPr>
              <a:t>導向媒介（</a:t>
            </a:r>
            <a:r>
              <a:rPr kumimoji="0" lang="en-US" altLang="zh-TW" sz="2400" dirty="0">
                <a:latin typeface="Arial" charset="0"/>
                <a:ea typeface="標楷體" pitchFamily="65" charset="-120"/>
                <a:cs typeface="Arial" charset="0"/>
              </a:rPr>
              <a:t>directed media</a:t>
            </a:r>
            <a:r>
              <a:rPr kumimoji="0" lang="zh-TW" altLang="en-US" sz="2400" dirty="0">
                <a:latin typeface="Arial" charset="0"/>
                <a:ea typeface="標楷體" pitchFamily="65" charset="-120"/>
                <a:cs typeface="Arial" charset="0"/>
              </a:rPr>
              <a:t>）：這種類型是提供一條有實體限制的路徑給訊號，包括</a:t>
            </a:r>
            <a:r>
              <a:rPr kumimoji="0" lang="zh-TW" altLang="en-US" sz="2400" dirty="0">
                <a:latin typeface="Arial" charset="0"/>
                <a:ea typeface="標楷體" pitchFamily="65" charset="-120"/>
                <a:cs typeface="Arial" charset="0"/>
                <a:hlinkClick r:id="rId3" action="ppaction://hlinksldjump"/>
              </a:rPr>
              <a:t>雙絞線</a:t>
            </a:r>
            <a:r>
              <a:rPr kumimoji="0" lang="zh-TW" altLang="en-US" sz="2400" dirty="0">
                <a:latin typeface="Arial" charset="0"/>
                <a:ea typeface="標楷體" pitchFamily="65" charset="-120"/>
                <a:cs typeface="Arial" charset="0"/>
              </a:rPr>
              <a:t>、</a:t>
            </a:r>
            <a:r>
              <a:rPr kumimoji="0" lang="zh-TW" altLang="en-US" sz="2400" dirty="0">
                <a:latin typeface="Arial" charset="0"/>
                <a:ea typeface="標楷體" pitchFamily="65" charset="-120"/>
                <a:cs typeface="Arial" charset="0"/>
                <a:hlinkClick r:id="rId4" action="ppaction://hlinksldjump"/>
              </a:rPr>
              <a:t>同軸纜線</a:t>
            </a:r>
            <a:r>
              <a:rPr kumimoji="0" lang="zh-TW" altLang="en-US" sz="2400" dirty="0">
                <a:latin typeface="Arial" charset="0"/>
                <a:ea typeface="標楷體" pitchFamily="65" charset="-120"/>
                <a:cs typeface="Arial" charset="0"/>
              </a:rPr>
              <a:t>及</a:t>
            </a:r>
            <a:r>
              <a:rPr kumimoji="0" lang="zh-TW" altLang="en-US" sz="2400" dirty="0">
                <a:latin typeface="Arial" charset="0"/>
                <a:ea typeface="標楷體" pitchFamily="65" charset="-120"/>
                <a:cs typeface="Arial" charset="0"/>
                <a:hlinkClick r:id="rId5" action="ppaction://hlinksldjump"/>
              </a:rPr>
              <a:t>光纖</a:t>
            </a:r>
            <a:r>
              <a:rPr kumimoji="0" lang="zh-TW" altLang="en-US" sz="2400" dirty="0">
                <a:latin typeface="Arial" charset="0"/>
                <a:ea typeface="標楷體" pitchFamily="65" charset="-120"/>
                <a:cs typeface="Arial" charset="0"/>
              </a:rPr>
              <a:t>。</a:t>
            </a:r>
          </a:p>
        </p:txBody>
      </p:sp>
      <p:sp>
        <p:nvSpPr>
          <p:cNvPr id="28678" name="矩形 16"/>
          <p:cNvSpPr>
            <a:spLocks noChangeArrowheads="1"/>
          </p:cNvSpPr>
          <p:nvPr/>
        </p:nvSpPr>
        <p:spPr bwMode="auto">
          <a:xfrm>
            <a:off x="357188" y="3014663"/>
            <a:ext cx="8572500" cy="1200150"/>
          </a:xfrm>
          <a:prstGeom prst="rect">
            <a:avLst/>
          </a:prstGeom>
          <a:noFill/>
          <a:ln w="9525">
            <a:noFill/>
            <a:miter lim="800000"/>
            <a:headEnd/>
            <a:tailEnd/>
          </a:ln>
        </p:spPr>
        <p:txBody>
          <a:bodyPr>
            <a:spAutoFit/>
          </a:bodyPr>
          <a:lstStyle/>
          <a:p>
            <a:pPr marL="457200" indent="-457200">
              <a:buClr>
                <a:srgbClr val="00B0F0"/>
              </a:buClr>
              <a:buSzPct val="70000"/>
              <a:buBlip>
                <a:blip r:embed="rId2"/>
              </a:buBlip>
            </a:pPr>
            <a:r>
              <a:rPr kumimoji="0" lang="zh-TW" altLang="en-US" sz="2400" dirty="0">
                <a:latin typeface="Arial" charset="0"/>
                <a:ea typeface="標楷體" pitchFamily="65" charset="-120"/>
                <a:cs typeface="Arial" charset="0"/>
              </a:rPr>
              <a:t>無導向媒介（</a:t>
            </a:r>
            <a:r>
              <a:rPr kumimoji="0" lang="en-US" altLang="zh-TW" sz="2400" dirty="0">
                <a:latin typeface="Arial" charset="0"/>
                <a:ea typeface="標楷體" pitchFamily="65" charset="-120"/>
                <a:cs typeface="Arial" charset="0"/>
              </a:rPr>
              <a:t>undirected media</a:t>
            </a:r>
            <a:r>
              <a:rPr kumimoji="0" lang="zh-TW" altLang="en-US" sz="2400" dirty="0">
                <a:latin typeface="Arial" charset="0"/>
                <a:ea typeface="標楷體" pitchFamily="65" charset="-120"/>
                <a:cs typeface="Arial" charset="0"/>
              </a:rPr>
              <a:t>）：這種類型不需要實體媒介，而是透過空氣或水以電磁波的形式傳送訊號，包括</a:t>
            </a:r>
            <a:r>
              <a:rPr kumimoji="0" lang="zh-TW" altLang="en-US" sz="2400" dirty="0">
                <a:latin typeface="Arial" charset="0"/>
                <a:ea typeface="標楷體" pitchFamily="65" charset="-120"/>
                <a:cs typeface="Arial" charset="0"/>
                <a:hlinkClick r:id="rId6" action="ppaction://hlinksldjump"/>
              </a:rPr>
              <a:t>無線電</a:t>
            </a:r>
            <a:r>
              <a:rPr kumimoji="0" lang="zh-TW" altLang="en-US" sz="2400" dirty="0">
                <a:latin typeface="Arial" charset="0"/>
                <a:ea typeface="標楷體" pitchFamily="65" charset="-120"/>
                <a:cs typeface="Arial" charset="0"/>
              </a:rPr>
              <a:t>、</a:t>
            </a:r>
            <a:r>
              <a:rPr kumimoji="0" lang="zh-TW" altLang="en-US" sz="2400" dirty="0" smtClean="0">
                <a:latin typeface="Arial" charset="0"/>
                <a:ea typeface="標楷體" pitchFamily="65" charset="-120"/>
                <a:cs typeface="Arial" charset="0"/>
                <a:hlinkClick r:id="rId7" action="ppaction://hlinksldjump"/>
              </a:rPr>
              <a:t>微波</a:t>
            </a:r>
            <a:r>
              <a:rPr kumimoji="0" lang="zh-TW" altLang="en-US" sz="2400" dirty="0">
                <a:latin typeface="Arial" charset="0"/>
                <a:ea typeface="標楷體" pitchFamily="65" charset="-120"/>
                <a:cs typeface="Arial" charset="0"/>
              </a:rPr>
              <a:t>及</a:t>
            </a:r>
            <a:r>
              <a:rPr kumimoji="0" lang="zh-TW" altLang="en-US" sz="2400" dirty="0" smtClean="0">
                <a:latin typeface="Arial" charset="0"/>
                <a:ea typeface="標楷體" pitchFamily="65" charset="-120"/>
                <a:cs typeface="Arial" charset="0"/>
                <a:hlinkClick r:id="rId8" action="ppaction://hlinksldjump"/>
              </a:rPr>
              <a:t>紅外線</a:t>
            </a:r>
            <a:r>
              <a:rPr kumimoji="0" lang="zh-TW" altLang="en-US" sz="2400" dirty="0" smtClean="0">
                <a:latin typeface="Arial" charset="0"/>
                <a:ea typeface="標楷體" pitchFamily="65" charset="-120"/>
                <a:cs typeface="Arial" charset="0"/>
              </a:rPr>
              <a:t>。</a:t>
            </a:r>
            <a:endParaRPr kumimoji="0" lang="zh-TW" altLang="en-US" sz="2400" dirty="0">
              <a:latin typeface="Arial" charset="0"/>
              <a:ea typeface="標楷體" pitchFamily="65" charset="-120"/>
              <a:cs typeface="Arial" charset="0"/>
            </a:endParaRPr>
          </a:p>
        </p:txBody>
      </p:sp>
      <p:pic>
        <p:nvPicPr>
          <p:cNvPr id="28679" name="圖片 17" descr="g_page.png"/>
          <p:cNvPicPr>
            <a:picLocks noChangeAspect="1"/>
          </p:cNvPicPr>
          <p:nvPr/>
        </p:nvPicPr>
        <p:blipFill>
          <a:blip r:embed="rId9" cstate="print"/>
          <a:srcRect/>
          <a:stretch>
            <a:fillRect/>
          </a:stretch>
        </p:blipFill>
        <p:spPr bwMode="auto">
          <a:xfrm>
            <a:off x="7715250" y="750888"/>
            <a:ext cx="1071563" cy="677862"/>
          </a:xfrm>
          <a:prstGeom prst="rect">
            <a:avLst/>
          </a:prstGeom>
          <a:noFill/>
          <a:ln w="9525">
            <a:noFill/>
            <a:miter lim="800000"/>
            <a:headEnd/>
            <a:tailEnd/>
          </a:ln>
        </p:spPr>
      </p:pic>
      <p:sp>
        <p:nvSpPr>
          <p:cNvPr id="28680" name="文字方塊 18"/>
          <p:cNvSpPr txBox="1">
            <a:spLocks noChangeArrowheads="1"/>
          </p:cNvSpPr>
          <p:nvPr/>
        </p:nvSpPr>
        <p:spPr bwMode="auto">
          <a:xfrm>
            <a:off x="7440613" y="750888"/>
            <a:ext cx="1451867" cy="307777"/>
          </a:xfrm>
          <a:prstGeom prst="rect">
            <a:avLst/>
          </a:prstGeom>
          <a:noFill/>
          <a:ln w="9525">
            <a:noFill/>
            <a:miter lim="800000"/>
            <a:headEnd/>
            <a:tailEnd/>
          </a:ln>
        </p:spPr>
        <p:txBody>
          <a:bodyPr wrap="square">
            <a:spAutoFit/>
          </a:bodyPr>
          <a:lstStyle/>
          <a:p>
            <a:pPr algn="ctr"/>
            <a:r>
              <a:rPr kumimoji="0" lang="en-US" altLang="zh-TW" sz="1400" dirty="0" smtClean="0">
                <a:latin typeface="Arial" charset="0"/>
                <a:cs typeface="Arial" charset="0"/>
              </a:rPr>
              <a:t>P.7-20</a:t>
            </a:r>
            <a:r>
              <a:rPr kumimoji="0" lang="en-US" altLang="zh-TW" sz="1400" dirty="0">
                <a:latin typeface="Arial" charset="0"/>
                <a:cs typeface="Arial" charset="0"/>
              </a:rPr>
              <a:t>~ </a:t>
            </a:r>
            <a:r>
              <a:rPr kumimoji="0" lang="en-US" altLang="zh-TW" sz="1400" dirty="0" smtClean="0">
                <a:latin typeface="Arial" charset="0"/>
                <a:cs typeface="Arial" charset="0"/>
              </a:rPr>
              <a:t>P.7-25</a:t>
            </a:r>
            <a:endParaRPr kumimoji="0" lang="zh-TW" altLang="en-US" sz="1400" dirty="0">
              <a:latin typeface="Arial" charset="0"/>
              <a:cs typeface="Arial" charset="0"/>
            </a:endParaRPr>
          </a:p>
        </p:txBody>
      </p:sp>
      <p:pic>
        <p:nvPicPr>
          <p:cNvPr id="12" name="圖片 7" descr="home_.png">
            <a:hlinkClick r:id="rId10" action="ppaction://hlinksldjump"/>
          </p:cNvPr>
          <p:cNvPicPr>
            <a:picLocks noChangeAspect="1"/>
          </p:cNvPicPr>
          <p:nvPr/>
        </p:nvPicPr>
        <p:blipFill>
          <a:blip r:embed="rId11"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圖片 9" descr="g_page.png"/>
          <p:cNvPicPr>
            <a:picLocks noChangeAspect="1"/>
          </p:cNvPicPr>
          <p:nvPr/>
        </p:nvPicPr>
        <p:blipFill>
          <a:blip r:embed="rId2" cstate="print"/>
          <a:srcRect/>
          <a:stretch>
            <a:fillRect/>
          </a:stretch>
        </p:blipFill>
        <p:spPr bwMode="auto">
          <a:xfrm>
            <a:off x="7786688" y="733425"/>
            <a:ext cx="1071562" cy="677863"/>
          </a:xfrm>
          <a:prstGeom prst="rect">
            <a:avLst/>
          </a:prstGeom>
          <a:noFill/>
          <a:ln w="9525">
            <a:noFill/>
            <a:miter lim="800000"/>
            <a:headEnd/>
            <a:tailEnd/>
          </a:ln>
        </p:spPr>
      </p:pic>
      <p:sp>
        <p:nvSpPr>
          <p:cNvPr id="29700" name="文字方塊 10"/>
          <p:cNvSpPr txBox="1">
            <a:spLocks noChangeArrowheads="1"/>
          </p:cNvSpPr>
          <p:nvPr/>
        </p:nvSpPr>
        <p:spPr bwMode="auto">
          <a:xfrm>
            <a:off x="7668344" y="714375"/>
            <a:ext cx="1332781" cy="307777"/>
          </a:xfrm>
          <a:prstGeom prst="rect">
            <a:avLst/>
          </a:prstGeom>
          <a:noFill/>
          <a:ln w="9525">
            <a:noFill/>
            <a:miter lim="800000"/>
            <a:headEnd/>
            <a:tailEnd/>
          </a:ln>
        </p:spPr>
        <p:txBody>
          <a:bodyPr wrap="square">
            <a:spAutoFit/>
          </a:bodyPr>
          <a:lstStyle/>
          <a:p>
            <a:r>
              <a:rPr kumimoji="0" lang="en-US" altLang="zh-TW" sz="1400" dirty="0" smtClean="0">
                <a:latin typeface="Arial" charset="0"/>
                <a:cs typeface="Arial" charset="0"/>
              </a:rPr>
              <a:t>P.7-26~P.7-28</a:t>
            </a:r>
            <a:endParaRPr kumimoji="0" lang="zh-TW" altLang="en-US" sz="1400" dirty="0">
              <a:latin typeface="Arial" charset="0"/>
              <a:cs typeface="Arial" charset="0"/>
            </a:endParaRPr>
          </a:p>
        </p:txBody>
      </p:sp>
      <p:sp>
        <p:nvSpPr>
          <p:cNvPr id="29701" name="矩形 11"/>
          <p:cNvSpPr>
            <a:spLocks noChangeArrowheads="1"/>
          </p:cNvSpPr>
          <p:nvPr/>
        </p:nvSpPr>
        <p:spPr bwMode="auto">
          <a:xfrm>
            <a:off x="2286000" y="692696"/>
            <a:ext cx="4660250" cy="707886"/>
          </a:xfrm>
          <a:prstGeom prst="rect">
            <a:avLst/>
          </a:prstGeom>
          <a:noFill/>
          <a:ln w="9525">
            <a:noFill/>
            <a:miter lim="800000"/>
            <a:headEnd/>
            <a:tailEnd/>
          </a:ln>
        </p:spPr>
        <p:txBody>
          <a:bodyPr wrap="none">
            <a:spAutoFit/>
          </a:bodyPr>
          <a:lstStyle/>
          <a:p>
            <a:r>
              <a:rPr kumimoji="0" lang="en-US" altLang="zh-TW" sz="4000" dirty="0" smtClean="0">
                <a:solidFill>
                  <a:srgbClr val="663300"/>
                </a:solidFill>
                <a:latin typeface="Arial" charset="0"/>
                <a:ea typeface="標楷體" pitchFamily="65" charset="-120"/>
                <a:cs typeface="Arial" charset="0"/>
              </a:rPr>
              <a:t>7-7 </a:t>
            </a:r>
            <a:r>
              <a:rPr kumimoji="0" lang="zh-TW" altLang="en-US" sz="4000" dirty="0">
                <a:solidFill>
                  <a:srgbClr val="663300"/>
                </a:solidFill>
                <a:latin typeface="Arial" charset="0"/>
                <a:ea typeface="標楷體" pitchFamily="65" charset="-120"/>
                <a:cs typeface="Arial" charset="0"/>
              </a:rPr>
              <a:t>常見的網路設備</a:t>
            </a:r>
          </a:p>
        </p:txBody>
      </p:sp>
      <p:sp>
        <p:nvSpPr>
          <p:cNvPr id="29702" name="矩形 12"/>
          <p:cNvSpPr>
            <a:spLocks noChangeArrowheads="1"/>
          </p:cNvSpPr>
          <p:nvPr/>
        </p:nvSpPr>
        <p:spPr bwMode="auto">
          <a:xfrm>
            <a:off x="285178" y="1335635"/>
            <a:ext cx="8679310" cy="5170646"/>
          </a:xfrm>
          <a:prstGeom prst="rect">
            <a:avLst/>
          </a:prstGeom>
          <a:noFill/>
          <a:ln w="9525">
            <a:noFill/>
            <a:miter lim="800000"/>
            <a:headEnd/>
            <a:tailEnd/>
          </a:ln>
        </p:spPr>
        <p:txBody>
          <a:bodyPr wrap="square">
            <a:spAutoFit/>
          </a:bodyPr>
          <a:lstStyle/>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rPr>
              <a:t>網路卡可以將電腦內部的資料轉換成傳輸媒介所能傳送的訊號，或將傳輸媒介傳送過來的訊號轉換成電腦所能處理的資料</a:t>
            </a:r>
            <a:r>
              <a:rPr kumimoji="0" lang="zh-TW" altLang="en-US" sz="2200" dirty="0" smtClean="0">
                <a:latin typeface="Arial" charset="0"/>
                <a:ea typeface="標楷體" pitchFamily="65" charset="-120"/>
                <a:cs typeface="Arial" charset="0"/>
              </a:rPr>
              <a:t>。</a:t>
            </a:r>
            <a:endParaRPr kumimoji="0" lang="en-US" altLang="zh-TW" sz="2200" dirty="0" smtClean="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smtClean="0">
                <a:latin typeface="Arial" charset="0"/>
                <a:ea typeface="標楷體" pitchFamily="65" charset="-120"/>
                <a:cs typeface="Arial" charset="0"/>
                <a:hlinkClick r:id="rId4" action="ppaction://hlinksldjump"/>
              </a:rPr>
              <a:t>數據機</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modem</a:t>
            </a:r>
            <a:r>
              <a:rPr kumimoji="0" lang="zh-TW" altLang="en-US" sz="2200" dirty="0">
                <a:latin typeface="Arial" charset="0"/>
                <a:ea typeface="標楷體" pitchFamily="65" charset="-120"/>
                <a:cs typeface="Arial" charset="0"/>
              </a:rPr>
              <a:t>）</a:t>
            </a:r>
            <a:r>
              <a:rPr kumimoji="0" lang="zh-TW" altLang="en-US" sz="2200" dirty="0" smtClean="0">
                <a:latin typeface="Arial" charset="0"/>
                <a:ea typeface="標楷體" pitchFamily="65" charset="-120"/>
                <a:cs typeface="Arial" charset="0"/>
              </a:rPr>
              <a:t>的功能是</a:t>
            </a:r>
            <a:r>
              <a:rPr kumimoji="0" lang="zh-TW" altLang="en-US" sz="2200" dirty="0">
                <a:latin typeface="Arial" charset="0"/>
                <a:ea typeface="標楷體" pitchFamily="65" charset="-120"/>
                <a:cs typeface="Arial" charset="0"/>
              </a:rPr>
              <a:t>進行調變與解調變。</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smtClean="0">
                <a:latin typeface="Arial" charset="0"/>
                <a:ea typeface="標楷體" pitchFamily="65" charset="-120"/>
                <a:cs typeface="Arial" charset="0"/>
                <a:hlinkClick r:id="rId5" action="ppaction://hlinksldjump"/>
              </a:rPr>
              <a:t>中</a:t>
            </a:r>
            <a:r>
              <a:rPr kumimoji="0" lang="zh-TW" altLang="en-US" sz="2200" dirty="0">
                <a:latin typeface="Arial" charset="0"/>
                <a:ea typeface="標楷體" pitchFamily="65" charset="-120"/>
                <a:cs typeface="Arial" charset="0"/>
                <a:hlinkClick r:id="rId5" action="ppaction://hlinksldjump"/>
              </a:rPr>
              <a:t>繼器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repeater</a:t>
            </a:r>
            <a:r>
              <a:rPr kumimoji="0" lang="zh-TW" altLang="en-US" sz="2200" dirty="0">
                <a:latin typeface="Arial" charset="0"/>
                <a:ea typeface="標楷體" pitchFamily="65" charset="-120"/>
                <a:cs typeface="Arial" charset="0"/>
              </a:rPr>
              <a:t>）可以連接同一個網路的不同</a:t>
            </a:r>
            <a:r>
              <a:rPr kumimoji="0" lang="zh-TW" altLang="en-US" sz="2200" dirty="0" smtClean="0">
                <a:latin typeface="Arial" charset="0"/>
                <a:ea typeface="標楷體" pitchFamily="65" charset="-120"/>
                <a:cs typeface="Arial" charset="0"/>
              </a:rPr>
              <a:t>區段，主要用來</a:t>
            </a:r>
            <a:r>
              <a:rPr kumimoji="0" lang="zh-TW" altLang="en-US" sz="2200" dirty="0">
                <a:latin typeface="Arial" charset="0"/>
                <a:ea typeface="標楷體" pitchFamily="65" charset="-120"/>
                <a:cs typeface="Arial" charset="0"/>
              </a:rPr>
              <a:t>增強</a:t>
            </a:r>
            <a:r>
              <a:rPr kumimoji="0" lang="zh-TW" altLang="en-US" sz="2200" dirty="0" smtClean="0">
                <a:latin typeface="Arial" charset="0"/>
                <a:ea typeface="標楷體" pitchFamily="65" charset="-120"/>
                <a:cs typeface="Arial" charset="0"/>
              </a:rPr>
              <a:t>訊號。</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hlinkClick r:id="rId6" action="ppaction://hlinksldjump"/>
              </a:rPr>
              <a:t>集線器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hub</a:t>
            </a:r>
            <a:r>
              <a:rPr kumimoji="0" lang="zh-TW" altLang="en-US" sz="2200" dirty="0" smtClean="0">
                <a:latin typeface="Arial" charset="0"/>
                <a:ea typeface="標楷體" pitchFamily="65" charset="-120"/>
                <a:cs typeface="Arial" charset="0"/>
              </a:rPr>
              <a:t>）和中繼器一樣可以</a:t>
            </a:r>
            <a:r>
              <a:rPr kumimoji="0" lang="zh-TW" altLang="en-US" sz="2200" dirty="0">
                <a:latin typeface="Arial" charset="0"/>
                <a:ea typeface="標楷體" pitchFamily="65" charset="-120"/>
                <a:cs typeface="Arial" charset="0"/>
              </a:rPr>
              <a:t>連接同一個網路的不同區段，</a:t>
            </a:r>
            <a:r>
              <a:rPr kumimoji="0" lang="zh-TW" altLang="en-US" sz="2200" dirty="0" smtClean="0">
                <a:latin typeface="Arial" charset="0"/>
                <a:ea typeface="標楷體" pitchFamily="65" charset="-120"/>
                <a:cs typeface="Arial" charset="0"/>
              </a:rPr>
              <a:t>但中</a:t>
            </a:r>
            <a:r>
              <a:rPr kumimoji="0" lang="zh-TW" altLang="en-US" sz="2200" dirty="0">
                <a:latin typeface="Arial" charset="0"/>
                <a:ea typeface="標楷體" pitchFamily="65" charset="-120"/>
                <a:cs typeface="Arial" charset="0"/>
              </a:rPr>
              <a:t>繼器著重於增強訊號，而集線器著重於接收訊號。</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hlinkClick r:id="rId7" action="ppaction://hlinksldjump"/>
              </a:rPr>
              <a:t>橋接器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bridge</a:t>
            </a:r>
            <a:r>
              <a:rPr kumimoji="0" lang="zh-TW" altLang="en-US" sz="2200" dirty="0" smtClean="0">
                <a:latin typeface="Arial" charset="0"/>
                <a:ea typeface="標楷體" pitchFamily="65" charset="-120"/>
                <a:cs typeface="Arial" charset="0"/>
              </a:rPr>
              <a:t>）</a:t>
            </a:r>
            <a:r>
              <a:rPr kumimoji="0" lang="zh-TW" altLang="en-US" sz="2200" dirty="0">
                <a:latin typeface="Arial" charset="0"/>
                <a:ea typeface="標楷體" pitchFamily="65" charset="-120"/>
                <a:cs typeface="Arial" charset="0"/>
              </a:rPr>
              <a:t>和中繼器一樣</a:t>
            </a:r>
            <a:r>
              <a:rPr kumimoji="0" lang="zh-TW" altLang="en-US" sz="2200" dirty="0" smtClean="0">
                <a:latin typeface="Arial" charset="0"/>
                <a:ea typeface="標楷體" pitchFamily="65" charset="-120"/>
                <a:cs typeface="Arial" charset="0"/>
              </a:rPr>
              <a:t>可以</a:t>
            </a:r>
            <a:r>
              <a:rPr kumimoji="0" lang="zh-TW" altLang="en-US" sz="2200" dirty="0">
                <a:latin typeface="Arial" charset="0"/>
                <a:ea typeface="標楷體" pitchFamily="65" charset="-120"/>
                <a:cs typeface="Arial" charset="0"/>
              </a:rPr>
              <a:t>連接同一個網路的不同區段</a:t>
            </a:r>
            <a:r>
              <a:rPr kumimoji="0" lang="zh-TW" altLang="en-US" sz="2200" dirty="0" smtClean="0">
                <a:latin typeface="Arial" charset="0"/>
                <a:ea typeface="標楷體" pitchFamily="65" charset="-120"/>
                <a:cs typeface="Arial" charset="0"/>
              </a:rPr>
              <a:t>，但</a:t>
            </a:r>
            <a:r>
              <a:rPr kumimoji="0" lang="zh-TW" altLang="en-US" sz="2200" dirty="0">
                <a:latin typeface="Arial" charset="0"/>
                <a:ea typeface="標楷體" pitchFamily="65" charset="-120"/>
                <a:cs typeface="Arial" charset="0"/>
              </a:rPr>
              <a:t>橋接器具有訊框篩選功能。</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hlinkClick r:id="rId8" action="ppaction://hlinksldjump"/>
              </a:rPr>
              <a:t>路由器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router</a:t>
            </a:r>
            <a:r>
              <a:rPr kumimoji="0" lang="zh-TW" altLang="en-US" sz="2200" dirty="0" smtClean="0">
                <a:latin typeface="Arial" charset="0"/>
                <a:ea typeface="標楷體" pitchFamily="65" charset="-120"/>
                <a:cs typeface="Arial" charset="0"/>
              </a:rPr>
              <a:t>）可以</a:t>
            </a:r>
            <a:r>
              <a:rPr kumimoji="0" lang="zh-TW" altLang="en-US" sz="2200" dirty="0">
                <a:latin typeface="Arial" charset="0"/>
                <a:ea typeface="標楷體" pitchFamily="65" charset="-120"/>
                <a:cs typeface="Arial" charset="0"/>
              </a:rPr>
              <a:t>連接不同網路，例如連接多個區域網路或廣域網路以形成一個互聯</a:t>
            </a:r>
            <a:r>
              <a:rPr kumimoji="0" lang="zh-TW" altLang="en-US" sz="2200" dirty="0" smtClean="0">
                <a:latin typeface="Arial" charset="0"/>
                <a:ea typeface="標楷體" pitchFamily="65" charset="-120"/>
                <a:cs typeface="Arial" charset="0"/>
              </a:rPr>
              <a:t>網。</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hlinkClick r:id="rId9" action="ppaction://hlinksldjump"/>
              </a:rPr>
              <a:t>閘道器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gateway</a:t>
            </a:r>
            <a:r>
              <a:rPr kumimoji="0" lang="zh-TW" altLang="en-US" sz="2200" dirty="0">
                <a:latin typeface="Arial" charset="0"/>
                <a:ea typeface="標楷體" pitchFamily="65" charset="-120"/>
                <a:cs typeface="Arial" charset="0"/>
              </a:rPr>
              <a:t>）</a:t>
            </a:r>
            <a:r>
              <a:rPr kumimoji="0" lang="zh-TW" altLang="en-US" sz="2200" dirty="0" smtClean="0">
                <a:latin typeface="Arial" charset="0"/>
                <a:ea typeface="標楷體" pitchFamily="65" charset="-120"/>
                <a:cs typeface="Arial" charset="0"/>
              </a:rPr>
              <a:t>可以連接</a:t>
            </a:r>
            <a:r>
              <a:rPr kumimoji="0" lang="zh-TW" altLang="en-US" sz="2200" dirty="0">
                <a:latin typeface="Arial" charset="0"/>
                <a:ea typeface="標楷體" pitchFamily="65" charset="-120"/>
                <a:cs typeface="Arial" charset="0"/>
              </a:rPr>
              <a:t>不同網路，而且能夠轉換不同的通訊協定。</a:t>
            </a:r>
            <a:endParaRPr kumimoji="0" lang="en-US" altLang="zh-TW" sz="2200" dirty="0">
              <a:latin typeface="Arial" charset="0"/>
              <a:ea typeface="標楷體" pitchFamily="65" charset="-120"/>
              <a:cs typeface="Arial" charset="0"/>
            </a:endParaRPr>
          </a:p>
          <a:p>
            <a:pPr marL="457200" indent="-457200">
              <a:buClr>
                <a:srgbClr val="00B0F0"/>
              </a:buClr>
              <a:buSzPct val="70000"/>
              <a:buBlip>
                <a:blip r:embed="rId3"/>
              </a:buBlip>
            </a:pPr>
            <a:r>
              <a:rPr kumimoji="0" lang="zh-TW" altLang="en-US" sz="2200" dirty="0">
                <a:latin typeface="Arial" charset="0"/>
                <a:ea typeface="標楷體" pitchFamily="65" charset="-120"/>
                <a:cs typeface="Arial" charset="0"/>
                <a:hlinkClick r:id="rId10" action="ppaction://hlinksldjump"/>
              </a:rPr>
              <a:t>交換器</a:t>
            </a:r>
            <a:r>
              <a:rPr kumimoji="0" lang="zh-TW" altLang="en-US" sz="2200" dirty="0">
                <a:latin typeface="Arial" charset="0"/>
                <a:ea typeface="標楷體" pitchFamily="65" charset="-120"/>
                <a:cs typeface="Arial" charset="0"/>
              </a:rPr>
              <a:t>（</a:t>
            </a:r>
            <a:r>
              <a:rPr kumimoji="0" lang="en-US" altLang="zh-TW" sz="2200" dirty="0">
                <a:latin typeface="Arial" charset="0"/>
                <a:ea typeface="標楷體" pitchFamily="65" charset="-120"/>
                <a:cs typeface="Arial" charset="0"/>
              </a:rPr>
              <a:t>switch</a:t>
            </a:r>
            <a:r>
              <a:rPr kumimoji="0" lang="zh-TW" altLang="en-US" sz="2200" dirty="0">
                <a:latin typeface="Arial" charset="0"/>
                <a:ea typeface="標楷體" pitchFamily="65" charset="-120"/>
                <a:cs typeface="Arial" charset="0"/>
              </a:rPr>
              <a:t>）又分為第二層交換器（</a:t>
            </a:r>
            <a:r>
              <a:rPr kumimoji="0" lang="en-US" altLang="zh-TW" sz="2200" dirty="0">
                <a:latin typeface="Arial" charset="0"/>
                <a:ea typeface="標楷體" pitchFamily="65" charset="-120"/>
                <a:cs typeface="Arial" charset="0"/>
              </a:rPr>
              <a:t>layer 2 switch</a:t>
            </a:r>
            <a:r>
              <a:rPr kumimoji="0" lang="zh-TW" altLang="en-US" sz="2200" dirty="0">
                <a:latin typeface="Arial" charset="0"/>
                <a:ea typeface="標楷體" pitchFamily="65" charset="-120"/>
                <a:cs typeface="Arial" charset="0"/>
              </a:rPr>
              <a:t>）和第二層交換器（</a:t>
            </a:r>
            <a:r>
              <a:rPr kumimoji="0" lang="en-US" altLang="zh-TW" sz="2200" dirty="0">
                <a:latin typeface="Arial" charset="0"/>
                <a:ea typeface="標楷體" pitchFamily="65" charset="-120"/>
                <a:cs typeface="Arial" charset="0"/>
              </a:rPr>
              <a:t>layer 2 switch</a:t>
            </a:r>
            <a:r>
              <a:rPr kumimoji="0" lang="zh-TW" altLang="en-US" sz="2200" dirty="0" smtClean="0">
                <a:latin typeface="Arial" charset="0"/>
                <a:ea typeface="標楷體" pitchFamily="65" charset="-120"/>
                <a:cs typeface="Arial" charset="0"/>
              </a:rPr>
              <a:t>）</a:t>
            </a:r>
            <a:r>
              <a:rPr kumimoji="0" lang="zh-TW" altLang="en-US" sz="2200" dirty="0">
                <a:latin typeface="Arial" charset="0"/>
                <a:ea typeface="標楷體" pitchFamily="65" charset="-120"/>
                <a:cs typeface="Arial" charset="0"/>
              </a:rPr>
              <a:t> 。</a:t>
            </a:r>
            <a:endParaRPr kumimoji="0" lang="en-US" altLang="zh-TW" sz="2200" dirty="0">
              <a:latin typeface="Arial" charset="0"/>
              <a:ea typeface="標楷體" pitchFamily="65" charset="-120"/>
              <a:cs typeface="Arial" charset="0"/>
            </a:endParaRPr>
          </a:p>
        </p:txBody>
      </p:sp>
      <p:pic>
        <p:nvPicPr>
          <p:cNvPr id="11" name="圖片 7" descr="home_.png">
            <a:hlinkClick r:id="rId11" action="ppaction://hlinksldjump"/>
          </p:cNvPr>
          <p:cNvPicPr>
            <a:picLocks noChangeAspect="1"/>
          </p:cNvPicPr>
          <p:nvPr/>
        </p:nvPicPr>
        <p:blipFill>
          <a:blip r:embed="rId12" cstate="print"/>
          <a:srcRect/>
          <a:stretch>
            <a:fillRect/>
          </a:stretch>
        </p:blipFill>
        <p:spPr bwMode="auto">
          <a:xfrm>
            <a:off x="8459787" y="6164153"/>
            <a:ext cx="511175" cy="50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785</TotalTime>
  <Words>1407</Words>
  <Application>Microsoft Office PowerPoint</Application>
  <PresentationFormat>如螢幕大小 (4:3)</PresentationFormat>
  <Paragraphs>112</Paragraphs>
  <Slides>35</Slides>
  <Notes>2</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旅程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Forest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電腦網路與無線通訊</dc:title>
  <dc:creator>gotop</dc:creator>
  <cp:lastModifiedBy>Jean</cp:lastModifiedBy>
  <cp:revision>162</cp:revision>
  <dcterms:created xsi:type="dcterms:W3CDTF">2010-05-13T02:46:56Z</dcterms:created>
  <dcterms:modified xsi:type="dcterms:W3CDTF">2017-05-11T08:05:36Z</dcterms:modified>
</cp:coreProperties>
</file>