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01" r:id="rId2"/>
  </p:sldMasterIdLst>
  <p:sldIdLst>
    <p:sldId id="391" r:id="rId3"/>
    <p:sldId id="256" r:id="rId4"/>
    <p:sldId id="294" r:id="rId5"/>
    <p:sldId id="379" r:id="rId6"/>
    <p:sldId id="380" r:id="rId7"/>
    <p:sldId id="381" r:id="rId8"/>
    <p:sldId id="382" r:id="rId9"/>
    <p:sldId id="361" r:id="rId10"/>
    <p:sldId id="384" r:id="rId11"/>
    <p:sldId id="385" r:id="rId12"/>
    <p:sldId id="386" r:id="rId13"/>
    <p:sldId id="350" r:id="rId14"/>
    <p:sldId id="349" r:id="rId15"/>
    <p:sldId id="387" r:id="rId16"/>
    <p:sldId id="388" r:id="rId17"/>
    <p:sldId id="389" r:id="rId18"/>
    <p:sldId id="390" r:id="rId19"/>
    <p:sldId id="392" r:id="rId20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660066"/>
    <a:srgbClr val="FFCCCC"/>
    <a:srgbClr val="FFCCFF"/>
    <a:srgbClr val="FF99CC"/>
    <a:srgbClr val="663300"/>
    <a:srgbClr val="000000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4614" autoAdjust="0"/>
  </p:normalViewPr>
  <p:slideViewPr>
    <p:cSldViewPr>
      <p:cViewPr>
        <p:scale>
          <a:sx n="79" d="100"/>
          <a:sy n="79" d="100"/>
        </p:scale>
        <p:origin x="-820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3429000"/>
            <a:ext cx="6399213" cy="1219200"/>
          </a:xfrm>
        </p:spPr>
        <p:txBody>
          <a:bodyPr/>
          <a:lstStyle>
            <a:lvl1pPr>
              <a:defRPr sz="4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4800600"/>
            <a:ext cx="6399213" cy="8382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FC1D6-913F-42B1-BFF4-7E6252AB2E2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63058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8CE54-2740-4727-B30B-EAAA67D7001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07120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85013" y="533400"/>
            <a:ext cx="1598612" cy="55927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284413" y="533400"/>
            <a:ext cx="4648200" cy="559276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504C3-AB1C-47EA-B209-3A6DD4BB00E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03902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標題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5" name="日期版面配置區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7C074-5737-4AE5-9396-D992989754D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91811207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27" name="內容版面配置區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810D8-E6D8-4250-B202-05499535E44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16881119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線接點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ea typeface="新細明體" pitchFamily="18" charset="-120"/>
            </a:endParaRPr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日期版面配置區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頁尾版面配置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0A19E-85B0-4FFF-ABA0-4FEA13DB989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693370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5BAB5-96AB-453F-8D4F-6A6897DA74C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88767928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ea typeface="新細明體" pitchFamily="18" charset="-120"/>
            </a:endParaRPr>
          </a:p>
        </p:txBody>
      </p:sp>
      <p:sp>
        <p:nvSpPr>
          <p:cNvPr id="29" name="標題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5" name="文字版面配置區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28" name="內容版面配置區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8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B04C2-E049-41FC-B7CB-8E0BB2CBBC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79711800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F4439-49D5-462F-952C-EDDD2C56B91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22879516"/>
      </p:ext>
    </p:extLst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BD5A8-6B8A-489D-B5D7-56CB0350555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08412425"/>
      </p:ext>
    </p:extLst>
  </p:cSld>
  <p:clrMapOvr>
    <a:masterClrMapping/>
  </p:clrMapOvr>
  <p:transition spd="slow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ea typeface="新細明體" pitchFamily="18" charset="-120"/>
            </a:endParaRPr>
          </a:p>
        </p:txBody>
      </p:sp>
      <p:sp>
        <p:nvSpPr>
          <p:cNvPr id="12" name="標題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頁尾版面配置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6253D-3135-46CF-AB6B-01A1B63B159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20444324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5CF6F-54E1-45F0-9EF4-D9ACCE2BEC0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414976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圖片版面配置區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088A6-BAD4-4889-9CDC-EE3CF60E353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63261559"/>
      </p:ext>
    </p:extLst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8771B-EBA6-407F-A650-7871BEA94D3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10577649"/>
      </p:ext>
    </p:extLst>
  </p:cSld>
  <p:clrMapOvr>
    <a:masterClrMapping/>
  </p:clrMapOvr>
  <p:transition spd="slow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5187C-6A07-42A2-A2BB-06A8374696D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15044444"/>
      </p:ext>
    </p:extLst>
  </p:cSld>
  <p:clrMapOvr>
    <a:masterClrMapping/>
  </p:clrMapOvr>
  <p:transition spd="slow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4A82C-9EF0-46F8-8EA0-FF75E39B08A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38810915"/>
      </p:ext>
    </p:extLst>
  </p:cSld>
  <p:clrMapOvr>
    <a:masterClrMapping/>
  </p:clrMapOvr>
  <p:transition spd="slow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952F1-F488-41BD-AB81-9E7DC69A3B3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75891939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E2BA2-9549-4902-89AA-6964F729241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85624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284413" y="1905000"/>
            <a:ext cx="3122612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559425" y="1905000"/>
            <a:ext cx="31242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5194E-6125-4FAA-9880-A8689224ED1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93861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3F76E-E95C-43EE-8780-34F66AD4016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30436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6DD1A-36F9-47B1-BB3C-B45399C124F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13890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CF3E6-B40A-43D1-B8C8-76B8224021E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39441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245AF-B24B-4858-A8A3-58852BED888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42122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2A286-5058-47FF-A207-9984196ADB2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7637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4413" y="533400"/>
            <a:ext cx="63992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4413" y="1905000"/>
            <a:ext cx="6399212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200"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fld id="{68771F0F-97F1-434F-BEC7-5852A840C66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4" r:id="rId1"/>
    <p:sldLayoutId id="2147484265" r:id="rId2"/>
    <p:sldLayoutId id="2147484266" r:id="rId3"/>
    <p:sldLayoutId id="2147484267" r:id="rId4"/>
    <p:sldLayoutId id="2147484268" r:id="rId5"/>
    <p:sldLayoutId id="2147484269" r:id="rId6"/>
    <p:sldLayoutId id="2147484270" r:id="rId7"/>
    <p:sldLayoutId id="2147484271" r:id="rId8"/>
    <p:sldLayoutId id="2147484272" r:id="rId9"/>
    <p:sldLayoutId id="2147484273" r:id="rId10"/>
    <p:sldLayoutId id="214748427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文字版面配置區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11" name="日期版面配置區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146E042E-FF6B-4719-A5FE-675F91D3402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" name="標題版面配置區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5" r:id="rId1"/>
    <p:sldLayoutId id="2147484276" r:id="rId2"/>
    <p:sldLayoutId id="2147484277" r:id="rId3"/>
    <p:sldLayoutId id="2147484278" r:id="rId4"/>
    <p:sldLayoutId id="2147484279" r:id="rId5"/>
    <p:sldLayoutId id="2147484280" r:id="rId6"/>
    <p:sldLayoutId id="2147484281" r:id="rId7"/>
    <p:sldLayoutId id="2147484282" r:id="rId8"/>
    <p:sldLayoutId id="2147484283" r:id="rId9"/>
    <p:sldLayoutId id="2147484284" r:id="rId10"/>
    <p:sldLayoutId id="2147484285" r:id="rId11"/>
    <p:sldLayoutId id="2147484286" r:id="rId12"/>
    <p:sldLayoutId id="2147484287" r:id="rId13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6" Type="http://schemas.openxmlformats.org/officeDocument/2006/relationships/slide" Target="slide18.xml"/><Relationship Id="rId5" Type="http://schemas.openxmlformats.org/officeDocument/2006/relationships/image" Target="../media/image23.png"/><Relationship Id="rId4" Type="http://schemas.openxmlformats.org/officeDocument/2006/relationships/slide" Target="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slide" Target="slid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15.xml"/><Relationship Id="rId7" Type="http://schemas.openxmlformats.org/officeDocument/2006/relationships/slide" Target="slide2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png"/><Relationship Id="rId5" Type="http://schemas.openxmlformats.org/officeDocument/2006/relationships/slide" Target="slide17.xml"/><Relationship Id="rId4" Type="http://schemas.openxmlformats.org/officeDocument/2006/relationships/slide" Target="slide1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gif"/><Relationship Id="rId7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480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731838"/>
            <a:ext cx="8610600" cy="838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kumimoji="1" lang="en-US" altLang="zh-TW" sz="2800" dirty="0" smtClean="0">
                <a:solidFill>
                  <a:srgbClr val="663300"/>
                </a:solidFill>
                <a:effectLst/>
                <a:latin typeface="Arial" pitchFamily="34" charset="0"/>
                <a:ea typeface="標楷體" pitchFamily="65" charset="-120"/>
                <a:cs typeface="Arial" pitchFamily="34" charset="0"/>
              </a:rPr>
              <a:t>8-5-3 </a:t>
            </a:r>
            <a:r>
              <a:rPr kumimoji="1" lang="zh-TW" altLang="en-US" sz="2800" dirty="0" smtClean="0">
                <a:solidFill>
                  <a:srgbClr val="663300"/>
                </a:solidFill>
                <a:effectLst/>
                <a:latin typeface="Arial" pitchFamily="34" charset="0"/>
                <a:ea typeface="標楷體" pitchFamily="65" charset="-120"/>
                <a:cs typeface="Arial" pitchFamily="34" charset="0"/>
              </a:rPr>
              <a:t>第三代行動通訊</a:t>
            </a:r>
          </a:p>
        </p:txBody>
      </p:sp>
      <p:sp>
        <p:nvSpPr>
          <p:cNvPr id="39939" name="內容版面配置區 2"/>
          <p:cNvSpPr>
            <a:spLocks noGrp="1"/>
          </p:cNvSpPr>
          <p:nvPr>
            <p:ph idx="1"/>
          </p:nvPr>
        </p:nvSpPr>
        <p:spPr>
          <a:xfrm>
            <a:off x="381000" y="1417638"/>
            <a:ext cx="8153400" cy="5135562"/>
          </a:xfrm>
        </p:spPr>
        <p:txBody>
          <a:bodyPr/>
          <a:lstStyle/>
          <a:p>
            <a:pPr marL="342900" lvl="1" indent="-342900" eaLnBrk="1" hangingPunct="1">
              <a:buFont typeface="Wingdings" panose="05000000000000000000" pitchFamily="2" charset="2"/>
              <a:buChar char="l"/>
            </a:pP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第三代行動通訊 </a:t>
            </a:r>
            <a:r>
              <a:rPr lang="en-US" altLang="zh-TW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(3G) 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可以即時高速存取網際網路，傳送語音、數位資料與影像，應用於視訊通話、多媒體影音分享、互動式應用程式、行動商務等</a:t>
            </a:r>
            <a:r>
              <a:rPr lang="zh-TW" altLang="en-US" sz="20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lvl="1" indent="-342900" eaLnBrk="1" hangingPunct="1">
              <a:buFont typeface="Wingdings" panose="05000000000000000000" pitchFamily="2" charset="2"/>
              <a:buChar char="l"/>
            </a:pPr>
            <a:r>
              <a:rPr lang="en-US" altLang="zh-TW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ITU (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國際電信聯盟</a:t>
            </a:r>
            <a:r>
              <a:rPr lang="en-US" altLang="zh-TW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) 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將</a:t>
            </a:r>
            <a:r>
              <a:rPr lang="en-US" altLang="zh-TW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3G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行動通訊規格稱為</a:t>
            </a:r>
            <a:r>
              <a:rPr lang="en-US" altLang="zh-TW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IMT-2000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，其特點如下：</a:t>
            </a:r>
          </a:p>
          <a:p>
            <a:pPr marL="685800" lvl="2" indent="-285750" eaLnBrk="1" hangingPunct="1">
              <a:buFont typeface="Wingdings" panose="05000000000000000000" pitchFamily="2" charset="2"/>
              <a:buChar char="p"/>
            </a:pPr>
            <a:r>
              <a:rPr lang="zh-TW" altLang="en-US" sz="1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語音</a:t>
            </a:r>
            <a:r>
              <a:rPr lang="zh-TW" altLang="en-US" sz="1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品質應該和既有的電話網路相當。</a:t>
            </a:r>
          </a:p>
          <a:p>
            <a:pPr marL="714375" lvl="2" indent="-314325" eaLnBrk="1" hangingPunct="1">
              <a:buFont typeface="Wingdings" panose="05000000000000000000" pitchFamily="2" charset="2"/>
              <a:buChar char="p"/>
            </a:pPr>
            <a:r>
              <a:rPr lang="zh-TW" altLang="en-US" sz="1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在</a:t>
            </a:r>
            <a:r>
              <a:rPr lang="zh-TW" altLang="en-US" sz="1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室內駐點、戶外慢速行走和行車環境下的傳輸速率分別可達</a:t>
            </a:r>
            <a:r>
              <a:rPr lang="en-US" altLang="zh-TW" sz="1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2Mbps</a:t>
            </a:r>
            <a:r>
              <a:rPr lang="zh-TW" altLang="en-US" sz="1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384Kbps</a:t>
            </a:r>
            <a:r>
              <a:rPr lang="zh-TW" altLang="en-US" sz="1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及</a:t>
            </a:r>
            <a:r>
              <a:rPr lang="en-US" altLang="zh-TW" sz="1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144Kbps</a:t>
            </a:r>
            <a:r>
              <a:rPr lang="zh-TW" altLang="en-US" sz="1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marL="714375" lvl="2" indent="-314325" eaLnBrk="1" hangingPunct="1">
              <a:buFont typeface="Wingdings" panose="05000000000000000000" pitchFamily="2" charset="2"/>
              <a:buChar char="p"/>
            </a:pPr>
            <a:r>
              <a:rPr lang="zh-TW" altLang="en-US" sz="1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支援</a:t>
            </a:r>
            <a:r>
              <a:rPr lang="zh-TW" altLang="en-US" sz="1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封包交換與電路交換技術。</a:t>
            </a:r>
          </a:p>
          <a:p>
            <a:pPr marL="714375" lvl="2" indent="-314325" eaLnBrk="1" hangingPunct="1">
              <a:buFont typeface="Wingdings" panose="05000000000000000000" pitchFamily="2" charset="2"/>
              <a:buChar char="p"/>
            </a:pPr>
            <a:r>
              <a:rPr lang="zh-TW" altLang="en-US" sz="1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支援</a:t>
            </a:r>
            <a:r>
              <a:rPr lang="zh-TW" altLang="en-US" sz="1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更廣泛的行動裝置</a:t>
            </a:r>
            <a:r>
              <a:rPr lang="zh-TW" altLang="en-US" sz="1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。 </a:t>
            </a:r>
            <a:endParaRPr lang="en-US" altLang="zh-TW" sz="18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lvl="1" indent="-342900" eaLnBrk="1" hangingPunct="1">
              <a:buFont typeface="Wingdings" panose="05000000000000000000" pitchFamily="2" charset="2"/>
              <a:buChar char="l"/>
            </a:pPr>
            <a:r>
              <a:rPr lang="en-US" altLang="zh-TW" sz="20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3G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行動通訊主要有下列兩種系統</a:t>
            </a:r>
            <a:r>
              <a:rPr lang="zh-TW" altLang="en-US" sz="20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20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742950" lvl="2" indent="-342900" eaLnBrk="1" hangingPunct="1">
              <a:buFont typeface="Wingdings" panose="05000000000000000000" pitchFamily="2" charset="2"/>
              <a:buChar char="p"/>
            </a:pPr>
            <a:r>
              <a:rPr lang="en-US" altLang="zh-TW" sz="1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WCDMA (wideband CDMA)</a:t>
            </a:r>
          </a:p>
          <a:p>
            <a:pPr marL="742950" lvl="2" indent="-342900" eaLnBrk="1" hangingPunct="1">
              <a:buFont typeface="Wingdings" panose="05000000000000000000" pitchFamily="2" charset="2"/>
              <a:buChar char="p"/>
            </a:pPr>
            <a:r>
              <a:rPr lang="en-US" altLang="zh-TW" sz="1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CDMA2000</a:t>
            </a:r>
          </a:p>
        </p:txBody>
      </p:sp>
      <p:pic>
        <p:nvPicPr>
          <p:cNvPr id="8" name="圖片 5" descr="g_pa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733425"/>
            <a:ext cx="10715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6"/>
          <p:cNvSpPr txBox="1">
            <a:spLocks noChangeArrowheads="1"/>
          </p:cNvSpPr>
          <p:nvPr/>
        </p:nvSpPr>
        <p:spPr bwMode="auto">
          <a:xfrm>
            <a:off x="7848601" y="714375"/>
            <a:ext cx="12953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400" dirty="0" smtClean="0">
                <a:cs typeface="Arial" charset="0"/>
              </a:rPr>
              <a:t>P.8-21</a:t>
            </a:r>
            <a:endParaRPr lang="zh-TW" altLang="en-US" sz="1400" dirty="0">
              <a:cs typeface="Arial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38013" y="5617834"/>
            <a:ext cx="274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具有運算及通訊能力</a:t>
            </a:r>
            <a:r>
              <a:rPr lang="zh-TW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行動裝置</a:t>
            </a: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圖片來源</a:t>
            </a:r>
            <a:r>
              <a:rPr lang="zh-TW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ASUS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3" name="圖片 12"/>
          <p:cNvPicPr/>
          <p:nvPr/>
        </p:nvPicPr>
        <p:blipFill>
          <a:blip r:embed="rId3"/>
          <a:stretch>
            <a:fillRect/>
          </a:stretch>
        </p:blipFill>
        <p:spPr>
          <a:xfrm>
            <a:off x="5185612" y="3551686"/>
            <a:ext cx="2767013" cy="1981200"/>
          </a:xfrm>
          <a:prstGeom prst="rect">
            <a:avLst/>
          </a:prstGeom>
        </p:spPr>
      </p:pic>
      <p:pic>
        <p:nvPicPr>
          <p:cNvPr id="10" name="圖片 9" descr="home_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59787" y="6172200"/>
            <a:ext cx="511175" cy="50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內容版面配置區 2"/>
          <p:cNvSpPr>
            <a:spLocks noGrp="1"/>
          </p:cNvSpPr>
          <p:nvPr>
            <p:ph idx="1"/>
          </p:nvPr>
        </p:nvSpPr>
        <p:spPr>
          <a:xfrm>
            <a:off x="304800" y="1417638"/>
            <a:ext cx="8666162" cy="4602162"/>
          </a:xfrm>
        </p:spPr>
        <p:txBody>
          <a:bodyPr/>
          <a:lstStyle/>
          <a:p>
            <a:pPr marL="342900" lvl="1" indent="-342900" eaLnBrk="1" hangingPunct="1">
              <a:buFont typeface="Wingdings" panose="05000000000000000000" pitchFamily="2" charset="2"/>
              <a:buChar char="l"/>
            </a:pPr>
            <a:r>
              <a:rPr lang="en-US" altLang="zh-TW" sz="22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ITU</a:t>
            </a:r>
            <a:r>
              <a:rPr lang="zh-TW" altLang="en-US" sz="22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將</a:t>
            </a:r>
            <a:r>
              <a:rPr lang="zh-TW" altLang="en-US" sz="2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第四代行動通訊 </a:t>
            </a:r>
            <a:r>
              <a:rPr lang="en-US" altLang="zh-TW" sz="2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(4G) </a:t>
            </a:r>
            <a:r>
              <a:rPr lang="zh-TW" altLang="en-US" sz="2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規格稱為</a:t>
            </a:r>
            <a:r>
              <a:rPr lang="en-US" altLang="zh-TW" sz="2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IMT-Advanced</a:t>
            </a:r>
            <a:r>
              <a:rPr lang="zh-TW" altLang="en-US" sz="2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，其特點如下：</a:t>
            </a:r>
          </a:p>
          <a:p>
            <a:pPr marL="742950" lvl="2" indent="-342900" eaLnBrk="1" hangingPunct="1">
              <a:buFont typeface="Wingdings" panose="05000000000000000000" pitchFamily="2" charset="2"/>
              <a:buChar char="p"/>
            </a:pPr>
            <a:r>
              <a:rPr lang="zh-TW" altLang="en-US" sz="1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使用</a:t>
            </a:r>
            <a:r>
              <a:rPr lang="en-US" altLang="zh-TW" sz="1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IP</a:t>
            </a:r>
            <a:r>
              <a:rPr lang="zh-TW" altLang="en-US" sz="1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通訊協定連接各種網路。</a:t>
            </a:r>
          </a:p>
          <a:p>
            <a:pPr marL="742950" lvl="2" indent="-342900" eaLnBrk="1" hangingPunct="1">
              <a:buFont typeface="Wingdings" panose="05000000000000000000" pitchFamily="2" charset="2"/>
              <a:buChar char="p"/>
            </a:pPr>
            <a:r>
              <a:rPr lang="zh-TW" altLang="en-US" sz="1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使用</a:t>
            </a:r>
            <a:r>
              <a:rPr lang="zh-TW" altLang="en-US" sz="1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全球通用的標準，並可在現有的無線通訊系統下運作。</a:t>
            </a:r>
          </a:p>
          <a:p>
            <a:pPr marL="742950" lvl="2" indent="-342900" eaLnBrk="1" hangingPunct="1">
              <a:buFont typeface="Wingdings" panose="05000000000000000000" pitchFamily="2" charset="2"/>
              <a:buChar char="p"/>
            </a:pPr>
            <a:r>
              <a:rPr lang="zh-TW" altLang="en-US" sz="1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在</a:t>
            </a:r>
            <a:r>
              <a:rPr lang="zh-TW" altLang="en-US" sz="1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慢速狀態下的傳輸速率可達</a:t>
            </a:r>
            <a:r>
              <a:rPr lang="en-US" altLang="zh-TW" sz="1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1Gbps</a:t>
            </a:r>
            <a:r>
              <a:rPr lang="zh-TW" altLang="en-US" sz="1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，在高速移動狀態下的傳輸速率可達</a:t>
            </a:r>
            <a:r>
              <a:rPr lang="en-US" altLang="zh-TW" sz="1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100Mbps</a:t>
            </a:r>
            <a:r>
              <a:rPr lang="zh-TW" altLang="en-US" sz="1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marL="742950" lvl="2" indent="-342900" eaLnBrk="1" hangingPunct="1">
              <a:buFont typeface="Wingdings" panose="05000000000000000000" pitchFamily="2" charset="2"/>
              <a:buChar char="p"/>
            </a:pPr>
            <a:r>
              <a:rPr lang="zh-TW" altLang="en-US" sz="1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支援</a:t>
            </a:r>
            <a:r>
              <a:rPr lang="zh-TW" altLang="en-US" sz="1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固定式無線傳輸和移動式無線傳輸，並可於固定式網路和移動式網路之間切換。</a:t>
            </a:r>
          </a:p>
          <a:p>
            <a:pPr marL="742950" lvl="2" indent="-342900" eaLnBrk="1" hangingPunct="1">
              <a:buFont typeface="Wingdings" panose="05000000000000000000" pitchFamily="2" charset="2"/>
              <a:buChar char="p"/>
            </a:pPr>
            <a:r>
              <a:rPr lang="zh-TW" altLang="en-US" sz="1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提供</a:t>
            </a:r>
            <a:r>
              <a:rPr lang="zh-TW" altLang="en-US" sz="1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更多元化的無線寬頻</a:t>
            </a:r>
            <a:r>
              <a:rPr lang="zh-TW" altLang="en-US" sz="1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服務。</a:t>
            </a:r>
            <a:endParaRPr lang="zh-TW" altLang="en-US" sz="18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lvl="1" indent="-342900" eaLnBrk="1" hangingPunct="1">
              <a:buFont typeface="Wingdings" panose="05000000000000000000" pitchFamily="2" charset="2"/>
              <a:buChar char="l"/>
            </a:pPr>
            <a:r>
              <a:rPr lang="en-US" altLang="zh-TW" sz="2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4G</a:t>
            </a:r>
            <a:r>
              <a:rPr lang="zh-TW" altLang="en-US" sz="22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行動通訊主要有下列兩種標準</a:t>
            </a:r>
            <a:r>
              <a:rPr lang="zh-TW" altLang="en-US" sz="22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22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742950" lvl="2" indent="-342900" eaLnBrk="1" hangingPunct="1">
              <a:buFont typeface="Wingdings" panose="05000000000000000000" pitchFamily="2" charset="2"/>
              <a:buChar char="p"/>
            </a:pPr>
            <a:r>
              <a:rPr lang="en-US" altLang="zh-TW" sz="1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IEEE </a:t>
            </a:r>
            <a:r>
              <a:rPr lang="en-US" altLang="zh-TW" sz="1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802.16m (WiMAX 2</a:t>
            </a:r>
            <a:r>
              <a:rPr lang="en-US" altLang="zh-TW" sz="1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742950" lvl="2" indent="-342900" eaLnBrk="1" hangingPunct="1">
              <a:buFont typeface="Wingdings" panose="05000000000000000000" pitchFamily="2" charset="2"/>
              <a:buChar char="p"/>
            </a:pPr>
            <a:r>
              <a:rPr lang="en-US" altLang="zh-TW" sz="1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LTE </a:t>
            </a:r>
            <a:r>
              <a:rPr lang="en-US" altLang="zh-TW" sz="1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(Long Term Evolution)</a:t>
            </a:r>
            <a:endParaRPr lang="zh-TW" altLang="en-US" sz="18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342000" lvl="1" indent="-342000" eaLnBrk="1" hangingPunct="1">
              <a:buNone/>
            </a:pPr>
            <a:endParaRPr lang="en-US" altLang="zh-TW" sz="22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" name="圖片 5" descr="g_pa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733425"/>
            <a:ext cx="10715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6"/>
          <p:cNvSpPr txBox="1">
            <a:spLocks noChangeArrowheads="1"/>
          </p:cNvSpPr>
          <p:nvPr/>
        </p:nvSpPr>
        <p:spPr bwMode="auto">
          <a:xfrm>
            <a:off x="7543801" y="714375"/>
            <a:ext cx="12953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400" dirty="0" smtClean="0">
                <a:cs typeface="Arial" charset="0"/>
              </a:rPr>
              <a:t>P.8-22~P.8-24</a:t>
            </a:r>
            <a:endParaRPr lang="zh-TW" altLang="en-US" sz="1400" dirty="0">
              <a:cs typeface="Arial" charset="0"/>
            </a:endParaRPr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381000" y="731838"/>
            <a:ext cx="8610600" cy="8382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9pPr>
          </a:lstStyle>
          <a:p>
            <a:pPr eaLnBrk="1" hangingPunct="1">
              <a:defRPr/>
            </a:pPr>
            <a:r>
              <a:rPr kumimoji="1" lang="en-US" altLang="zh-TW" sz="2800" dirty="0" smtClean="0">
                <a:solidFill>
                  <a:srgbClr val="663300"/>
                </a:solidFill>
                <a:effectLst/>
                <a:latin typeface="Arial" pitchFamily="34" charset="0"/>
                <a:ea typeface="標楷體" pitchFamily="65" charset="-120"/>
                <a:cs typeface="Arial" pitchFamily="34" charset="0"/>
              </a:rPr>
              <a:t>8-5-4 </a:t>
            </a:r>
            <a:r>
              <a:rPr kumimoji="1" lang="zh-TW" altLang="en-US" sz="2800" dirty="0" smtClean="0">
                <a:solidFill>
                  <a:srgbClr val="663300"/>
                </a:solidFill>
                <a:effectLst/>
                <a:latin typeface="Arial" pitchFamily="34" charset="0"/>
                <a:ea typeface="標楷體" pitchFamily="65" charset="-120"/>
                <a:cs typeface="Arial" pitchFamily="34" charset="0"/>
              </a:rPr>
              <a:t>第四代行動通訊</a:t>
            </a:r>
          </a:p>
        </p:txBody>
      </p:sp>
      <p:pic>
        <p:nvPicPr>
          <p:cNvPr id="10" name="圖片 9" descr="home_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9787" y="6172200"/>
            <a:ext cx="511175" cy="50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68363"/>
            <a:ext cx="9144000" cy="808037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zh-TW" sz="4400" dirty="0" smtClean="0">
                <a:solidFill>
                  <a:srgbClr val="663300"/>
                </a:solidFill>
                <a:effectLst/>
                <a:latin typeface="Arial" pitchFamily="34" charset="0"/>
                <a:ea typeface="標楷體" pitchFamily="65" charset="-120"/>
                <a:cs typeface="Arial" pitchFamily="34" charset="0"/>
              </a:rPr>
              <a:t>8-6 </a:t>
            </a:r>
            <a:r>
              <a:rPr lang="zh-TW" altLang="en-US" sz="4400" dirty="0" smtClean="0">
                <a:solidFill>
                  <a:srgbClr val="663300"/>
                </a:solidFill>
                <a:effectLst/>
                <a:latin typeface="Arial" pitchFamily="34" charset="0"/>
                <a:ea typeface="標楷體" pitchFamily="65" charset="-120"/>
                <a:cs typeface="Arial" pitchFamily="34" charset="0"/>
              </a:rPr>
              <a:t>衛星網路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57200" y="1828800"/>
            <a:ext cx="8153400" cy="42672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衛星網路 </a:t>
            </a:r>
            <a:r>
              <a:rPr lang="en-US" altLang="zh-TW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(satellite network) </a:t>
            </a: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是由人造衛星、地面站、端末使用者的終端機或電話等節點所組成，利用衛星做為中繼站轉送無線電波，以提供地面上兩點之間的通訊。</a:t>
            </a:r>
            <a:endParaRPr lang="en-US" altLang="zh-TW" dirty="0" smtClean="0">
              <a:solidFill>
                <a:schemeClr val="tx1"/>
              </a:solidFill>
              <a:latin typeface="Arial" charset="0"/>
              <a:ea typeface="標楷體" pitchFamily="65" charset="-120"/>
              <a:cs typeface="Arial" charset="0"/>
            </a:endParaRPr>
          </a:p>
        </p:txBody>
      </p:sp>
      <p:pic>
        <p:nvPicPr>
          <p:cNvPr id="5" name="圖片 5" descr="g_pa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733425"/>
            <a:ext cx="10715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6"/>
          <p:cNvSpPr txBox="1">
            <a:spLocks noChangeArrowheads="1"/>
          </p:cNvSpPr>
          <p:nvPr/>
        </p:nvSpPr>
        <p:spPr bwMode="auto">
          <a:xfrm>
            <a:off x="7696200" y="714375"/>
            <a:ext cx="14477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400" dirty="0" smtClean="0">
                <a:cs typeface="Arial" charset="0"/>
              </a:rPr>
              <a:t>P.8-25</a:t>
            </a:r>
            <a:endParaRPr lang="zh-TW" altLang="en-US" sz="1400" dirty="0">
              <a:cs typeface="Arial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b="11111"/>
          <a:stretch/>
        </p:blipFill>
        <p:spPr bwMode="auto">
          <a:xfrm>
            <a:off x="2362200" y="3276600"/>
            <a:ext cx="3746284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圖片 7" descr="home_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59787" y="6172200"/>
            <a:ext cx="511175" cy="50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58710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/>
          <p:cNvSpPr/>
          <p:nvPr/>
        </p:nvSpPr>
        <p:spPr>
          <a:xfrm>
            <a:off x="0" y="3124200"/>
            <a:ext cx="9161318" cy="838200"/>
          </a:xfrm>
          <a:prstGeom prst="roundRect">
            <a:avLst/>
          </a:prstGeom>
          <a:solidFill>
            <a:srgbClr val="CC99FF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/>
              <a:t>本</a:t>
            </a:r>
            <a:r>
              <a:rPr lang="zh-TW" altLang="en-US" sz="4400" dirty="0" smtClean="0"/>
              <a:t>章</a:t>
            </a:r>
            <a:r>
              <a:rPr lang="zh-TW" altLang="en-US" sz="4400" dirty="0"/>
              <a:t>結束</a:t>
            </a:r>
          </a:p>
        </p:txBody>
      </p:sp>
    </p:spTree>
    <p:extLst>
      <p:ext uri="{BB962C8B-B14F-4D97-AF65-F5344CB8AC3E}">
        <p14:creationId xmlns:p14="http://schemas.microsoft.com/office/powerpoint/2010/main" val="22016079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47800"/>
            <a:ext cx="8305800" cy="3924300"/>
          </a:xfrm>
        </p:spPr>
        <p:txBody>
          <a:bodyPr/>
          <a:lstStyle/>
          <a:p>
            <a:pPr eaLnBrk="1" hangingPunct="1">
              <a:buNone/>
            </a:pPr>
            <a:r>
              <a:rPr lang="en-US" altLang="zh-TW" sz="2800" dirty="0" smtClean="0">
                <a:solidFill>
                  <a:srgbClr val="663300"/>
                </a:solidFill>
                <a:latin typeface="Arial" charset="0"/>
                <a:ea typeface="標楷體" pitchFamily="65" charset="-120"/>
                <a:cs typeface="Arial" charset="0"/>
              </a:rPr>
              <a:t>8-2-1 </a:t>
            </a:r>
            <a:r>
              <a:rPr lang="zh-TW" altLang="en-US" sz="2800" dirty="0" smtClean="0">
                <a:solidFill>
                  <a:srgbClr val="663300"/>
                </a:solidFill>
                <a:latin typeface="Arial" charset="0"/>
                <a:ea typeface="標楷體" pitchFamily="65" charset="-120"/>
                <a:cs typeface="Arial" charset="0"/>
              </a:rPr>
              <a:t>藍牙</a:t>
            </a:r>
          </a:p>
          <a:p>
            <a:pPr marL="0" indent="0" eaLnBrk="1" hangingPunct="1">
              <a:buNone/>
            </a:pPr>
            <a:endParaRPr lang="en-US" altLang="zh-TW" sz="24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圖片 5" descr="g_pa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214" y="733425"/>
            <a:ext cx="10715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7772401" y="714375"/>
            <a:ext cx="12191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400" dirty="0" smtClean="0">
                <a:cs typeface="Arial" charset="0"/>
              </a:rPr>
              <a:t>P.8-5~P.8-6</a:t>
            </a:r>
            <a:endParaRPr lang="zh-TW" altLang="en-US" sz="1400" dirty="0">
              <a:cs typeface="Arial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57200" y="2286000"/>
            <a:ext cx="75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藍牙是</a:t>
            </a:r>
            <a:r>
              <a:rPr lang="en-US" altLang="zh-TW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Bluetooth SIG</a:t>
            </a: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於</a:t>
            </a:r>
            <a:r>
              <a:rPr lang="en-US" altLang="zh-TW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1999</a:t>
            </a: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年所提出之短距離、低速率、低功耗、低成本的無線通訊標準，使用</a:t>
            </a:r>
            <a:r>
              <a:rPr lang="en-US" altLang="zh-TW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2.4GHz</a:t>
            </a: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頻段，可以傳送語音與數據資料。 </a:t>
            </a:r>
            <a:endParaRPr lang="en-US" altLang="zh-TW" sz="24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685800" y="3892737"/>
            <a:ext cx="3124200" cy="2010355"/>
            <a:chOff x="5662614" y="3962400"/>
            <a:chExt cx="3124200" cy="201035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62614" y="3962400"/>
              <a:ext cx="3124200" cy="2010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矩形 2"/>
            <p:cNvSpPr/>
            <p:nvPr/>
          </p:nvSpPr>
          <p:spPr>
            <a:xfrm>
              <a:off x="5715000" y="5562600"/>
              <a:ext cx="6096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2" name="圖片 11" descr="o_return_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320785" y="5903092"/>
            <a:ext cx="655565" cy="641313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5143500" y="5057575"/>
            <a:ext cx="281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 sz="2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hlinkClick r:id="rId6" action="ppaction://hlinksldjump"/>
              </a:rPr>
              <a:t>&lt;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hlinkClick r:id="rId6" action="ppaction://hlinksldjump"/>
              </a:rPr>
              <a:t>藍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hlinkClick r:id="rId6" action="ppaction://hlinksldjump"/>
              </a:rPr>
              <a:t>牙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hlinkClick r:id="rId6" action="ppaction://hlinksldjump"/>
              </a:rPr>
              <a:t>標準</a:t>
            </a:r>
            <a:r>
              <a:rPr lang="en-US" altLang="zh-TW" sz="2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hlinkClick r:id="rId6" action="ppaction://hlinksldjump"/>
              </a:rPr>
              <a:t>&gt;</a:t>
            </a:r>
            <a:endParaRPr lang="en-US" altLang="zh-TW" sz="24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847070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610600" cy="838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kumimoji="1" lang="en-US" altLang="zh-TW" sz="2400" dirty="0" smtClean="0">
                <a:solidFill>
                  <a:srgbClr val="663300"/>
                </a:solidFill>
                <a:effectLst/>
                <a:latin typeface="Arial" pitchFamily="34" charset="0"/>
                <a:ea typeface="標楷體" pitchFamily="65" charset="-120"/>
                <a:cs typeface="Arial" pitchFamily="34" charset="0"/>
              </a:rPr>
              <a:t>8-2-2</a:t>
            </a:r>
            <a:r>
              <a:rPr kumimoji="1" lang="zh-TW" altLang="en-US" sz="2400" dirty="0">
                <a:solidFill>
                  <a:srgbClr val="663300"/>
                </a:solidFill>
                <a:effectLst/>
                <a:latin typeface="Arial" pitchFamily="34" charset="0"/>
                <a:ea typeface="標楷體" pitchFamily="65" charset="-120"/>
                <a:cs typeface="Arial" pitchFamily="34" charset="0"/>
              </a:rPr>
              <a:t>　</a:t>
            </a:r>
            <a:r>
              <a:rPr kumimoji="1" lang="en-US" altLang="zh-TW" sz="2400" dirty="0" smtClean="0">
                <a:solidFill>
                  <a:srgbClr val="663300"/>
                </a:solidFill>
                <a:effectLst/>
                <a:latin typeface="Arial" pitchFamily="34" charset="0"/>
                <a:ea typeface="標楷體" pitchFamily="65" charset="-120"/>
                <a:cs typeface="Arial" pitchFamily="34" charset="0"/>
              </a:rPr>
              <a:t>ZigBee</a:t>
            </a:r>
            <a:endParaRPr kumimoji="1" lang="zh-TW" altLang="en-US" sz="2800" dirty="0" smtClean="0">
              <a:solidFill>
                <a:srgbClr val="663300"/>
              </a:solidFill>
              <a:effectLst/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sp>
        <p:nvSpPr>
          <p:cNvPr id="39939" name="內容版面配置區 2"/>
          <p:cNvSpPr>
            <a:spLocks noGrp="1"/>
          </p:cNvSpPr>
          <p:nvPr>
            <p:ph idx="1"/>
          </p:nvPr>
        </p:nvSpPr>
        <p:spPr>
          <a:xfrm>
            <a:off x="280986" y="1524000"/>
            <a:ext cx="8634414" cy="3810000"/>
          </a:xfrm>
        </p:spPr>
        <p:txBody>
          <a:bodyPr/>
          <a:lstStyle/>
          <a:p>
            <a:pPr marL="0" lvl="1" indent="0" eaLnBrk="1" hangingPunct="1">
              <a:buNone/>
            </a:pPr>
            <a:r>
              <a:rPr lang="en-US" altLang="zh-TW" sz="20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ZigBee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是</a:t>
            </a:r>
            <a:r>
              <a:rPr lang="en-US" altLang="zh-TW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ZigBee Alliance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所發展之短距離、低速率、低功耗、低成本的無線通訊</a:t>
            </a:r>
            <a:r>
              <a:rPr lang="zh-TW" altLang="en-US" sz="20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標準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0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使用</a:t>
            </a:r>
            <a:r>
              <a:rPr lang="en-US" altLang="zh-TW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2.4GHz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868MHz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或</a:t>
            </a:r>
            <a:r>
              <a:rPr lang="en-US" altLang="zh-TW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915MHz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頻段，傳輸速率分別為</a:t>
            </a:r>
            <a:r>
              <a:rPr lang="en-US" altLang="zh-TW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250Kbps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20Kbps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40Kbps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，傳輸距離為</a:t>
            </a:r>
            <a:r>
              <a:rPr lang="en-US" altLang="zh-TW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50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公尺，支援高達</a:t>
            </a:r>
            <a:r>
              <a:rPr lang="en-US" altLang="zh-TW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65,000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個節點，應用於智慧家庭、智慧建築、醫療照護、能源管理、工業控制與自動化、無線感測網路等領域。</a:t>
            </a:r>
            <a:endParaRPr lang="en-US" altLang="zh-TW" sz="20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" name="圖片 5" descr="g_pa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733425"/>
            <a:ext cx="10715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6"/>
          <p:cNvSpPr txBox="1">
            <a:spLocks noChangeArrowheads="1"/>
          </p:cNvSpPr>
          <p:nvPr/>
        </p:nvSpPr>
        <p:spPr bwMode="auto">
          <a:xfrm>
            <a:off x="7823597" y="713874"/>
            <a:ext cx="71199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400" dirty="0" smtClean="0">
                <a:cs typeface="Arial" charset="0"/>
              </a:rPr>
              <a:t>P.8-8</a:t>
            </a:r>
            <a:endParaRPr lang="zh-TW" altLang="en-US" sz="1400" dirty="0">
              <a:cs typeface="Arial" charset="0"/>
            </a:endParaRPr>
          </a:p>
        </p:txBody>
      </p:sp>
      <p:pic>
        <p:nvPicPr>
          <p:cNvPr id="7" name="圖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2209800" y="3429000"/>
            <a:ext cx="3581400" cy="20574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171700" y="5472046"/>
            <a:ext cx="365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符合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ZigBee</a:t>
            </a:r>
            <a:r>
              <a:rPr lang="zh-TW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認證的智慧能源管理產品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1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圖片來源：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Home Automation, Inc. (HAI))</a:t>
            </a:r>
            <a:endParaRPr lang="zh-TW" altLang="en-US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1" name="圖片 10" descr="o_return_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320785" y="5903092"/>
            <a:ext cx="655565" cy="64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705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610600" cy="838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kumimoji="1" lang="en-US" altLang="zh-TW" sz="2400" dirty="0" smtClean="0">
                <a:solidFill>
                  <a:srgbClr val="663300"/>
                </a:solidFill>
                <a:effectLst/>
                <a:latin typeface="Arial" pitchFamily="34" charset="0"/>
                <a:ea typeface="標楷體" pitchFamily="65" charset="-120"/>
                <a:cs typeface="Arial" pitchFamily="34" charset="0"/>
              </a:rPr>
              <a:t>8-2-3</a:t>
            </a:r>
            <a:r>
              <a:rPr kumimoji="1" lang="zh-TW" altLang="en-US" sz="2400" dirty="0">
                <a:solidFill>
                  <a:srgbClr val="663300"/>
                </a:solidFill>
                <a:effectLst/>
                <a:latin typeface="Arial" pitchFamily="34" charset="0"/>
                <a:ea typeface="標楷體" pitchFamily="65" charset="-120"/>
                <a:cs typeface="Arial" pitchFamily="34" charset="0"/>
              </a:rPr>
              <a:t>　</a:t>
            </a:r>
            <a:r>
              <a:rPr kumimoji="1" lang="en-US" altLang="zh-TW" sz="2400" dirty="0" smtClean="0">
                <a:solidFill>
                  <a:srgbClr val="663300"/>
                </a:solidFill>
                <a:effectLst/>
                <a:latin typeface="Arial" pitchFamily="34" charset="0"/>
                <a:ea typeface="標楷體" pitchFamily="65" charset="-120"/>
                <a:cs typeface="Arial" pitchFamily="34" charset="0"/>
              </a:rPr>
              <a:t>UWB</a:t>
            </a:r>
            <a:endParaRPr kumimoji="1" lang="zh-TW" altLang="en-US" sz="2800" dirty="0" smtClean="0">
              <a:solidFill>
                <a:srgbClr val="663300"/>
              </a:solidFill>
              <a:effectLst/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sp>
        <p:nvSpPr>
          <p:cNvPr id="39939" name="內容版面配置區 2"/>
          <p:cNvSpPr>
            <a:spLocks noGrp="1"/>
          </p:cNvSpPr>
          <p:nvPr>
            <p:ph idx="1"/>
          </p:nvPr>
        </p:nvSpPr>
        <p:spPr>
          <a:xfrm>
            <a:off x="280986" y="1524000"/>
            <a:ext cx="8634414" cy="3810000"/>
          </a:xfrm>
        </p:spPr>
        <p:txBody>
          <a:bodyPr/>
          <a:lstStyle/>
          <a:p>
            <a:pPr marL="0" lvl="1" indent="0" eaLnBrk="1" hangingPunct="1">
              <a:buNone/>
            </a:pPr>
            <a:r>
              <a:rPr lang="en-US" altLang="zh-TW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UWB (Ultra </a:t>
            </a:r>
            <a:r>
              <a:rPr lang="en-US" altLang="zh-TW" sz="2000" dirty="0" err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WideBand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，超寬頻</a:t>
            </a:r>
            <a:r>
              <a:rPr lang="en-US" altLang="zh-TW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) 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是一種短距離、高速率的無線通訊標準，原是在</a:t>
            </a:r>
            <a:r>
              <a:rPr lang="en-US" altLang="zh-TW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1940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年代美國軍方為了避免通訊遭到監聽所發展的寬頻技術，又稱為「隱形波」，由</a:t>
            </a:r>
            <a:r>
              <a:rPr lang="en-US" altLang="zh-TW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IEEE 802.15.3a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工作小組負責標準化，初期的目標是</a:t>
            </a:r>
            <a:r>
              <a:rPr lang="en-US" altLang="zh-TW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公尺內達到</a:t>
            </a:r>
            <a:r>
              <a:rPr lang="en-US" altLang="zh-TW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100Mbps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無線傳輸、</a:t>
            </a:r>
            <a:r>
              <a:rPr lang="en-US" altLang="zh-TW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公尺內達到</a:t>
            </a:r>
            <a:r>
              <a:rPr lang="en-US" altLang="zh-TW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480Mbps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無線傳輸，之後提升至</a:t>
            </a:r>
            <a:r>
              <a:rPr lang="en-US" altLang="zh-TW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公尺內達到</a:t>
            </a:r>
            <a:r>
              <a:rPr lang="en-US" altLang="zh-TW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1Gbps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無線傳輸。。</a:t>
            </a:r>
            <a:endParaRPr lang="en-US" altLang="zh-TW" sz="20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" name="圖片 5" descr="g_pa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733425"/>
            <a:ext cx="10715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圖片 10" descr="o_return_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320785" y="5903092"/>
            <a:ext cx="655565" cy="641313"/>
          </a:xfrm>
          <a:prstGeom prst="rect">
            <a:avLst/>
          </a:prstGeom>
        </p:spPr>
      </p:pic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7823597" y="713874"/>
            <a:ext cx="71199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400" dirty="0" smtClean="0">
                <a:cs typeface="Arial" charset="0"/>
              </a:rPr>
              <a:t>P.8-8</a:t>
            </a:r>
            <a:endParaRPr lang="zh-TW" altLang="en-US" sz="14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7311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610600" cy="838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kumimoji="1" lang="en-US" altLang="zh-TW" sz="2400" dirty="0" smtClean="0">
                <a:solidFill>
                  <a:srgbClr val="663300"/>
                </a:solidFill>
                <a:effectLst/>
                <a:latin typeface="Arial" pitchFamily="34" charset="0"/>
                <a:ea typeface="標楷體" pitchFamily="65" charset="-120"/>
                <a:cs typeface="Arial" pitchFamily="34" charset="0"/>
              </a:rPr>
              <a:t>8-2-4</a:t>
            </a:r>
            <a:r>
              <a:rPr kumimoji="1" lang="zh-TW" altLang="en-US" sz="2400" dirty="0">
                <a:solidFill>
                  <a:srgbClr val="663300"/>
                </a:solidFill>
                <a:effectLst/>
                <a:latin typeface="Arial" pitchFamily="34" charset="0"/>
                <a:ea typeface="標楷體" pitchFamily="65" charset="-120"/>
                <a:cs typeface="Arial" pitchFamily="34" charset="0"/>
              </a:rPr>
              <a:t>　其它近距離無線傳輸技術 </a:t>
            </a:r>
            <a:r>
              <a:rPr kumimoji="1" lang="en-US" altLang="zh-TW" sz="2400" dirty="0">
                <a:solidFill>
                  <a:srgbClr val="663300"/>
                </a:solidFill>
                <a:effectLst/>
                <a:latin typeface="Arial" pitchFamily="34" charset="0"/>
                <a:ea typeface="標楷體" pitchFamily="65" charset="-120"/>
                <a:cs typeface="Arial" pitchFamily="34" charset="0"/>
              </a:rPr>
              <a:t>(RFID</a:t>
            </a:r>
            <a:r>
              <a:rPr kumimoji="1" lang="zh-TW" altLang="en-US" sz="2400" dirty="0">
                <a:solidFill>
                  <a:srgbClr val="663300"/>
                </a:solidFill>
                <a:effectLst/>
                <a:latin typeface="Arial" pitchFamily="34" charset="0"/>
                <a:ea typeface="標楷體" pitchFamily="65" charset="-120"/>
                <a:cs typeface="Arial" pitchFamily="34" charset="0"/>
              </a:rPr>
              <a:t>、</a:t>
            </a:r>
            <a:r>
              <a:rPr kumimoji="1" lang="en-US" altLang="zh-TW" sz="2400" dirty="0">
                <a:solidFill>
                  <a:srgbClr val="663300"/>
                </a:solidFill>
                <a:effectLst/>
                <a:latin typeface="Arial" pitchFamily="34" charset="0"/>
                <a:ea typeface="標楷體" pitchFamily="65" charset="-120"/>
                <a:cs typeface="Arial" pitchFamily="34" charset="0"/>
              </a:rPr>
              <a:t>NFC)</a:t>
            </a:r>
            <a:endParaRPr kumimoji="1" lang="zh-TW" altLang="en-US" sz="2800" dirty="0" smtClean="0">
              <a:solidFill>
                <a:srgbClr val="663300"/>
              </a:solidFill>
              <a:effectLst/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pic>
        <p:nvPicPr>
          <p:cNvPr id="8" name="圖片 5" descr="g_pa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733425"/>
            <a:ext cx="10715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6"/>
          <p:cNvSpPr txBox="1">
            <a:spLocks noChangeArrowheads="1"/>
          </p:cNvSpPr>
          <p:nvPr/>
        </p:nvSpPr>
        <p:spPr bwMode="auto">
          <a:xfrm>
            <a:off x="7467601" y="714375"/>
            <a:ext cx="1371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400" dirty="0" smtClean="0">
                <a:cs typeface="Arial" charset="0"/>
              </a:rPr>
              <a:t>P.8-9~P.8-10</a:t>
            </a:r>
            <a:endParaRPr lang="zh-TW" altLang="en-US" sz="1400" dirty="0">
              <a:cs typeface="Arial" charset="0"/>
            </a:endParaRPr>
          </a:p>
        </p:txBody>
      </p:sp>
      <p:pic>
        <p:nvPicPr>
          <p:cNvPr id="11" name="圖片 10" descr="o_return_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320785" y="5903092"/>
            <a:ext cx="655565" cy="641313"/>
          </a:xfrm>
          <a:prstGeom prst="rect">
            <a:avLst/>
          </a:prstGeom>
        </p:spPr>
      </p:pic>
      <p:sp>
        <p:nvSpPr>
          <p:cNvPr id="10" name="矩形 7"/>
          <p:cNvSpPr>
            <a:spLocks noChangeArrowheads="1"/>
          </p:cNvSpPr>
          <p:nvPr/>
        </p:nvSpPr>
        <p:spPr bwMode="auto">
          <a:xfrm>
            <a:off x="304800" y="1484312"/>
            <a:ext cx="7824787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marL="342900" indent="-342900" eaLnBrk="1" hangingPunct="1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kumimoji="0" lang="en-US" altLang="zh-TW" sz="2200" dirty="0">
                <a:latin typeface="Arial" charset="0"/>
                <a:ea typeface="標楷體" pitchFamily="65" charset="-120"/>
                <a:cs typeface="Arial" charset="0"/>
              </a:rPr>
              <a:t>RFID (Radio Frequency </a:t>
            </a:r>
            <a:r>
              <a:rPr kumimoji="0" lang="en-US" altLang="zh-TW" sz="2200" dirty="0" err="1">
                <a:latin typeface="Arial" charset="0"/>
                <a:ea typeface="標楷體" pitchFamily="65" charset="-120"/>
                <a:cs typeface="Arial" charset="0"/>
              </a:rPr>
              <a:t>IDentification</a:t>
            </a:r>
            <a:r>
              <a:rPr kumimoji="0" lang="en-US" altLang="zh-TW" sz="2200" dirty="0">
                <a:latin typeface="Arial" charset="0"/>
                <a:ea typeface="標楷體" pitchFamily="65" charset="-120"/>
                <a:cs typeface="Arial" charset="0"/>
              </a:rPr>
              <a:t>) </a:t>
            </a:r>
            <a:r>
              <a:rPr kumimoji="0" lang="zh-TW" altLang="en-US" sz="2200" dirty="0">
                <a:latin typeface="Arial" charset="0"/>
                <a:ea typeface="標楷體" pitchFamily="65" charset="-120"/>
                <a:cs typeface="Arial" charset="0"/>
              </a:rPr>
              <a:t>是透過無線電傳送資料的近距離無線通訊技術，生活中有許多</a:t>
            </a:r>
            <a:r>
              <a:rPr kumimoji="0" lang="en-US" altLang="zh-TW" sz="2200" dirty="0">
                <a:latin typeface="Arial" charset="0"/>
                <a:ea typeface="標楷體" pitchFamily="65" charset="-120"/>
                <a:cs typeface="Arial" charset="0"/>
              </a:rPr>
              <a:t>RFID</a:t>
            </a:r>
            <a:r>
              <a:rPr kumimoji="0" lang="zh-TW" altLang="en-US" sz="2200" dirty="0">
                <a:latin typeface="Arial" charset="0"/>
                <a:ea typeface="標楷體" pitchFamily="65" charset="-120"/>
                <a:cs typeface="Arial" charset="0"/>
              </a:rPr>
              <a:t>的應用，例如悠遊卡、高速公路收費系統的</a:t>
            </a:r>
            <a:r>
              <a:rPr kumimoji="0" lang="en-US" altLang="zh-TW" sz="2200" dirty="0" err="1">
                <a:latin typeface="Arial" charset="0"/>
                <a:ea typeface="標楷體" pitchFamily="65" charset="-120"/>
                <a:cs typeface="Arial" charset="0"/>
              </a:rPr>
              <a:t>eTag</a:t>
            </a:r>
            <a:r>
              <a:rPr kumimoji="0" lang="zh-TW" altLang="en-US" sz="2200" dirty="0">
                <a:latin typeface="Arial" charset="0"/>
                <a:ea typeface="標楷體" pitchFamily="65" charset="-120"/>
                <a:cs typeface="Arial" charset="0"/>
              </a:rPr>
              <a:t>等</a:t>
            </a:r>
            <a:r>
              <a:rPr kumimoji="0" lang="zh-TW" altLang="en-US" sz="2200" dirty="0" smtClean="0">
                <a:latin typeface="Arial" charset="0"/>
                <a:ea typeface="標楷體" pitchFamily="65" charset="-120"/>
                <a:cs typeface="Arial" charset="0"/>
              </a:rPr>
              <a:t>。</a:t>
            </a:r>
            <a:endParaRPr kumimoji="0" lang="en-US" altLang="zh-TW" sz="2200" dirty="0" smtClean="0">
              <a:latin typeface="Arial" charset="0"/>
              <a:ea typeface="標楷體" pitchFamily="65" charset="-120"/>
              <a:cs typeface="Arial" charset="0"/>
            </a:endParaRPr>
          </a:p>
          <a:p>
            <a:pPr marL="342900" indent="-342900" eaLnBrk="1" hangingPunct="1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kumimoji="0" lang="en-US" altLang="zh-TW" sz="2200" dirty="0">
                <a:latin typeface="Arial" charset="0"/>
                <a:ea typeface="標楷體" pitchFamily="65" charset="-120"/>
                <a:cs typeface="Arial" charset="0"/>
              </a:rPr>
              <a:t>NFC (Near Field Communication) </a:t>
            </a:r>
            <a:r>
              <a:rPr kumimoji="0" lang="zh-TW" altLang="en-US" sz="2200" dirty="0">
                <a:latin typeface="Arial" charset="0"/>
                <a:ea typeface="標楷體" pitchFamily="65" charset="-120"/>
                <a:cs typeface="Arial" charset="0"/>
              </a:rPr>
              <a:t>則是從</a:t>
            </a:r>
            <a:r>
              <a:rPr kumimoji="0" lang="en-US" altLang="zh-TW" sz="2200" dirty="0">
                <a:latin typeface="Arial" charset="0"/>
                <a:ea typeface="標楷體" pitchFamily="65" charset="-120"/>
                <a:cs typeface="Arial" charset="0"/>
              </a:rPr>
              <a:t>RFID</a:t>
            </a:r>
            <a:r>
              <a:rPr kumimoji="0" lang="zh-TW" altLang="en-US" sz="2200" dirty="0">
                <a:latin typeface="Arial" charset="0"/>
                <a:ea typeface="標楷體" pitchFamily="65" charset="-120"/>
                <a:cs typeface="Arial" charset="0"/>
              </a:rPr>
              <a:t>發展而來的近距離無線通訊技術，使用</a:t>
            </a:r>
            <a:r>
              <a:rPr kumimoji="0" lang="en-US" altLang="zh-TW" sz="2200" dirty="0">
                <a:latin typeface="Arial" charset="0"/>
                <a:ea typeface="標楷體" pitchFamily="65" charset="-120"/>
                <a:cs typeface="Arial" charset="0"/>
              </a:rPr>
              <a:t>13.56MHz</a:t>
            </a:r>
            <a:r>
              <a:rPr kumimoji="0" lang="zh-TW" altLang="en-US" sz="2200" dirty="0">
                <a:latin typeface="Arial" charset="0"/>
                <a:ea typeface="標楷體" pitchFamily="65" charset="-120"/>
                <a:cs typeface="Arial" charset="0"/>
              </a:rPr>
              <a:t>頻段，傳輸距離為</a:t>
            </a:r>
            <a:r>
              <a:rPr kumimoji="0" lang="en-US" altLang="zh-TW" sz="2200" dirty="0">
                <a:latin typeface="Arial" charset="0"/>
                <a:ea typeface="標楷體" pitchFamily="65" charset="-120"/>
                <a:cs typeface="Arial" charset="0"/>
              </a:rPr>
              <a:t>20</a:t>
            </a:r>
            <a:r>
              <a:rPr kumimoji="0" lang="zh-TW" altLang="en-US" sz="2200" dirty="0">
                <a:latin typeface="Arial" charset="0"/>
                <a:ea typeface="標楷體" pitchFamily="65" charset="-120"/>
                <a:cs typeface="Arial" charset="0"/>
              </a:rPr>
              <a:t>公分，傳輸速率為</a:t>
            </a:r>
            <a:r>
              <a:rPr kumimoji="0" lang="en-US" altLang="zh-TW" sz="2200" dirty="0">
                <a:latin typeface="Arial" charset="0"/>
                <a:ea typeface="標楷體" pitchFamily="65" charset="-120"/>
                <a:cs typeface="Arial" charset="0"/>
              </a:rPr>
              <a:t>106</a:t>
            </a:r>
            <a:r>
              <a:rPr kumimoji="0" lang="zh-TW" altLang="en-US" sz="2200" dirty="0">
                <a:latin typeface="Arial" charset="0"/>
                <a:ea typeface="標楷體" pitchFamily="65" charset="-120"/>
                <a:cs typeface="Arial" charset="0"/>
              </a:rPr>
              <a:t>、</a:t>
            </a:r>
            <a:r>
              <a:rPr kumimoji="0" lang="en-US" altLang="zh-TW" sz="2200" dirty="0">
                <a:latin typeface="Arial" charset="0"/>
                <a:ea typeface="標楷體" pitchFamily="65" charset="-120"/>
                <a:cs typeface="Arial" charset="0"/>
              </a:rPr>
              <a:t>212</a:t>
            </a:r>
            <a:r>
              <a:rPr kumimoji="0" lang="zh-TW" altLang="en-US" sz="2200" dirty="0">
                <a:latin typeface="Arial" charset="0"/>
                <a:ea typeface="標楷體" pitchFamily="65" charset="-120"/>
                <a:cs typeface="Arial" charset="0"/>
              </a:rPr>
              <a:t>、</a:t>
            </a:r>
            <a:r>
              <a:rPr kumimoji="0" lang="en-US" altLang="zh-TW" sz="2200" dirty="0">
                <a:latin typeface="Arial" charset="0"/>
                <a:ea typeface="標楷體" pitchFamily="65" charset="-120"/>
                <a:cs typeface="Arial" charset="0"/>
              </a:rPr>
              <a:t>424Kbps</a:t>
            </a:r>
            <a:r>
              <a:rPr kumimoji="0" lang="zh-TW" altLang="en-US" sz="2200" dirty="0">
                <a:latin typeface="Arial" charset="0"/>
                <a:ea typeface="標楷體" pitchFamily="65" charset="-120"/>
                <a:cs typeface="Arial" charset="0"/>
              </a:rPr>
              <a:t>。</a:t>
            </a:r>
            <a:r>
              <a:rPr kumimoji="0" lang="en-US" altLang="zh-TW" sz="2200" dirty="0">
                <a:latin typeface="Arial" charset="0"/>
                <a:ea typeface="標楷體" pitchFamily="65" charset="-120"/>
                <a:cs typeface="Arial" charset="0"/>
              </a:rPr>
              <a:t>NFC</a:t>
            </a:r>
            <a:r>
              <a:rPr kumimoji="0" lang="zh-TW" altLang="en-US" sz="2200" dirty="0">
                <a:latin typeface="Arial" charset="0"/>
                <a:ea typeface="標楷體" pitchFamily="65" charset="-120"/>
                <a:cs typeface="Arial" charset="0"/>
              </a:rPr>
              <a:t>支援下列幾種工作模式： </a:t>
            </a:r>
          </a:p>
          <a:p>
            <a:pPr marL="809625" lvl="1" indent="-360363" defTabSz="809625" eaLnBrk="1" hangingPunct="1">
              <a:buClr>
                <a:srgbClr val="00B0F0"/>
              </a:buClr>
              <a:buFont typeface="Wingdings" panose="05000000000000000000" pitchFamily="2" charset="2"/>
              <a:buChar char="p"/>
            </a:pPr>
            <a:r>
              <a:rPr kumimoji="0" lang="zh-TW" altLang="en-US" sz="2000" dirty="0" smtClean="0">
                <a:latin typeface="Arial" charset="0"/>
                <a:ea typeface="標楷體" pitchFamily="65" charset="-120"/>
                <a:cs typeface="Arial" charset="0"/>
              </a:rPr>
              <a:t>點</a:t>
            </a:r>
            <a:r>
              <a:rPr kumimoji="0" lang="zh-TW" altLang="en-US" sz="2000" dirty="0">
                <a:latin typeface="Arial" charset="0"/>
                <a:ea typeface="標楷體" pitchFamily="65" charset="-120"/>
                <a:cs typeface="Arial" charset="0"/>
              </a:rPr>
              <a:t>對點</a:t>
            </a:r>
            <a:r>
              <a:rPr kumimoji="0" lang="zh-TW" altLang="en-US" sz="2000" dirty="0" smtClean="0">
                <a:latin typeface="Arial" charset="0"/>
                <a:ea typeface="標楷體" pitchFamily="65" charset="-120"/>
                <a:cs typeface="Arial" charset="0"/>
              </a:rPr>
              <a:t>模式</a:t>
            </a:r>
            <a:endParaRPr kumimoji="0" lang="zh-TW" altLang="en-US" sz="2000" dirty="0">
              <a:latin typeface="Arial" charset="0"/>
              <a:ea typeface="標楷體" pitchFamily="65" charset="-120"/>
              <a:cs typeface="Arial" charset="0"/>
            </a:endParaRPr>
          </a:p>
          <a:p>
            <a:pPr marL="809625" lvl="1" indent="-360363" defTabSz="809625" eaLnBrk="1" hangingPunct="1">
              <a:buClr>
                <a:srgbClr val="00B0F0"/>
              </a:buClr>
              <a:buFont typeface="Wingdings" panose="05000000000000000000" pitchFamily="2" charset="2"/>
              <a:buChar char="p"/>
            </a:pPr>
            <a:r>
              <a:rPr kumimoji="0" lang="zh-TW" altLang="en-US" sz="2000" dirty="0" smtClean="0">
                <a:latin typeface="Arial" charset="0"/>
                <a:ea typeface="標楷體" pitchFamily="65" charset="-120"/>
                <a:cs typeface="Arial" charset="0"/>
              </a:rPr>
              <a:t>卡片模式</a:t>
            </a:r>
            <a:endParaRPr kumimoji="0" lang="zh-TW" altLang="en-US" sz="2000" dirty="0">
              <a:latin typeface="Arial" charset="0"/>
              <a:ea typeface="標楷體" pitchFamily="65" charset="-120"/>
              <a:cs typeface="Arial" charset="0"/>
            </a:endParaRPr>
          </a:p>
          <a:p>
            <a:pPr marL="809625" lvl="1" indent="-360363" defTabSz="809625" eaLnBrk="1" hangingPunct="1">
              <a:buClr>
                <a:srgbClr val="00B0F0"/>
              </a:buClr>
              <a:buFont typeface="Wingdings" panose="05000000000000000000" pitchFamily="2" charset="2"/>
              <a:buChar char="p"/>
            </a:pPr>
            <a:r>
              <a:rPr kumimoji="0" lang="zh-TW" altLang="en-US" sz="2000" dirty="0" smtClean="0">
                <a:latin typeface="Arial" charset="0"/>
                <a:ea typeface="標楷體" pitchFamily="65" charset="-120"/>
                <a:cs typeface="Arial" charset="0"/>
              </a:rPr>
              <a:t>讀卡機模式</a:t>
            </a:r>
            <a:endParaRPr kumimoji="0" lang="zh-TW" altLang="en-US" sz="2000" dirty="0">
              <a:latin typeface="Arial" charset="0"/>
              <a:ea typeface="標楷體" pitchFamily="65" charset="-120"/>
              <a:cs typeface="Arial" charset="0"/>
            </a:endParaRPr>
          </a:p>
          <a:p>
            <a:pPr marL="342900" indent="-342900" eaLnBrk="1" hangingPunct="1">
              <a:buClr>
                <a:srgbClr val="00B0F0"/>
              </a:buClr>
              <a:buFont typeface="Wingdings" panose="05000000000000000000" pitchFamily="2" charset="2"/>
              <a:buChar char="l"/>
            </a:pPr>
            <a:endParaRPr kumimoji="0" lang="zh-TW" altLang="en-US" sz="2400" dirty="0">
              <a:latin typeface="Arial" charset="0"/>
              <a:ea typeface="標楷體" pitchFamily="65" charset="-120"/>
              <a:cs typeface="Arial" charset="0"/>
            </a:endParaRPr>
          </a:p>
        </p:txBody>
      </p:sp>
      <p:pic>
        <p:nvPicPr>
          <p:cNvPr id="12" name="圖片 11" descr="J:\Jean\2017新趨勢計概\稿件\Ch07\RFID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789040"/>
            <a:ext cx="2373754" cy="1723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圖片 12" descr="J:\Jean\2017新趨勢計概\稿件\Ch07\oneM9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979" y="3789039"/>
            <a:ext cx="2409011" cy="172391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矩形 13"/>
          <p:cNvSpPr/>
          <p:nvPr/>
        </p:nvSpPr>
        <p:spPr>
          <a:xfrm>
            <a:off x="3074075" y="5508325"/>
            <a:ext cx="20313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悠遊卡採用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RFID</a:t>
            </a:r>
            <a:r>
              <a:rPr lang="zh-TW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技術</a:t>
            </a: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578073" y="5569803"/>
            <a:ext cx="22937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具有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NFC</a:t>
            </a:r>
            <a:r>
              <a:rPr lang="zh-TW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功能的手機可以應用於行動支付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圖片來源：</a:t>
            </a:r>
            <a:r>
              <a:rPr lang="en-US" altLang="zh-TW" sz="16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hTC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881718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藍牙標準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434608"/>
              </p:ext>
            </p:extLst>
          </p:nvPr>
        </p:nvGraphicFramePr>
        <p:xfrm>
          <a:off x="1447799" y="1828801"/>
          <a:ext cx="6629400" cy="37338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7069"/>
                <a:gridCol w="709071"/>
                <a:gridCol w="4733260"/>
              </a:tblGrid>
              <a:tr h="28375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zh-TW" sz="1200" spc="40" dirty="0">
                          <a:effectLst/>
                        </a:rPr>
                        <a:t>版本</a:t>
                      </a:r>
                      <a:endParaRPr lang="zh-TW" sz="1200" spc="40" dirty="0">
                        <a:effectLst/>
                        <a:latin typeface="華康明體 Std W3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zh-TW" sz="1200" spc="40" dirty="0">
                          <a:effectLst/>
                        </a:rPr>
                        <a:t>年份</a:t>
                      </a:r>
                      <a:endParaRPr lang="zh-TW" sz="1200" spc="40" dirty="0">
                        <a:effectLst/>
                        <a:latin typeface="華康明體 Std W3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zh-TW" sz="1200" spc="40" dirty="0">
                          <a:effectLst/>
                        </a:rPr>
                        <a:t>說明</a:t>
                      </a:r>
                      <a:endParaRPr lang="zh-TW" sz="1200" spc="40" dirty="0">
                        <a:effectLst/>
                        <a:latin typeface="華康明體 Std W3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33751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spc="40">
                          <a:effectLst/>
                        </a:rPr>
                        <a:t>Bluetooth 1.0</a:t>
                      </a:r>
                      <a:endParaRPr lang="zh-TW" sz="1200" spc="40">
                        <a:effectLst/>
                        <a:latin typeface="華康明體 Std W3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spc="40">
                          <a:effectLst/>
                        </a:rPr>
                        <a:t>1999</a:t>
                      </a:r>
                      <a:endParaRPr lang="zh-TW" sz="1200" spc="40">
                        <a:effectLst/>
                        <a:latin typeface="華康明體 Std W3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zh-TW" sz="1200" spc="40" dirty="0">
                          <a:effectLst/>
                        </a:rPr>
                        <a:t>傳輸速率為</a:t>
                      </a:r>
                      <a:r>
                        <a:rPr lang="en-US" sz="1200" spc="40" dirty="0">
                          <a:effectLst/>
                        </a:rPr>
                        <a:t>1Mbps</a:t>
                      </a:r>
                      <a:r>
                        <a:rPr lang="zh-TW" sz="1200" spc="40" dirty="0">
                          <a:effectLst/>
                        </a:rPr>
                        <a:t>，藍牙裝置只要在有效通訊範圍內</a:t>
                      </a:r>
                      <a:r>
                        <a:rPr lang="en-US" sz="1200" spc="40" dirty="0">
                          <a:effectLst/>
                        </a:rPr>
                        <a:t> (1 ~ 100</a:t>
                      </a:r>
                      <a:r>
                        <a:rPr lang="zh-TW" sz="1200" spc="40" dirty="0">
                          <a:effectLst/>
                        </a:rPr>
                        <a:t>公尺</a:t>
                      </a:r>
                      <a:r>
                        <a:rPr lang="en-US" sz="1200" spc="40" dirty="0">
                          <a:effectLst/>
                        </a:rPr>
                        <a:t>) </a:t>
                      </a:r>
                      <a:r>
                        <a:rPr lang="zh-TW" sz="1200" spc="40" dirty="0">
                          <a:effectLst/>
                        </a:rPr>
                        <a:t>即可連線，不像紅外線裝置的收訊端必須對準發訊端。</a:t>
                      </a:r>
                      <a:endParaRPr lang="zh-TW" sz="1200" spc="40" dirty="0">
                        <a:effectLst/>
                        <a:latin typeface="華康明體 Std W3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08865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spc="40">
                          <a:effectLst/>
                        </a:rPr>
                        <a:t>Bluetooth 1.1</a:t>
                      </a:r>
                      <a:endParaRPr lang="zh-TW" sz="1200" spc="40">
                        <a:effectLst/>
                        <a:latin typeface="華康明體 Std W3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spc="40">
                          <a:effectLst/>
                        </a:rPr>
                        <a:t>2001</a:t>
                      </a:r>
                      <a:endParaRPr lang="zh-TW" sz="1200" spc="40">
                        <a:effectLst/>
                        <a:latin typeface="華康明體 Std W3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zh-TW" sz="1200" spc="40">
                          <a:effectLst/>
                        </a:rPr>
                        <a:t>正式納入</a:t>
                      </a:r>
                      <a:r>
                        <a:rPr lang="en-US" sz="1200" spc="40">
                          <a:effectLst/>
                        </a:rPr>
                        <a:t>IEEE 802.15.1</a:t>
                      </a:r>
                      <a:r>
                        <a:rPr lang="zh-TW" sz="1200" spc="40">
                          <a:effectLst/>
                        </a:rPr>
                        <a:t>標準。</a:t>
                      </a:r>
                      <a:endParaRPr lang="zh-TW" sz="1200" spc="40">
                        <a:effectLst/>
                        <a:latin typeface="華康明體 Std W3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08865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spc="40">
                          <a:effectLst/>
                        </a:rPr>
                        <a:t>Bluetooth 1.2</a:t>
                      </a:r>
                      <a:endParaRPr lang="zh-TW" sz="1200" spc="40">
                        <a:effectLst/>
                        <a:latin typeface="華康明體 Std W3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spc="40">
                          <a:effectLst/>
                        </a:rPr>
                        <a:t>2003</a:t>
                      </a:r>
                      <a:endParaRPr lang="zh-TW" sz="1200" spc="40">
                        <a:effectLst/>
                        <a:latin typeface="華康明體 Std W3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zh-TW" sz="1200" spc="40">
                          <a:effectLst/>
                        </a:rPr>
                        <a:t>正式納入</a:t>
                      </a:r>
                      <a:r>
                        <a:rPr lang="en-US" sz="1200" spc="40">
                          <a:effectLst/>
                        </a:rPr>
                        <a:t>IEEE 802.15.1a</a:t>
                      </a:r>
                      <a:r>
                        <a:rPr lang="zh-TW" sz="1200" spc="40">
                          <a:effectLst/>
                        </a:rPr>
                        <a:t>標準。</a:t>
                      </a:r>
                      <a:endParaRPr lang="zh-TW" sz="1200" spc="40">
                        <a:effectLst/>
                        <a:latin typeface="華康明體 Std W3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08865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spc="40">
                          <a:effectLst/>
                        </a:rPr>
                        <a:t>Bluetooth 2.0</a:t>
                      </a:r>
                      <a:endParaRPr lang="zh-TW" sz="1200" spc="40">
                        <a:effectLst/>
                        <a:latin typeface="華康明體 Std W3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spc="40">
                          <a:effectLst/>
                        </a:rPr>
                        <a:t>2004</a:t>
                      </a:r>
                      <a:endParaRPr lang="zh-TW" sz="1200" spc="40">
                        <a:effectLst/>
                        <a:latin typeface="華康明體 Std W3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zh-TW" sz="1200" spc="40">
                          <a:effectLst/>
                        </a:rPr>
                        <a:t>傳輸速率提升至</a:t>
                      </a:r>
                      <a:r>
                        <a:rPr lang="en-US" sz="1200" spc="40">
                          <a:effectLst/>
                        </a:rPr>
                        <a:t>3Mbps</a:t>
                      </a:r>
                      <a:r>
                        <a:rPr lang="zh-TW" sz="1200" spc="40">
                          <a:effectLst/>
                        </a:rPr>
                        <a:t>。</a:t>
                      </a:r>
                      <a:endParaRPr lang="zh-TW" sz="1200" spc="40">
                        <a:effectLst/>
                        <a:latin typeface="華康明體 Std W3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32439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spc="40">
                          <a:effectLst/>
                        </a:rPr>
                        <a:t>Bluetooth 3.0</a:t>
                      </a:r>
                      <a:endParaRPr lang="zh-TW" sz="1200" spc="40">
                        <a:effectLst/>
                        <a:latin typeface="華康明體 Std W3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spc="40">
                          <a:effectLst/>
                        </a:rPr>
                        <a:t>2009</a:t>
                      </a:r>
                      <a:endParaRPr lang="zh-TW" sz="1200" spc="40">
                        <a:effectLst/>
                        <a:latin typeface="華康明體 Std W3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zh-TW" sz="1200" spc="40">
                          <a:effectLst/>
                        </a:rPr>
                        <a:t>傳輸速率提升至</a:t>
                      </a:r>
                      <a:r>
                        <a:rPr lang="en-US" sz="1200" spc="40">
                          <a:effectLst/>
                        </a:rPr>
                        <a:t>24Mbps</a:t>
                      </a:r>
                      <a:r>
                        <a:rPr lang="zh-TW" sz="1200" spc="40">
                          <a:effectLst/>
                        </a:rPr>
                        <a:t>，並引進增強電源控制，降低閒置時的功耗。</a:t>
                      </a:r>
                      <a:endParaRPr lang="zh-TW" sz="1200" spc="40">
                        <a:effectLst/>
                        <a:latin typeface="華康明體 Std W3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658637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spc="40" dirty="0">
                          <a:effectLst/>
                        </a:rPr>
                        <a:t>Bluetooth 4.0</a:t>
                      </a:r>
                      <a:endParaRPr lang="zh-TW" sz="1200" spc="40" dirty="0">
                        <a:effectLst/>
                        <a:latin typeface="華康明體 Std W3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spc="40">
                          <a:effectLst/>
                        </a:rPr>
                        <a:t>2010</a:t>
                      </a:r>
                      <a:endParaRPr lang="zh-TW" sz="1200" spc="40">
                        <a:effectLst/>
                        <a:latin typeface="華康明體 Std W3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zh-TW" sz="1200" spc="40">
                          <a:effectLst/>
                        </a:rPr>
                        <a:t>包含「高速藍牙」、「經典藍牙」和「低功耗藍牙」三種模式，分別應用於資料交換、裝置連線與訊息交換、低功耗行動裝置，傳輸速率為</a:t>
                      </a:r>
                      <a:r>
                        <a:rPr lang="en-US" sz="1200" spc="40">
                          <a:effectLst/>
                        </a:rPr>
                        <a:t>1Mbps</a:t>
                      </a:r>
                      <a:r>
                        <a:rPr lang="zh-TW" sz="1200" spc="40">
                          <a:effectLst/>
                        </a:rPr>
                        <a:t>，傳輸距離提升到</a:t>
                      </a:r>
                      <a:r>
                        <a:rPr lang="en-US" sz="1200" spc="40">
                          <a:effectLst/>
                        </a:rPr>
                        <a:t>100</a:t>
                      </a:r>
                      <a:r>
                        <a:rPr lang="zh-TW" sz="1200" spc="40">
                          <a:effectLst/>
                        </a:rPr>
                        <a:t>公尺 </a:t>
                      </a:r>
                      <a:r>
                        <a:rPr lang="en-US" sz="1200" spc="40">
                          <a:effectLst/>
                        </a:rPr>
                        <a:t>(</a:t>
                      </a:r>
                      <a:r>
                        <a:rPr lang="zh-TW" sz="1200" spc="40">
                          <a:effectLst/>
                        </a:rPr>
                        <a:t>低功耗模式下</a:t>
                      </a:r>
                      <a:r>
                        <a:rPr lang="en-US" sz="1200" spc="40">
                          <a:effectLst/>
                        </a:rPr>
                        <a:t>)</a:t>
                      </a:r>
                      <a:r>
                        <a:rPr lang="zh-TW" sz="1200" spc="40">
                          <a:effectLst/>
                        </a:rPr>
                        <a:t>。</a:t>
                      </a:r>
                      <a:endParaRPr lang="zh-TW" sz="1200" spc="40">
                        <a:effectLst/>
                        <a:latin typeface="華康明體 Std W3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32439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spc="40">
                          <a:effectLst/>
                        </a:rPr>
                        <a:t>Bluetooth 4.1</a:t>
                      </a:r>
                      <a:endParaRPr lang="zh-TW" sz="1200" spc="40">
                        <a:effectLst/>
                        <a:latin typeface="華康明體 Std W3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spc="40">
                          <a:effectLst/>
                        </a:rPr>
                        <a:t>2013</a:t>
                      </a:r>
                      <a:endParaRPr lang="zh-TW" sz="1200" spc="40">
                        <a:effectLst/>
                        <a:latin typeface="華康明體 Std W3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zh-TW" sz="1200" spc="40">
                          <a:effectLst/>
                        </a:rPr>
                        <a:t>強化低功耗藍牙的功能，包括與</a:t>
                      </a:r>
                      <a:r>
                        <a:rPr lang="en-US" sz="1200" spc="40">
                          <a:effectLst/>
                        </a:rPr>
                        <a:t>4G LTE</a:t>
                      </a:r>
                      <a:r>
                        <a:rPr lang="zh-TW" sz="1200" spc="40">
                          <a:effectLst/>
                        </a:rPr>
                        <a:t>通訊技術並存、暫時中斷連線後自動恢復連線等，目的是成為物聯網的核心技術。</a:t>
                      </a:r>
                      <a:endParaRPr lang="zh-TW" sz="1200" spc="40">
                        <a:effectLst/>
                        <a:latin typeface="華康明體 Std W3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33751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spc="40">
                          <a:effectLst/>
                        </a:rPr>
                        <a:t>Bluetooth 4.2</a:t>
                      </a:r>
                      <a:endParaRPr lang="zh-TW" sz="1200" spc="40">
                        <a:effectLst/>
                        <a:latin typeface="華康明體 Std W3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spc="40">
                          <a:effectLst/>
                        </a:rPr>
                        <a:t>2014</a:t>
                      </a:r>
                      <a:endParaRPr lang="zh-TW" sz="1200" spc="40">
                        <a:effectLst/>
                        <a:latin typeface="華康明體 Std W3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zh-TW" sz="1200" spc="40" dirty="0">
                          <a:effectLst/>
                        </a:rPr>
                        <a:t>提升加密保護技術與隱私權設定，傳輸速率增加</a:t>
                      </a:r>
                      <a:r>
                        <a:rPr lang="en-US" sz="1200" spc="40" dirty="0">
                          <a:effectLst/>
                        </a:rPr>
                        <a:t>2.5</a:t>
                      </a:r>
                      <a:r>
                        <a:rPr lang="zh-TW" sz="1200" spc="40" dirty="0">
                          <a:effectLst/>
                        </a:rPr>
                        <a:t>倍，支援</a:t>
                      </a:r>
                      <a:r>
                        <a:rPr lang="en-US" sz="1200" spc="40" dirty="0">
                          <a:effectLst/>
                        </a:rPr>
                        <a:t>IPv6</a:t>
                      </a:r>
                      <a:r>
                        <a:rPr lang="zh-TW" sz="1200" spc="40" dirty="0">
                          <a:effectLst/>
                        </a:rPr>
                        <a:t>，連網的裝置都能有自己的</a:t>
                      </a:r>
                      <a:r>
                        <a:rPr lang="en-US" sz="1200" spc="40" dirty="0">
                          <a:effectLst/>
                        </a:rPr>
                        <a:t>IP</a:t>
                      </a:r>
                      <a:r>
                        <a:rPr lang="zh-TW" sz="1200" spc="40" dirty="0">
                          <a:effectLst/>
                        </a:rPr>
                        <a:t>位址。</a:t>
                      </a:r>
                      <a:endParaRPr lang="zh-TW" sz="1200" spc="40" dirty="0">
                        <a:effectLst/>
                        <a:latin typeface="華康明體 Std W3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32439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spc="40">
                          <a:effectLst/>
                        </a:rPr>
                        <a:t>Bluetooth 5</a:t>
                      </a:r>
                      <a:endParaRPr lang="zh-TW" sz="1200" spc="40">
                        <a:effectLst/>
                        <a:latin typeface="華康明體 Std W3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spc="40">
                          <a:effectLst/>
                        </a:rPr>
                        <a:t>2016</a:t>
                      </a:r>
                      <a:endParaRPr lang="zh-TW" sz="1200" spc="40">
                        <a:effectLst/>
                        <a:latin typeface="華康明體 Std W3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zh-TW" sz="1200" spc="40" dirty="0">
                          <a:effectLst/>
                        </a:rPr>
                        <a:t>傳輸距離為</a:t>
                      </a:r>
                      <a:r>
                        <a:rPr lang="en-US" sz="1200" spc="40" dirty="0">
                          <a:effectLst/>
                        </a:rPr>
                        <a:t>300</a:t>
                      </a:r>
                      <a:r>
                        <a:rPr lang="zh-TW" sz="1200" spc="40" dirty="0">
                          <a:effectLst/>
                        </a:rPr>
                        <a:t>公尺，傳輸速率為</a:t>
                      </a:r>
                      <a:r>
                        <a:rPr lang="en-US" sz="1200" spc="40" dirty="0">
                          <a:effectLst/>
                        </a:rPr>
                        <a:t>24Mbps</a:t>
                      </a:r>
                      <a:r>
                        <a:rPr lang="zh-TW" sz="1200" spc="40" dirty="0">
                          <a:effectLst/>
                        </a:rPr>
                        <a:t>，支援室內定位導航，降低與其它無線通訊技術的干擾，大幅提升了在物聯網的應用。</a:t>
                      </a:r>
                      <a:endParaRPr lang="zh-TW" sz="1200" spc="40" dirty="0">
                        <a:effectLst/>
                        <a:latin typeface="華康明體 Std W3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4" name="圖片 3" descr="o_return_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077200" y="5715000"/>
            <a:ext cx="655565" cy="64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7817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828800"/>
            <a:ext cx="9144000" cy="914400"/>
          </a:xfrm>
        </p:spPr>
        <p:txBody>
          <a:bodyPr/>
          <a:lstStyle/>
          <a:p>
            <a:pPr algn="ctr" eaLnBrk="1" hangingPunct="1"/>
            <a:r>
              <a:rPr lang="zh-TW" altLang="en-US" sz="5400" dirty="0" smtClean="0">
                <a:solidFill>
                  <a:srgbClr val="663300"/>
                </a:solidFill>
                <a:latin typeface="Arial" charset="0"/>
                <a:ea typeface="標楷體" pitchFamily="65" charset="-120"/>
                <a:cs typeface="Arial" charset="0"/>
              </a:rPr>
              <a:t>無線網路與行動通訊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857500" y="838200"/>
            <a:ext cx="68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kumimoji="0" lang="en-US" altLang="zh-TW" sz="4400" dirty="0" smtClean="0">
                <a:solidFill>
                  <a:srgbClr val="663300"/>
                </a:solidFill>
                <a:latin typeface="Arial" pitchFamily="34" charset="0"/>
                <a:ea typeface="+mn-ea"/>
                <a:cs typeface="Arial" pitchFamily="34" charset="0"/>
              </a:rPr>
              <a:t>8</a:t>
            </a:r>
            <a:endParaRPr kumimoji="0" lang="zh-TW" altLang="en-US" sz="4400" dirty="0">
              <a:solidFill>
                <a:srgbClr val="6633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7652" name="Rectangle 3"/>
          <p:cNvSpPr txBox="1">
            <a:spLocks noChangeArrowheads="1"/>
          </p:cNvSpPr>
          <p:nvPr/>
        </p:nvSpPr>
        <p:spPr bwMode="auto">
          <a:xfrm>
            <a:off x="2895600" y="2971799"/>
            <a:ext cx="4665825" cy="300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kumimoji="0" lang="en-US" altLang="zh-TW" sz="2400" dirty="0" smtClean="0">
                <a:ea typeface="標楷體" pitchFamily="65" charset="-120"/>
                <a:cs typeface="Arial" charset="0"/>
                <a:hlinkClick r:id="rId3" action="ppaction://hlinksldjump"/>
              </a:rPr>
              <a:t>8-1 </a:t>
            </a:r>
            <a:r>
              <a:rPr kumimoji="0" lang="zh-TW" altLang="en-US" sz="2400" dirty="0" smtClean="0">
                <a:ea typeface="標楷體" pitchFamily="65" charset="-120"/>
                <a:cs typeface="Arial" charset="0"/>
                <a:hlinkClick r:id="rId3" action="ppaction://hlinksldjump"/>
              </a:rPr>
              <a:t>無線網路簡介 </a:t>
            </a:r>
            <a:endParaRPr kumimoji="0" lang="zh-TW" altLang="en-US" sz="2400" dirty="0" smtClean="0">
              <a:ea typeface="標楷體" pitchFamily="65" charset="-120"/>
              <a:cs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kumimoji="0" lang="en-US" altLang="zh-TW" sz="2400" dirty="0" smtClean="0">
                <a:ea typeface="標楷體" pitchFamily="65" charset="-120"/>
                <a:cs typeface="Arial" charset="0"/>
                <a:hlinkClick r:id="rId4" action="ppaction://hlinksldjump"/>
              </a:rPr>
              <a:t>8-2 </a:t>
            </a:r>
            <a:r>
              <a:rPr kumimoji="0" lang="zh-TW" altLang="en-US" sz="2400" dirty="0" smtClean="0">
                <a:ea typeface="標楷體" pitchFamily="65" charset="-120"/>
                <a:cs typeface="Arial" charset="0"/>
                <a:hlinkClick r:id="rId4" action="ppaction://hlinksldjump"/>
              </a:rPr>
              <a:t>無線個人網路 </a:t>
            </a:r>
            <a:r>
              <a:rPr kumimoji="0" lang="en-US" altLang="zh-TW" sz="2400" dirty="0" smtClean="0">
                <a:ea typeface="標楷體" pitchFamily="65" charset="-120"/>
                <a:cs typeface="Arial" charset="0"/>
                <a:hlinkClick r:id="rId4" action="ppaction://hlinksldjump"/>
              </a:rPr>
              <a:t>(WPAN) </a:t>
            </a:r>
            <a:endParaRPr kumimoji="0" lang="en-US" altLang="zh-TW" sz="2400" dirty="0" smtClean="0">
              <a:ea typeface="標楷體" pitchFamily="65" charset="-120"/>
              <a:cs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kumimoji="0" lang="en-US" altLang="zh-TW" sz="2400" dirty="0" smtClean="0">
                <a:ea typeface="標楷體" pitchFamily="65" charset="-120"/>
                <a:cs typeface="Arial" charset="0"/>
                <a:hlinkClick r:id="rId5" action="ppaction://hlinksldjump"/>
              </a:rPr>
              <a:t>8-3 </a:t>
            </a:r>
            <a:r>
              <a:rPr kumimoji="0" lang="zh-TW" altLang="en-US" sz="2400" dirty="0" smtClean="0">
                <a:ea typeface="標楷體" pitchFamily="65" charset="-120"/>
                <a:cs typeface="Arial" charset="0"/>
                <a:hlinkClick r:id="rId5" action="ppaction://hlinksldjump"/>
              </a:rPr>
              <a:t>無線區域網路 </a:t>
            </a:r>
            <a:r>
              <a:rPr kumimoji="0" lang="en-US" altLang="zh-TW" sz="2400" dirty="0" smtClean="0">
                <a:ea typeface="標楷體" pitchFamily="65" charset="-120"/>
                <a:cs typeface="Arial" charset="0"/>
                <a:hlinkClick r:id="rId5" action="ppaction://hlinksldjump"/>
              </a:rPr>
              <a:t>(WLAN)  </a:t>
            </a:r>
            <a:endParaRPr kumimoji="0" lang="en-US" altLang="zh-TW" sz="2400" dirty="0" smtClean="0">
              <a:ea typeface="標楷體" pitchFamily="65" charset="-120"/>
              <a:cs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kumimoji="0" lang="en-US" altLang="zh-TW" sz="2400" dirty="0" smtClean="0">
                <a:ea typeface="標楷體" pitchFamily="65" charset="-120"/>
                <a:cs typeface="Arial" charset="0"/>
                <a:hlinkClick r:id="rId6" action="ppaction://hlinksldjump"/>
              </a:rPr>
              <a:t>8-4 </a:t>
            </a:r>
            <a:r>
              <a:rPr kumimoji="0" lang="zh-TW" altLang="en-US" sz="2400" dirty="0" smtClean="0">
                <a:ea typeface="標楷體" pitchFamily="65" charset="-120"/>
                <a:cs typeface="Arial" charset="0"/>
                <a:hlinkClick r:id="rId6" action="ppaction://hlinksldjump"/>
              </a:rPr>
              <a:t>無線都會網路 </a:t>
            </a:r>
            <a:r>
              <a:rPr kumimoji="0" lang="en-US" altLang="zh-TW" sz="2400" dirty="0" smtClean="0">
                <a:ea typeface="標楷體" pitchFamily="65" charset="-120"/>
                <a:cs typeface="Arial" charset="0"/>
                <a:hlinkClick r:id="rId6" action="ppaction://hlinksldjump"/>
              </a:rPr>
              <a:t>(WMAN) </a:t>
            </a:r>
            <a:endParaRPr kumimoji="0" lang="en-US" altLang="zh-TW" sz="2400" dirty="0" smtClean="0">
              <a:ea typeface="標楷體" pitchFamily="65" charset="-120"/>
              <a:cs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kumimoji="0" lang="en-US" altLang="zh-TW" sz="2400" dirty="0" smtClean="0">
                <a:ea typeface="標楷體" pitchFamily="65" charset="-120"/>
                <a:cs typeface="Arial" charset="0"/>
                <a:hlinkClick r:id="rId7" action="ppaction://hlinksldjump"/>
              </a:rPr>
              <a:t>8-5 </a:t>
            </a:r>
            <a:r>
              <a:rPr kumimoji="0" lang="zh-TW" altLang="en-US" sz="2400" dirty="0" smtClean="0">
                <a:ea typeface="標楷體" pitchFamily="65" charset="-120"/>
                <a:cs typeface="Arial" charset="0"/>
                <a:hlinkClick r:id="rId7" action="ppaction://hlinksldjump"/>
              </a:rPr>
              <a:t>行動通訊</a:t>
            </a:r>
            <a:endParaRPr kumimoji="0" lang="zh-TW" altLang="en-US" sz="2400" dirty="0" smtClean="0">
              <a:ea typeface="標楷體" pitchFamily="65" charset="-120"/>
              <a:cs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kumimoji="0" lang="en-US" altLang="zh-TW" sz="2400" dirty="0" smtClean="0">
                <a:ea typeface="標楷體" pitchFamily="65" charset="-120"/>
                <a:cs typeface="Arial" charset="0"/>
                <a:hlinkClick r:id="rId8" action="ppaction://hlinksldjump"/>
              </a:rPr>
              <a:t>8-6 </a:t>
            </a:r>
            <a:r>
              <a:rPr kumimoji="0" lang="zh-TW" altLang="en-US" sz="2400" dirty="0" smtClean="0">
                <a:ea typeface="標楷體" pitchFamily="65" charset="-120"/>
                <a:cs typeface="Arial" charset="0"/>
                <a:hlinkClick r:id="rId8" action="ppaction://hlinksldjump"/>
              </a:rPr>
              <a:t>衛星網路 </a:t>
            </a:r>
            <a:endParaRPr kumimoji="0" lang="en-US" altLang="zh-TW" sz="2400" dirty="0">
              <a:ea typeface="標楷體" pitchFamily="65" charset="-120"/>
              <a:cs typeface="Arial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80803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zh-TW" sz="4400" dirty="0" smtClean="0">
                <a:solidFill>
                  <a:srgbClr val="663300"/>
                </a:solidFill>
                <a:effectLst/>
                <a:latin typeface="Arial" pitchFamily="34" charset="0"/>
                <a:ea typeface="標楷體" pitchFamily="65" charset="-120"/>
                <a:cs typeface="Arial" pitchFamily="34" charset="0"/>
              </a:rPr>
              <a:t>8-1 </a:t>
            </a:r>
            <a:r>
              <a:rPr lang="zh-TW" altLang="en-US" sz="4400" dirty="0" smtClean="0">
                <a:solidFill>
                  <a:srgbClr val="663300"/>
                </a:solidFill>
                <a:effectLst/>
                <a:latin typeface="Arial" pitchFamily="34" charset="0"/>
                <a:ea typeface="標楷體" pitchFamily="65" charset="-120"/>
                <a:cs typeface="Arial" pitchFamily="34" charset="0"/>
              </a:rPr>
              <a:t>無線網路簡介</a:t>
            </a:r>
          </a:p>
        </p:txBody>
      </p:sp>
      <p:pic>
        <p:nvPicPr>
          <p:cNvPr id="6" name="圖片 5" descr="g_pa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733425"/>
            <a:ext cx="10715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7620000" y="714375"/>
            <a:ext cx="12191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400" dirty="0" smtClean="0">
                <a:cs typeface="Arial" charset="0"/>
              </a:rPr>
              <a:t>P.8-2~P.8-3</a:t>
            </a:r>
            <a:endParaRPr lang="zh-TW" altLang="en-US" sz="1400" dirty="0">
              <a:cs typeface="Arial" charset="0"/>
            </a:endParaRPr>
          </a:p>
        </p:txBody>
      </p:sp>
      <p:pic>
        <p:nvPicPr>
          <p:cNvPr id="13" name="圖片 12" descr="home_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9787" y="6172200"/>
            <a:ext cx="511175" cy="50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53" y="1828800"/>
            <a:ext cx="7689850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8534400" cy="80803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zh-TW" sz="4400" dirty="0" smtClean="0">
                <a:solidFill>
                  <a:srgbClr val="663300"/>
                </a:solidFill>
                <a:effectLst/>
                <a:latin typeface="Arial" pitchFamily="34" charset="0"/>
                <a:ea typeface="標楷體" pitchFamily="65" charset="-120"/>
                <a:cs typeface="Arial" pitchFamily="34" charset="0"/>
              </a:rPr>
              <a:t>8-2 </a:t>
            </a:r>
            <a:r>
              <a:rPr lang="zh-TW" altLang="en-US" sz="4400" dirty="0" smtClean="0">
                <a:solidFill>
                  <a:srgbClr val="663300"/>
                </a:solidFill>
                <a:effectLst/>
                <a:latin typeface="Arial" pitchFamily="34" charset="0"/>
                <a:ea typeface="標楷體" pitchFamily="65" charset="-120"/>
                <a:cs typeface="Arial" pitchFamily="34" charset="0"/>
              </a:rPr>
              <a:t>無線個人網路 </a:t>
            </a:r>
            <a:r>
              <a:rPr lang="en-US" altLang="zh-TW" sz="4400" dirty="0" smtClean="0">
                <a:solidFill>
                  <a:srgbClr val="663300"/>
                </a:solidFill>
                <a:effectLst/>
                <a:latin typeface="Arial" pitchFamily="34" charset="0"/>
                <a:ea typeface="標楷體" pitchFamily="65" charset="-120"/>
                <a:cs typeface="Arial" pitchFamily="34" charset="0"/>
              </a:rPr>
              <a:t>(WPAN)</a:t>
            </a:r>
            <a:endParaRPr lang="zh-TW" altLang="en-US" sz="4400" dirty="0" smtClean="0">
              <a:solidFill>
                <a:srgbClr val="663300"/>
              </a:solidFill>
              <a:effectLst/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752600"/>
            <a:ext cx="8305800" cy="39243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無線個人網路 </a:t>
            </a:r>
            <a:r>
              <a:rPr lang="en-US" altLang="zh-TW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(WPAN</a:t>
            </a: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en-US" altLang="zh-TW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Wireless Personal Area Network) </a:t>
            </a: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主要是提供小範圍的無線通訊，例如手機免持聽筒、行動裝置之間近距離傳輸資料等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r>
              <a:rPr lang="en-US" altLang="zh-TW" sz="2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WPAN</a:t>
            </a: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的標準是</a:t>
            </a:r>
            <a:r>
              <a:rPr lang="en-US" altLang="zh-TW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IEEE 802.15</a:t>
            </a: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工作小組於</a:t>
            </a:r>
            <a:r>
              <a:rPr lang="en-US" altLang="zh-TW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2002</a:t>
            </a: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年以藍牙 </a:t>
            </a:r>
            <a:r>
              <a:rPr lang="en-US" altLang="zh-TW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(Bluetooth) </a:t>
            </a: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為基礎所提出的</a:t>
            </a:r>
            <a:r>
              <a:rPr lang="en-US" altLang="zh-TW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802.15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None/>
            </a:pPr>
            <a:r>
              <a:rPr lang="en-US" altLang="zh-TW" sz="2800" dirty="0" smtClean="0">
                <a:solidFill>
                  <a:srgbClr val="663300"/>
                </a:solidFill>
                <a:latin typeface="Arial" charset="0"/>
                <a:ea typeface="標楷體" pitchFamily="65" charset="-120"/>
                <a:cs typeface="Arial" charset="0"/>
                <a:hlinkClick r:id="rId2" action="ppaction://hlinksldjump"/>
              </a:rPr>
              <a:t>8-2-1 </a:t>
            </a:r>
            <a:r>
              <a:rPr lang="zh-TW" altLang="en-US" sz="2800" dirty="0" smtClean="0">
                <a:solidFill>
                  <a:srgbClr val="663300"/>
                </a:solidFill>
                <a:latin typeface="Arial" charset="0"/>
                <a:ea typeface="標楷體" pitchFamily="65" charset="-120"/>
                <a:cs typeface="Arial" charset="0"/>
                <a:hlinkClick r:id="rId2" action="ppaction://hlinksldjump"/>
              </a:rPr>
              <a:t>藍牙</a:t>
            </a:r>
            <a:endParaRPr lang="en-US" altLang="zh-TW" sz="2800" dirty="0" smtClean="0">
              <a:solidFill>
                <a:srgbClr val="663300"/>
              </a:solidFill>
              <a:latin typeface="Arial" charset="0"/>
              <a:ea typeface="標楷體" pitchFamily="65" charset="-120"/>
              <a:cs typeface="Arial" charset="0"/>
            </a:endParaRPr>
          </a:p>
          <a:p>
            <a:pPr eaLnBrk="1" hangingPunct="1">
              <a:buNone/>
            </a:pPr>
            <a:r>
              <a:rPr lang="en-US" altLang="zh-TW" sz="2800" dirty="0" smtClean="0">
                <a:solidFill>
                  <a:srgbClr val="663300"/>
                </a:solidFill>
                <a:latin typeface="Arial" charset="0"/>
                <a:ea typeface="標楷體" pitchFamily="65" charset="-120"/>
                <a:cs typeface="Arial" charset="0"/>
                <a:hlinkClick r:id="rId3" action="ppaction://hlinksldjump"/>
              </a:rPr>
              <a:t>8-2-2 ZigBee</a:t>
            </a:r>
            <a:endParaRPr lang="zh-TW" altLang="en-US" sz="2800" dirty="0">
              <a:solidFill>
                <a:srgbClr val="663300"/>
              </a:solidFill>
              <a:latin typeface="Arial" charset="0"/>
              <a:ea typeface="標楷體" pitchFamily="65" charset="-120"/>
              <a:cs typeface="Arial" charset="0"/>
            </a:endParaRPr>
          </a:p>
          <a:p>
            <a:pPr eaLnBrk="1" hangingPunct="1">
              <a:buNone/>
            </a:pPr>
            <a:r>
              <a:rPr lang="en-US" altLang="zh-TW" sz="2800" dirty="0" smtClean="0">
                <a:solidFill>
                  <a:srgbClr val="663300"/>
                </a:solidFill>
                <a:latin typeface="Arial" charset="0"/>
                <a:ea typeface="標楷體" pitchFamily="65" charset="-120"/>
                <a:cs typeface="Arial" charset="0"/>
                <a:hlinkClick r:id="rId4" action="ppaction://hlinksldjump"/>
              </a:rPr>
              <a:t>8-2-3 UWB</a:t>
            </a:r>
            <a:endParaRPr lang="en-US" altLang="zh-TW" sz="2800" dirty="0" smtClean="0">
              <a:solidFill>
                <a:srgbClr val="663300"/>
              </a:solidFill>
              <a:latin typeface="Arial" charset="0"/>
              <a:ea typeface="標楷體" pitchFamily="65" charset="-120"/>
              <a:cs typeface="Arial" charset="0"/>
            </a:endParaRPr>
          </a:p>
          <a:p>
            <a:pPr eaLnBrk="1" hangingPunct="1">
              <a:buNone/>
            </a:pPr>
            <a:r>
              <a:rPr lang="en-US" altLang="zh-TW" sz="2800" dirty="0" smtClean="0">
                <a:solidFill>
                  <a:srgbClr val="663300"/>
                </a:solidFill>
                <a:latin typeface="Arial" charset="0"/>
                <a:ea typeface="標楷體" pitchFamily="65" charset="-120"/>
                <a:cs typeface="Arial" charset="0"/>
                <a:hlinkClick r:id="rId5" action="ppaction://hlinksldjump"/>
              </a:rPr>
              <a:t>8-2-4 </a:t>
            </a:r>
            <a:r>
              <a:rPr lang="zh-TW" altLang="en-US" sz="2800" dirty="0" smtClean="0">
                <a:solidFill>
                  <a:srgbClr val="663300"/>
                </a:solidFill>
                <a:latin typeface="Arial" charset="0"/>
                <a:ea typeface="標楷體" pitchFamily="65" charset="-120"/>
                <a:cs typeface="Arial" charset="0"/>
                <a:hlinkClick r:id="rId5" action="ppaction://hlinksldjump"/>
              </a:rPr>
              <a:t>其它</a:t>
            </a:r>
            <a:r>
              <a:rPr lang="zh-TW" altLang="en-US" sz="2800" dirty="0">
                <a:solidFill>
                  <a:srgbClr val="663300"/>
                </a:solidFill>
                <a:latin typeface="Arial" charset="0"/>
                <a:ea typeface="標楷體" pitchFamily="65" charset="-120"/>
                <a:cs typeface="Arial" charset="0"/>
                <a:hlinkClick r:id="rId5" action="ppaction://hlinksldjump"/>
              </a:rPr>
              <a:t>近距離無線傳輸技術 </a:t>
            </a:r>
            <a:r>
              <a:rPr lang="en-US" altLang="zh-TW" sz="2800" dirty="0">
                <a:solidFill>
                  <a:srgbClr val="663300"/>
                </a:solidFill>
                <a:latin typeface="Arial" charset="0"/>
                <a:ea typeface="標楷體" pitchFamily="65" charset="-120"/>
                <a:cs typeface="Arial" charset="0"/>
                <a:hlinkClick r:id="rId5" action="ppaction://hlinksldjump"/>
              </a:rPr>
              <a:t>(RFID</a:t>
            </a:r>
            <a:r>
              <a:rPr lang="zh-TW" altLang="en-US" sz="2800" dirty="0">
                <a:solidFill>
                  <a:srgbClr val="663300"/>
                </a:solidFill>
                <a:latin typeface="Arial" charset="0"/>
                <a:ea typeface="標楷體" pitchFamily="65" charset="-120"/>
                <a:cs typeface="Arial" charset="0"/>
                <a:hlinkClick r:id="rId5" action="ppaction://hlinksldjump"/>
              </a:rPr>
              <a:t>、</a:t>
            </a:r>
            <a:r>
              <a:rPr lang="en-US" altLang="zh-TW" sz="2800" dirty="0">
                <a:solidFill>
                  <a:srgbClr val="663300"/>
                </a:solidFill>
                <a:latin typeface="Arial" charset="0"/>
                <a:ea typeface="標楷體" pitchFamily="65" charset="-120"/>
                <a:cs typeface="Arial" charset="0"/>
                <a:hlinkClick r:id="rId5" action="ppaction://hlinksldjump"/>
              </a:rPr>
              <a:t>NFC)</a:t>
            </a:r>
            <a:endParaRPr lang="zh-TW" altLang="en-US" sz="2800" dirty="0">
              <a:solidFill>
                <a:srgbClr val="663300"/>
              </a:solidFill>
              <a:latin typeface="Arial" charset="0"/>
              <a:ea typeface="標楷體" pitchFamily="65" charset="-120"/>
              <a:cs typeface="Arial" charset="0"/>
            </a:endParaRPr>
          </a:p>
          <a:p>
            <a:pPr eaLnBrk="1" hangingPunct="1">
              <a:buNone/>
            </a:pPr>
            <a:endParaRPr lang="zh-TW" altLang="en-US" sz="2800" dirty="0" smtClean="0">
              <a:solidFill>
                <a:srgbClr val="663300"/>
              </a:solidFill>
              <a:latin typeface="Arial" charset="0"/>
              <a:ea typeface="標楷體" pitchFamily="65" charset="-120"/>
              <a:cs typeface="Arial" charset="0"/>
            </a:endParaRPr>
          </a:p>
          <a:p>
            <a:pPr marL="0" indent="0" eaLnBrk="1" hangingPunct="1">
              <a:buNone/>
            </a:pPr>
            <a:r>
              <a:rPr lang="zh-TW" altLang="en-US" sz="2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24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圖片 5" descr="g_pag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214" y="733425"/>
            <a:ext cx="10715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7772401" y="714375"/>
            <a:ext cx="12191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400" dirty="0" smtClean="0">
                <a:cs typeface="Arial" charset="0"/>
              </a:rPr>
              <a:t>P.8-4~P.8-10</a:t>
            </a:r>
            <a:endParaRPr lang="zh-TW" altLang="en-US" sz="1400" dirty="0">
              <a:cs typeface="Arial" charset="0"/>
            </a:endParaRPr>
          </a:p>
        </p:txBody>
      </p:sp>
      <p:pic>
        <p:nvPicPr>
          <p:cNvPr id="8" name="圖片 7" descr="home_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59787" y="6172200"/>
            <a:ext cx="511175" cy="50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11873"/>
          <a:stretch/>
        </p:blipFill>
        <p:spPr bwMode="auto">
          <a:xfrm>
            <a:off x="3875881" y="1600200"/>
            <a:ext cx="4745037" cy="1972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24000"/>
            <a:ext cx="3494881" cy="5080000"/>
          </a:xfrm>
        </p:spPr>
        <p:txBody>
          <a:bodyPr/>
          <a:lstStyle/>
          <a:p>
            <a:pPr eaLnBrk="1" hangingPunct="1">
              <a:buBlip>
                <a:blip r:embed="rId3"/>
              </a:buBlip>
            </a:pPr>
            <a:r>
              <a:rPr lang="zh-TW" altLang="en-US" sz="18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無線區域網路 </a:t>
            </a:r>
            <a:r>
              <a:rPr lang="en-US" altLang="zh-TW" sz="1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1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WLAN</a:t>
            </a:r>
            <a:r>
              <a:rPr lang="zh-TW" altLang="en-US" sz="1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en-US" altLang="zh-TW" sz="1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Wireless Local Area Network) </a:t>
            </a:r>
            <a:r>
              <a:rPr lang="zh-TW" altLang="en-US" sz="1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主要是提供範圍在數十公尺到一百公尺左右的無線通訊。無線區域網路的標準是</a:t>
            </a:r>
            <a:r>
              <a:rPr lang="en-US" altLang="zh-TW" sz="1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IEEE 802.11</a:t>
            </a:r>
            <a:r>
              <a:rPr lang="zh-TW" altLang="en-US" sz="1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工作小組於</a:t>
            </a:r>
            <a:r>
              <a:rPr lang="en-US" altLang="zh-TW" sz="1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1997</a:t>
            </a:r>
            <a:r>
              <a:rPr lang="zh-TW" altLang="en-US" sz="1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年所發表的</a:t>
            </a:r>
            <a:r>
              <a:rPr lang="en-US" altLang="zh-TW" sz="1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802.11</a:t>
            </a:r>
            <a:r>
              <a:rPr lang="zh-TW" altLang="en-US" sz="1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，爾後於</a:t>
            </a:r>
            <a:r>
              <a:rPr lang="en-US" altLang="zh-TW" sz="1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1999</a:t>
            </a:r>
            <a:r>
              <a:rPr lang="zh-TW" altLang="en-US" sz="1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年延伸出</a:t>
            </a:r>
            <a:r>
              <a:rPr lang="en-US" altLang="zh-TW" sz="1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802.11a</a:t>
            </a:r>
            <a:r>
              <a:rPr lang="zh-TW" altLang="en-US" sz="1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和</a:t>
            </a:r>
            <a:r>
              <a:rPr lang="en-US" altLang="zh-TW" sz="1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802.11b</a:t>
            </a:r>
            <a:r>
              <a:rPr lang="zh-TW" altLang="en-US" sz="1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，又於</a:t>
            </a:r>
            <a:r>
              <a:rPr lang="en-US" altLang="zh-TW" sz="1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2003</a:t>
            </a:r>
            <a:r>
              <a:rPr lang="zh-TW" altLang="en-US" sz="1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2006</a:t>
            </a:r>
            <a:r>
              <a:rPr lang="zh-TW" altLang="en-US" sz="1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2009</a:t>
            </a:r>
            <a:r>
              <a:rPr lang="zh-TW" altLang="en-US" sz="1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2011</a:t>
            </a:r>
            <a:r>
              <a:rPr lang="zh-TW" altLang="en-US" sz="1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年延伸出</a:t>
            </a:r>
            <a:r>
              <a:rPr lang="en-US" altLang="zh-TW" sz="1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802.11g</a:t>
            </a:r>
            <a:r>
              <a:rPr lang="zh-TW" altLang="en-US" sz="1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802.11n</a:t>
            </a:r>
            <a:r>
              <a:rPr lang="zh-TW" altLang="en-US" sz="1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802.11ad</a:t>
            </a:r>
            <a:r>
              <a:rPr lang="zh-TW" altLang="en-US" sz="1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和</a:t>
            </a:r>
            <a:r>
              <a:rPr lang="en-US" altLang="zh-TW" sz="1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802.11ac</a:t>
            </a:r>
            <a:r>
              <a:rPr lang="zh-TW" altLang="en-US" sz="1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18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Blip>
                <a:blip r:embed="rId3"/>
              </a:buBlip>
            </a:pPr>
            <a:r>
              <a:rPr lang="zh-TW" altLang="en-US" sz="1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為了讓不同廠商根據</a:t>
            </a:r>
            <a:r>
              <a:rPr lang="en-US" altLang="zh-TW" sz="1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802.11x</a:t>
            </a:r>
            <a:r>
              <a:rPr lang="zh-TW" altLang="en-US" sz="1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所製造的</a:t>
            </a:r>
            <a:r>
              <a:rPr lang="en-US" altLang="zh-TW" sz="1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WLAN</a:t>
            </a:r>
            <a:r>
              <a:rPr lang="zh-TW" altLang="en-US" sz="1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設備能夠互通，不會發生不相容的問題，</a:t>
            </a:r>
            <a:r>
              <a:rPr lang="en-US" altLang="zh-TW" sz="1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WECA</a:t>
            </a:r>
            <a:r>
              <a:rPr lang="zh-TW" altLang="en-US" sz="1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遂</a:t>
            </a:r>
            <a:r>
              <a:rPr lang="zh-TW" altLang="en-US" sz="1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提出</a:t>
            </a:r>
            <a:r>
              <a:rPr lang="en-US" altLang="zh-TW" sz="1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Wi-Fi</a:t>
            </a:r>
            <a:r>
              <a:rPr lang="zh-TW" altLang="en-US" sz="1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認證</a:t>
            </a:r>
            <a:r>
              <a:rPr lang="zh-TW" altLang="en-US" sz="1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18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8534400" cy="80803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zh-TW" sz="4400" dirty="0" smtClean="0">
                <a:solidFill>
                  <a:srgbClr val="663300"/>
                </a:solidFill>
                <a:effectLst/>
                <a:latin typeface="Arial" pitchFamily="34" charset="0"/>
                <a:ea typeface="標楷體" pitchFamily="65" charset="-120"/>
                <a:cs typeface="Arial" pitchFamily="34" charset="0"/>
              </a:rPr>
              <a:t>8-3 </a:t>
            </a:r>
            <a:r>
              <a:rPr lang="zh-TW" altLang="en-US" sz="4400" dirty="0" smtClean="0">
                <a:solidFill>
                  <a:srgbClr val="663300"/>
                </a:solidFill>
                <a:effectLst/>
                <a:latin typeface="Arial" pitchFamily="34" charset="0"/>
                <a:ea typeface="標楷體" pitchFamily="65" charset="-120"/>
                <a:cs typeface="Arial" pitchFamily="34" charset="0"/>
              </a:rPr>
              <a:t>無線區域網路 </a:t>
            </a:r>
            <a:r>
              <a:rPr lang="en-US" altLang="zh-TW" sz="4400" dirty="0" smtClean="0">
                <a:solidFill>
                  <a:srgbClr val="663300"/>
                </a:solidFill>
                <a:effectLst/>
                <a:latin typeface="Arial" pitchFamily="34" charset="0"/>
                <a:ea typeface="標楷體" pitchFamily="65" charset="-120"/>
                <a:cs typeface="Arial" pitchFamily="34" charset="0"/>
              </a:rPr>
              <a:t>(WLAN)</a:t>
            </a:r>
            <a:endParaRPr lang="zh-TW" altLang="en-US" sz="4400" dirty="0" smtClean="0">
              <a:solidFill>
                <a:srgbClr val="663300"/>
              </a:solidFill>
              <a:effectLst/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pic>
        <p:nvPicPr>
          <p:cNvPr id="6" name="圖片 5" descr="g_pag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214" y="733425"/>
            <a:ext cx="10715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7620001" y="714375"/>
            <a:ext cx="13715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400" dirty="0" smtClean="0">
                <a:cs typeface="Arial" charset="0"/>
              </a:rPr>
              <a:t>P.8-11~P.8-13</a:t>
            </a:r>
            <a:endParaRPr lang="zh-TW" altLang="en-US" sz="1400" dirty="0">
              <a:cs typeface="Arial" charset="0"/>
            </a:endParaRPr>
          </a:p>
        </p:txBody>
      </p:sp>
      <p:pic>
        <p:nvPicPr>
          <p:cNvPr id="16" name="圖片 15" descr="12A3T2GX0-33C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019800"/>
            <a:ext cx="1524000" cy="605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3"/>
          <a:stretch/>
        </p:blipFill>
        <p:spPr bwMode="auto">
          <a:xfrm>
            <a:off x="3886200" y="3657600"/>
            <a:ext cx="4987723" cy="2277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圖片 9" descr="home_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59787" y="6172200"/>
            <a:ext cx="511175" cy="50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524000"/>
            <a:ext cx="8153400" cy="4876800"/>
          </a:xfrm>
        </p:spPr>
        <p:txBody>
          <a:bodyPr/>
          <a:lstStyle/>
          <a:p>
            <a:pPr eaLnBrk="1" hangingPunct="1">
              <a:buBlip>
                <a:blip r:embed="rId2"/>
              </a:buBlip>
            </a:pPr>
            <a:r>
              <a:rPr lang="zh-TW" altLang="en-US" sz="20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無線都會網路 </a:t>
            </a:r>
            <a:r>
              <a:rPr lang="en-US" altLang="zh-TW" sz="20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(WMAN</a:t>
            </a:r>
            <a:r>
              <a:rPr lang="zh-TW" altLang="en-US" sz="20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en-US" altLang="zh-TW" sz="20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Wireless Metropolitan Area Network) </a:t>
            </a:r>
            <a:r>
              <a:rPr lang="zh-TW" altLang="en-US" sz="20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的標準是</a:t>
            </a:r>
            <a:r>
              <a:rPr lang="en-US" altLang="zh-TW" sz="20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IEEE</a:t>
            </a:r>
            <a:r>
              <a:rPr lang="zh-TW" altLang="en-US" sz="20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於</a:t>
            </a:r>
            <a:r>
              <a:rPr lang="en-US" altLang="zh-TW" sz="20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2002</a:t>
            </a:r>
            <a:r>
              <a:rPr lang="zh-TW" altLang="en-US" sz="20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年所提出的</a:t>
            </a:r>
            <a:r>
              <a:rPr lang="en-US" altLang="zh-TW" sz="20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802.16</a:t>
            </a:r>
            <a:r>
              <a:rPr lang="zh-TW" altLang="en-US" sz="20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。</a:t>
            </a:r>
            <a:endParaRPr lang="en-US" altLang="zh-TW" sz="20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Blip>
                <a:blip r:embed="rId2"/>
              </a:buBlip>
            </a:pPr>
            <a:endParaRPr lang="en-US" altLang="zh-TW" sz="20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Blip>
                <a:blip r:embed="rId2"/>
              </a:buBlip>
            </a:pPr>
            <a:endParaRPr lang="en-US" altLang="zh-TW" sz="20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Blip>
                <a:blip r:embed="rId2"/>
              </a:buBlip>
            </a:pPr>
            <a:endParaRPr lang="en-US" altLang="zh-TW" sz="20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Blip>
                <a:blip r:embed="rId2"/>
              </a:buBlip>
            </a:pPr>
            <a:endParaRPr lang="en-US" altLang="zh-TW" sz="20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Blip>
                <a:blip r:embed="rId2"/>
              </a:buBlip>
            </a:pPr>
            <a:endParaRPr lang="en-US" altLang="zh-TW" sz="20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Blip>
                <a:blip r:embed="rId2"/>
              </a:buBlip>
            </a:pPr>
            <a:endParaRPr lang="en-US" altLang="zh-TW" sz="20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Blip>
                <a:blip r:embed="rId2"/>
              </a:buBlip>
            </a:pPr>
            <a:r>
              <a:rPr lang="zh-TW" altLang="en-US" sz="20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為了研發及確保</a:t>
            </a:r>
            <a:r>
              <a:rPr lang="en-US" altLang="zh-TW" sz="20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802.16</a:t>
            </a:r>
            <a:r>
              <a:rPr lang="zh-TW" altLang="en-US" sz="20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相關產品的互通性，</a:t>
            </a:r>
            <a:r>
              <a:rPr lang="en-US" altLang="zh-TW" sz="20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WiMAX</a:t>
            </a:r>
            <a:r>
              <a:rPr lang="en-US" altLang="zh-TW" sz="20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Forum</a:t>
            </a:r>
            <a:r>
              <a:rPr lang="zh-TW" altLang="en-US" sz="20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根據</a:t>
            </a:r>
            <a:r>
              <a:rPr lang="en-US" altLang="zh-TW" sz="20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802.16</a:t>
            </a:r>
            <a:r>
              <a:rPr lang="zh-TW" altLang="en-US" sz="20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提出</a:t>
            </a:r>
            <a:r>
              <a:rPr lang="en-US" altLang="zh-TW" sz="20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WiMAX</a:t>
            </a:r>
            <a:r>
              <a:rPr lang="zh-TW" altLang="en-US" sz="20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認證，凡通過</a:t>
            </a:r>
            <a:r>
              <a:rPr lang="en-US" altLang="zh-TW" sz="2000" dirty="0" err="1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WiMAX</a:t>
            </a:r>
            <a:r>
              <a:rPr lang="zh-TW" altLang="en-US" sz="20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認證的產品，表示能夠互通，不會發生不相容的問題。</a:t>
            </a:r>
            <a:endParaRPr lang="en-US" altLang="zh-TW" sz="20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Blip>
                <a:blip r:embed="rId2"/>
              </a:buBlip>
            </a:pPr>
            <a:r>
              <a:rPr lang="en-US" altLang="zh-TW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IEEE 802.16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標準包括</a:t>
            </a:r>
            <a:r>
              <a:rPr lang="en-US" altLang="zh-TW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802.16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802.16a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802.16c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802.16d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802.16e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802.16f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802.16g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802.16m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等</a:t>
            </a:r>
            <a:r>
              <a:rPr lang="zh-TW" altLang="en-US" sz="20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，其中</a:t>
            </a:r>
            <a:r>
              <a:rPr lang="en-US" altLang="zh-TW" sz="20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802.16m</a:t>
            </a:r>
            <a:r>
              <a:rPr lang="zh-TW" altLang="en-US" sz="20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於</a:t>
            </a:r>
            <a:r>
              <a:rPr lang="en-US" altLang="zh-TW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2010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年通過並定名為</a:t>
            </a:r>
            <a:r>
              <a:rPr lang="en-US" altLang="zh-TW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WiMAX </a:t>
            </a:r>
            <a:r>
              <a:rPr lang="en-US" altLang="zh-TW" sz="20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0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，屬於</a:t>
            </a:r>
            <a:r>
              <a:rPr lang="en-US" altLang="zh-TW" sz="20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4G</a:t>
            </a:r>
            <a:r>
              <a:rPr lang="zh-TW" altLang="en-US" sz="20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行動通訊標準之一。</a:t>
            </a:r>
            <a:endParaRPr lang="en-US" altLang="zh-TW" sz="20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Blip>
                <a:blip r:embed="rId2"/>
              </a:buBlip>
            </a:pPr>
            <a:endParaRPr lang="en-US" altLang="zh-TW" sz="2000" b="1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-304800" y="685800"/>
            <a:ext cx="8764587" cy="80803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zh-TW" sz="4400" dirty="0" smtClean="0">
                <a:solidFill>
                  <a:srgbClr val="663300"/>
                </a:solidFill>
                <a:effectLst/>
                <a:latin typeface="Arial" pitchFamily="34" charset="0"/>
                <a:ea typeface="標楷體" pitchFamily="65" charset="-120"/>
                <a:cs typeface="Arial" pitchFamily="34" charset="0"/>
              </a:rPr>
              <a:t>8-4 </a:t>
            </a:r>
            <a:r>
              <a:rPr lang="zh-TW" altLang="en-US" sz="4400" dirty="0" smtClean="0">
                <a:solidFill>
                  <a:srgbClr val="663300"/>
                </a:solidFill>
                <a:effectLst/>
                <a:latin typeface="Arial" pitchFamily="34" charset="0"/>
                <a:ea typeface="標楷體" pitchFamily="65" charset="-120"/>
                <a:cs typeface="Arial" pitchFamily="34" charset="0"/>
              </a:rPr>
              <a:t>無線都會網路 </a:t>
            </a:r>
            <a:r>
              <a:rPr lang="en-US" altLang="zh-TW" sz="4400" dirty="0" smtClean="0">
                <a:solidFill>
                  <a:srgbClr val="663300"/>
                </a:solidFill>
                <a:effectLst/>
                <a:latin typeface="Arial" pitchFamily="34" charset="0"/>
                <a:ea typeface="標楷體" pitchFamily="65" charset="-120"/>
                <a:cs typeface="Arial" pitchFamily="34" charset="0"/>
              </a:rPr>
              <a:t>(WMAN)</a:t>
            </a:r>
            <a:endParaRPr lang="zh-TW" altLang="en-US" sz="4400" dirty="0" smtClean="0">
              <a:solidFill>
                <a:srgbClr val="663300"/>
              </a:solidFill>
              <a:effectLst/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pic>
        <p:nvPicPr>
          <p:cNvPr id="6" name="圖片 5" descr="g_pa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733425"/>
            <a:ext cx="10715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7643813" y="714375"/>
            <a:ext cx="11953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400" dirty="0" smtClean="0">
                <a:cs typeface="Arial" charset="0"/>
              </a:rPr>
              <a:t>P.8-16</a:t>
            </a:r>
            <a:endParaRPr lang="zh-TW" altLang="en-US" sz="1400" dirty="0">
              <a:cs typeface="Arial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t="-283" b="11208"/>
          <a:stretch/>
        </p:blipFill>
        <p:spPr bwMode="auto">
          <a:xfrm>
            <a:off x="1584054" y="2263235"/>
            <a:ext cx="4502150" cy="2085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 cstate="print"/>
          <a:srcRect b="29730"/>
          <a:stretch/>
        </p:blipFill>
        <p:spPr bwMode="auto">
          <a:xfrm>
            <a:off x="6477001" y="3515392"/>
            <a:ext cx="1422400" cy="74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圖片 8" descr="home_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59787" y="6172200"/>
            <a:ext cx="511175" cy="50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524000"/>
            <a:ext cx="8382000" cy="4724400"/>
          </a:xfrm>
        </p:spPr>
        <p:txBody>
          <a:bodyPr/>
          <a:lstStyle/>
          <a:p>
            <a:pPr eaLnBrk="1" hangingPunct="1">
              <a:buBlip>
                <a:blip r:embed="rId2"/>
              </a:buBlip>
            </a:pPr>
            <a:r>
              <a:rPr lang="zh-TW" altLang="en-US" sz="20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根據所使用的技術不同，行動通訊又分為下列幾代：</a:t>
            </a:r>
            <a:endParaRPr lang="en-US" altLang="zh-TW" sz="20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lvl="1" eaLnBrk="1" hangingPunct="1">
              <a:buBlip>
                <a:blip r:embed="rId3"/>
              </a:buBlip>
            </a:pPr>
            <a:r>
              <a:rPr lang="zh-TW" altLang="en-US" sz="20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第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一代 </a:t>
            </a:r>
            <a:r>
              <a:rPr lang="en-US" altLang="zh-TW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(first generation)</a:t>
            </a:r>
          </a:p>
          <a:p>
            <a:pPr marL="457200" lvl="1" indent="0" eaLnBrk="1" hangingPunct="1">
              <a:buNone/>
            </a:pPr>
            <a:r>
              <a:rPr lang="en-US" altLang="zh-TW" sz="20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sz="20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傳送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類比聲音。</a:t>
            </a:r>
          </a:p>
          <a:p>
            <a:pPr lvl="1" eaLnBrk="1" hangingPunct="1">
              <a:buBlip>
                <a:blip r:embed="rId3"/>
              </a:buBlip>
            </a:pPr>
            <a:r>
              <a:rPr lang="zh-TW" altLang="en-US" sz="20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第二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代 </a:t>
            </a:r>
            <a:r>
              <a:rPr lang="en-US" altLang="zh-TW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(2G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en-US" altLang="zh-TW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second generation)</a:t>
            </a:r>
          </a:p>
          <a:p>
            <a:pPr marL="457200" lvl="1" indent="0" eaLnBrk="1" hangingPunct="1">
              <a:buNone/>
            </a:pPr>
            <a:r>
              <a:rPr lang="en-US" altLang="zh-TW" sz="20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sz="20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傳送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數位聲音。</a:t>
            </a:r>
          </a:p>
          <a:p>
            <a:pPr lvl="1" eaLnBrk="1" hangingPunct="1">
              <a:buBlip>
                <a:blip r:embed="rId3"/>
              </a:buBlip>
            </a:pPr>
            <a:r>
              <a:rPr lang="zh-TW" altLang="en-US" sz="20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第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三代 </a:t>
            </a:r>
            <a:r>
              <a:rPr lang="en-US" altLang="zh-TW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(3G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en-US" altLang="zh-TW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third generation)</a:t>
            </a:r>
          </a:p>
          <a:p>
            <a:pPr marL="457200" lvl="1" indent="0" eaLnBrk="1" hangingPunct="1">
              <a:buNone/>
            </a:pPr>
            <a:r>
              <a:rPr lang="en-US" altLang="zh-TW" sz="20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sz="20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傳送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數位聲音與資料。</a:t>
            </a:r>
          </a:p>
          <a:p>
            <a:pPr lvl="1" eaLnBrk="1" hangingPunct="1">
              <a:buBlip>
                <a:blip r:embed="rId3"/>
              </a:buBlip>
            </a:pPr>
            <a:r>
              <a:rPr lang="zh-TW" altLang="en-US" sz="20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第四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代 </a:t>
            </a:r>
            <a:r>
              <a:rPr lang="en-US" altLang="zh-TW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(4G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en-US" altLang="zh-TW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fourth generation)</a:t>
            </a:r>
          </a:p>
          <a:p>
            <a:pPr marL="457200" lvl="1" indent="0" eaLnBrk="1" hangingPunct="1">
              <a:buNone/>
            </a:pPr>
            <a:r>
              <a:rPr lang="en-US" altLang="zh-TW" sz="20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sz="20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傳送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數位聲音與資料，但速率比</a:t>
            </a:r>
            <a:r>
              <a:rPr lang="en-US" altLang="zh-TW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3G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更快</a:t>
            </a:r>
            <a:r>
              <a:rPr lang="zh-TW" altLang="en-US" sz="20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lvl="1" eaLnBrk="1" hangingPunct="1">
              <a:buBlip>
                <a:blip r:embed="rId3"/>
              </a:buBlip>
            </a:pPr>
            <a:r>
              <a:rPr lang="zh-TW" altLang="en-US" sz="20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第五代 </a:t>
            </a:r>
            <a:r>
              <a:rPr lang="en-US" altLang="zh-TW" sz="20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(5G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en-US" altLang="zh-TW" sz="20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fifth </a:t>
            </a:r>
            <a:r>
              <a:rPr lang="en-US" altLang="zh-TW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generation)</a:t>
            </a:r>
          </a:p>
          <a:p>
            <a:pPr marL="898525" lvl="1" indent="-441325" eaLnBrk="1" hangingPunct="1">
              <a:buNone/>
            </a:pPr>
            <a:r>
              <a:rPr lang="en-US" altLang="zh-TW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	</a:t>
            </a:r>
            <a:r>
              <a:rPr lang="en-US" altLang="zh-TW" sz="20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5G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是</a:t>
            </a:r>
            <a:r>
              <a:rPr lang="en-US" altLang="zh-TW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4G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的延伸</a:t>
            </a:r>
            <a:r>
              <a:rPr lang="zh-TW" altLang="en-US" sz="20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，尚未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有公開規格或國際標準提出，但預計在</a:t>
            </a:r>
            <a:r>
              <a:rPr lang="en-US" altLang="zh-TW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2020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年將正式邁入</a:t>
            </a:r>
            <a:r>
              <a:rPr lang="en-US" altLang="zh-TW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5G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行動通訊時代。可以預見的，</a:t>
            </a:r>
            <a:r>
              <a:rPr lang="en-US" altLang="zh-TW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5G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將比</a:t>
            </a:r>
            <a:r>
              <a:rPr lang="en-US" altLang="zh-TW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4G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更快、更適用於各種新型的無線裝置</a:t>
            </a:r>
            <a:r>
              <a:rPr lang="zh-TW" altLang="en-US" sz="20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719138" lvl="1" indent="-261938" eaLnBrk="1" hangingPunct="1">
              <a:buNone/>
            </a:pPr>
            <a:endParaRPr lang="en-US" altLang="zh-TW" sz="20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719138" lvl="1" indent="-261938" eaLnBrk="1" hangingPunct="1">
              <a:buNone/>
            </a:pPr>
            <a:endParaRPr lang="zh-TW" altLang="en-US" sz="20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Blip>
                <a:blip r:embed="rId2"/>
              </a:buBlip>
            </a:pPr>
            <a:endParaRPr lang="en-US" altLang="zh-TW" sz="2000" b="1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Blip>
                <a:blip r:embed="rId2"/>
              </a:buBlip>
            </a:pPr>
            <a:endParaRPr lang="en-US" altLang="zh-TW" sz="2000" b="1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Blip>
                <a:blip r:embed="rId2"/>
              </a:buBlip>
            </a:pPr>
            <a:endParaRPr lang="en-US" altLang="zh-TW" sz="2000" b="1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80803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zh-TW" sz="4400" dirty="0" smtClean="0">
                <a:solidFill>
                  <a:srgbClr val="663300"/>
                </a:solidFill>
                <a:effectLst/>
                <a:latin typeface="Arial" pitchFamily="34" charset="0"/>
                <a:ea typeface="標楷體" pitchFamily="65" charset="-120"/>
                <a:cs typeface="Arial" pitchFamily="34" charset="0"/>
              </a:rPr>
              <a:t>8-5 </a:t>
            </a:r>
            <a:r>
              <a:rPr lang="zh-TW" altLang="en-US" sz="4400" dirty="0" smtClean="0">
                <a:solidFill>
                  <a:srgbClr val="663300"/>
                </a:solidFill>
                <a:effectLst/>
                <a:latin typeface="Arial" pitchFamily="34" charset="0"/>
                <a:ea typeface="標楷體" pitchFamily="65" charset="-120"/>
                <a:cs typeface="Arial" pitchFamily="34" charset="0"/>
              </a:rPr>
              <a:t>行動通訊</a:t>
            </a:r>
          </a:p>
        </p:txBody>
      </p:sp>
      <p:pic>
        <p:nvPicPr>
          <p:cNvPr id="6" name="圖片 5" descr="g_pag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733425"/>
            <a:ext cx="10715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7848601" y="714375"/>
            <a:ext cx="13715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400" dirty="0" smtClean="0">
                <a:cs typeface="Arial" charset="0"/>
              </a:rPr>
              <a:t>P.8-17</a:t>
            </a:r>
            <a:endParaRPr lang="zh-TW" altLang="en-US" sz="1400" dirty="0">
              <a:cs typeface="Arial" charset="0"/>
            </a:endParaRPr>
          </a:p>
        </p:txBody>
      </p:sp>
      <p:pic>
        <p:nvPicPr>
          <p:cNvPr id="8" name="圖片 7" descr="home_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59787" y="6172200"/>
            <a:ext cx="511175" cy="50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731838"/>
            <a:ext cx="8610600" cy="838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kumimoji="1" lang="en-US" altLang="zh-TW" sz="2800" dirty="0" smtClean="0">
                <a:solidFill>
                  <a:srgbClr val="663300"/>
                </a:solidFill>
                <a:effectLst/>
                <a:latin typeface="Arial" pitchFamily="34" charset="0"/>
                <a:ea typeface="標楷體" pitchFamily="65" charset="-120"/>
                <a:cs typeface="Arial" pitchFamily="34" charset="0"/>
              </a:rPr>
              <a:t>8-5-1 </a:t>
            </a:r>
            <a:r>
              <a:rPr kumimoji="1" lang="zh-TW" altLang="en-US" sz="2800" dirty="0" smtClean="0">
                <a:solidFill>
                  <a:srgbClr val="663300"/>
                </a:solidFill>
                <a:effectLst/>
                <a:latin typeface="Arial" pitchFamily="34" charset="0"/>
                <a:ea typeface="標楷體" pitchFamily="65" charset="-120"/>
                <a:cs typeface="Arial" pitchFamily="34" charset="0"/>
              </a:rPr>
              <a:t>第一代行動通訊</a:t>
            </a:r>
          </a:p>
        </p:txBody>
      </p:sp>
      <p:sp>
        <p:nvSpPr>
          <p:cNvPr id="39939" name="內容版面配置區 2"/>
          <p:cNvSpPr>
            <a:spLocks noGrp="1"/>
          </p:cNvSpPr>
          <p:nvPr>
            <p:ph idx="1"/>
          </p:nvPr>
        </p:nvSpPr>
        <p:spPr>
          <a:xfrm>
            <a:off x="152400" y="1417638"/>
            <a:ext cx="8382000" cy="2316162"/>
          </a:xfrm>
        </p:spPr>
        <p:txBody>
          <a:bodyPr/>
          <a:lstStyle/>
          <a:p>
            <a:pPr marL="342000" lvl="1" indent="-342000" eaLnBrk="1" hangingPunct="1">
              <a:buNone/>
            </a:pPr>
            <a:r>
              <a:rPr lang="en-US" altLang="zh-TW" sz="2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sz="20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行動電話的設計是為了提供一個移動單元 </a:t>
            </a:r>
            <a:r>
              <a:rPr lang="en-US" altLang="zh-TW" sz="20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例如行動電話</a:t>
            </a:r>
            <a:r>
              <a:rPr lang="en-US" altLang="zh-TW" sz="20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) </a:t>
            </a:r>
            <a:r>
              <a:rPr lang="zh-TW" altLang="en-US" sz="20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與一個常駐單元 </a:t>
            </a:r>
            <a:r>
              <a:rPr lang="en-US" altLang="zh-TW" sz="20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例如家用電話</a:t>
            </a:r>
            <a:r>
              <a:rPr lang="en-US" altLang="zh-TW" sz="20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) </a:t>
            </a:r>
            <a:r>
              <a:rPr lang="zh-TW" altLang="en-US" sz="20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之間的通訊，或兩個移動單元之間的通訊。</a:t>
            </a:r>
            <a:endParaRPr lang="en-US" altLang="zh-TW" sz="20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342000" lvl="1" indent="-342000" eaLnBrk="1" hangingPunct="1">
              <a:buNone/>
            </a:pPr>
            <a:r>
              <a:rPr lang="en-US" altLang="zh-TW" sz="20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sz="20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為了便於追蹤，</a:t>
            </a:r>
            <a:r>
              <a:rPr lang="en-US" altLang="zh-TW" sz="20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AMPS</a:t>
            </a:r>
            <a:r>
              <a:rPr lang="zh-TW" altLang="en-US" sz="20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將所涵蓋的區域劃分為一個個細胞 </a:t>
            </a:r>
            <a:r>
              <a:rPr lang="en-US" altLang="zh-TW" sz="20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(cell)</a:t>
            </a:r>
            <a:r>
              <a:rPr lang="zh-TW" altLang="en-US" sz="20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，結構狀似蜂巢。</a:t>
            </a:r>
            <a:endParaRPr lang="en-US" altLang="zh-TW" sz="20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" name="圖片 5" descr="g_pa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733425"/>
            <a:ext cx="10715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6"/>
          <p:cNvSpPr txBox="1">
            <a:spLocks noChangeArrowheads="1"/>
          </p:cNvSpPr>
          <p:nvPr/>
        </p:nvSpPr>
        <p:spPr bwMode="auto">
          <a:xfrm>
            <a:off x="7467600" y="714375"/>
            <a:ext cx="12967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400" dirty="0" smtClean="0">
                <a:cs typeface="Arial" charset="0"/>
              </a:rPr>
              <a:t>P.8-17~P.8-18</a:t>
            </a:r>
            <a:endParaRPr lang="zh-TW" altLang="en-US" sz="1400" dirty="0">
              <a:cs typeface="Arial" charset="0"/>
            </a:endParaRPr>
          </a:p>
        </p:txBody>
      </p:sp>
      <p:pic>
        <p:nvPicPr>
          <p:cNvPr id="13" name="圖片 12" descr="7-2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067" y="3048000"/>
            <a:ext cx="4115491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圖片 13" descr="6-2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00400"/>
            <a:ext cx="15240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圖片 9" descr="home_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59787" y="6172200"/>
            <a:ext cx="511175" cy="50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731838"/>
            <a:ext cx="8610600" cy="838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kumimoji="1" lang="en-US" altLang="zh-TW" sz="2800" dirty="0" smtClean="0">
                <a:solidFill>
                  <a:srgbClr val="663300"/>
                </a:solidFill>
                <a:effectLst/>
                <a:latin typeface="Arial" pitchFamily="34" charset="0"/>
                <a:ea typeface="標楷體" pitchFamily="65" charset="-120"/>
                <a:cs typeface="Arial" pitchFamily="34" charset="0"/>
              </a:rPr>
              <a:t>8-5-2 </a:t>
            </a:r>
            <a:r>
              <a:rPr kumimoji="1" lang="zh-TW" altLang="en-US" sz="2800" dirty="0" smtClean="0">
                <a:solidFill>
                  <a:srgbClr val="663300"/>
                </a:solidFill>
                <a:effectLst/>
                <a:latin typeface="Arial" pitchFamily="34" charset="0"/>
                <a:ea typeface="標楷體" pitchFamily="65" charset="-120"/>
                <a:cs typeface="Arial" pitchFamily="34" charset="0"/>
              </a:rPr>
              <a:t>第二代行動通訊</a:t>
            </a:r>
          </a:p>
        </p:txBody>
      </p:sp>
      <p:sp>
        <p:nvSpPr>
          <p:cNvPr id="39939" name="內容版面配置區 2"/>
          <p:cNvSpPr>
            <a:spLocks noGrp="1"/>
          </p:cNvSpPr>
          <p:nvPr>
            <p:ph idx="1"/>
          </p:nvPr>
        </p:nvSpPr>
        <p:spPr>
          <a:xfrm>
            <a:off x="152400" y="1417638"/>
            <a:ext cx="8382000" cy="1782762"/>
          </a:xfrm>
        </p:spPr>
        <p:txBody>
          <a:bodyPr/>
          <a:lstStyle/>
          <a:p>
            <a:pPr marL="342000" lvl="1" indent="-342000" eaLnBrk="1" hangingPunct="1">
              <a:buNone/>
            </a:pPr>
            <a:r>
              <a:rPr lang="en-US" altLang="zh-TW" sz="2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第二代行動通訊 </a:t>
            </a:r>
            <a:r>
              <a:rPr lang="en-US" altLang="zh-TW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(2G) 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和第一代行動通訊的分野在於數位化，不僅提升了通話品質，也比較不容易遭到竊聽，主要有下列幾種系統</a:t>
            </a:r>
            <a:r>
              <a:rPr lang="zh-TW" altLang="en-US" sz="20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20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742950" lvl="2" indent="-342900" eaLnBrk="1" hangingPunct="1">
              <a:buBlip>
                <a:blip r:embed="rId2"/>
              </a:buBlip>
            </a:pPr>
            <a:r>
              <a:rPr lang="en-US" altLang="zh-TW" sz="20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D-AMPS</a:t>
            </a:r>
            <a:r>
              <a:rPr lang="en-US" altLang="zh-TW" sz="20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(digital AMPS)</a:t>
            </a:r>
          </a:p>
          <a:p>
            <a:pPr marL="742950" lvl="2" indent="-342900" eaLnBrk="1" hangingPunct="1">
              <a:buBlip>
                <a:blip r:embed="rId2"/>
              </a:buBlip>
            </a:pPr>
            <a:r>
              <a:rPr lang="en-US" altLang="zh-TW" sz="20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GSM</a:t>
            </a:r>
            <a:r>
              <a:rPr lang="en-US" altLang="zh-TW" sz="20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(global system for mobile communication)</a:t>
            </a:r>
          </a:p>
          <a:p>
            <a:pPr marL="742950" lvl="2" indent="-342900" eaLnBrk="1" hangingPunct="1">
              <a:buBlip>
                <a:blip r:embed="rId2"/>
              </a:buBlip>
            </a:pPr>
            <a:r>
              <a:rPr lang="en-US" altLang="zh-TW" sz="20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CDMA</a:t>
            </a:r>
            <a:r>
              <a:rPr lang="en-US" altLang="zh-TW" sz="16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(code division multiple access)</a:t>
            </a:r>
          </a:p>
          <a:p>
            <a:pPr marL="342000" lvl="1" indent="-342000" eaLnBrk="1" hangingPunct="1"/>
            <a:endParaRPr lang="en-US" altLang="zh-TW" sz="20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" name="圖片 5" descr="g_pa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733425"/>
            <a:ext cx="10715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6"/>
          <p:cNvSpPr txBox="1">
            <a:spLocks noChangeArrowheads="1"/>
          </p:cNvSpPr>
          <p:nvPr/>
        </p:nvSpPr>
        <p:spPr bwMode="auto">
          <a:xfrm>
            <a:off x="7467601" y="714375"/>
            <a:ext cx="1371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400" dirty="0" smtClean="0">
                <a:cs typeface="Arial" charset="0"/>
              </a:rPr>
              <a:t>P.8-19~P.8-20</a:t>
            </a:r>
            <a:endParaRPr lang="zh-TW" altLang="en-US" sz="1400" dirty="0">
              <a:cs typeface="Arial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220578" y="5725180"/>
            <a:ext cx="2967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行動通訊的發達拉近了人與人之間的距離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 (</a:t>
            </a:r>
            <a:r>
              <a:rPr lang="zh-TW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圖片來源：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ASUS)</a:t>
            </a:r>
            <a:endParaRPr lang="zh-TW" altLang="en-US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3" name="圖片 12" descr="J:\Jean\新趨勢網概第三版\第四版Ch07\scene4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29000"/>
            <a:ext cx="4495800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圖片 9" descr="home_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59787" y="6172200"/>
            <a:ext cx="511175" cy="50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旅程">
  <a:themeElements>
    <a:clrScheme name="自訂 3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70C0"/>
      </a:hlink>
      <a:folHlink>
        <a:srgbClr val="7030A0"/>
      </a:folHlink>
    </a:clrScheme>
    <a:fontScheme name="旅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旅程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Override1.xml><?xml version="1.0" encoding="utf-8"?>
<a:themeOverride xmlns:a="http://schemas.openxmlformats.org/drawingml/2006/main">
  <a:clrScheme name="自訂 33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0070C0"/>
    </a:hlink>
    <a:folHlink>
      <a:srgbClr val="7030A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1452</TotalTime>
  <Words>1318</Words>
  <Application>Microsoft Office PowerPoint</Application>
  <PresentationFormat>如螢幕大小 (4:3)</PresentationFormat>
  <Paragraphs>140</Paragraphs>
  <Slides>18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18</vt:i4>
      </vt:variant>
    </vt:vector>
  </HeadingPairs>
  <TitlesOfParts>
    <vt:vector size="20" baseType="lpstr">
      <vt:lpstr>Default Design</vt:lpstr>
      <vt:lpstr>旅程</vt:lpstr>
      <vt:lpstr>PowerPoint 簡報</vt:lpstr>
      <vt:lpstr>PowerPoint 簡報</vt:lpstr>
      <vt:lpstr>8-1 無線網路簡介</vt:lpstr>
      <vt:lpstr>8-2 無線個人網路 (WPAN)</vt:lpstr>
      <vt:lpstr>8-3 無線區域網路 (WLAN)</vt:lpstr>
      <vt:lpstr>8-4 無線都會網路 (WMAN)</vt:lpstr>
      <vt:lpstr>8-5 行動通訊</vt:lpstr>
      <vt:lpstr>8-5-1 第一代行動通訊</vt:lpstr>
      <vt:lpstr>8-5-2 第二代行動通訊</vt:lpstr>
      <vt:lpstr>8-5-3 第三代行動通訊</vt:lpstr>
      <vt:lpstr>PowerPoint 簡報</vt:lpstr>
      <vt:lpstr>8-6 衛星網路</vt:lpstr>
      <vt:lpstr>PowerPoint 簡報</vt:lpstr>
      <vt:lpstr>PowerPoint 簡報</vt:lpstr>
      <vt:lpstr>8-2-2　ZigBee</vt:lpstr>
      <vt:lpstr>8-2-3　UWB</vt:lpstr>
      <vt:lpstr>8-2-4　其它近距離無線傳輸技術 (RFID、NFC)</vt:lpstr>
      <vt:lpstr>藍牙標準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電腦硬體</dc:title>
  <dc:creator>Jean</dc:creator>
  <cp:lastModifiedBy>Jean</cp:lastModifiedBy>
  <cp:revision>272</cp:revision>
  <cp:lastPrinted>1601-01-01T00:00:00Z</cp:lastPrinted>
  <dcterms:created xsi:type="dcterms:W3CDTF">1601-01-01T00:00:00Z</dcterms:created>
  <dcterms:modified xsi:type="dcterms:W3CDTF">2017-05-11T08:08:39Z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