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22"/>
  </p:notesMasterIdLst>
  <p:sldIdLst>
    <p:sldId id="339" r:id="rId2"/>
    <p:sldId id="256" r:id="rId3"/>
    <p:sldId id="257" r:id="rId4"/>
    <p:sldId id="303" r:id="rId5"/>
    <p:sldId id="302" r:id="rId6"/>
    <p:sldId id="262" r:id="rId7"/>
    <p:sldId id="323" r:id="rId8"/>
    <p:sldId id="344" r:id="rId9"/>
    <p:sldId id="347" r:id="rId10"/>
    <p:sldId id="283" r:id="rId11"/>
    <p:sldId id="286" r:id="rId12"/>
    <p:sldId id="287" r:id="rId13"/>
    <p:sldId id="284" r:id="rId14"/>
    <p:sldId id="340" r:id="rId15"/>
    <p:sldId id="341" r:id="rId16"/>
    <p:sldId id="342" r:id="rId17"/>
    <p:sldId id="345" r:id="rId18"/>
    <p:sldId id="346" r:id="rId19"/>
    <p:sldId id="348" r:id="rId20"/>
    <p:sldId id="349" r:id="rId2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749" autoAdjust="0"/>
  </p:normalViewPr>
  <p:slideViewPr>
    <p:cSldViewPr>
      <p:cViewPr varScale="1">
        <p:scale>
          <a:sx n="72" d="100"/>
          <a:sy n="72" d="100"/>
        </p:scale>
        <p:origin x="-104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45551CD-3903-4796-BD26-2589E7978B05}" type="datetimeFigureOut">
              <a:rPr lang="zh-TW" altLang="en-US"/>
              <a:pPr>
                <a:defRPr/>
              </a:pPr>
              <a:t>2017/5/11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E36F28B-D99D-45A0-A37D-2A8B712AD52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1462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1C7B14-098C-479A-A5FA-9249BBB35EB8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A9B033-5C06-439F-9E59-478D1E537609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1C7B14-098C-479A-A5FA-9249BBB35EB8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1C7B14-098C-479A-A5FA-9249BBB35EB8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FD0488-80FE-4B1A-8413-3E3EBA737A92}" type="datetimeFigureOut">
              <a:rPr lang="zh-TW" altLang="en-US" smtClean="0"/>
              <a:pPr>
                <a:defRPr/>
              </a:pPr>
              <a:t>2017/5/11</a:t>
            </a:fld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8D266FB6-CBED-4E7B-8560-CB26B082833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F345A4-A991-4AE3-A469-A08B15E7213C}" type="datetimeFigureOut">
              <a:rPr lang="zh-TW" altLang="en-US" smtClean="0"/>
              <a:pPr>
                <a:defRPr/>
              </a:pPr>
              <a:t>2017/5/11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B2F00C-0D0B-458B-B95E-A21E8D385865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3CAADC-4D4E-40E9-AB42-6E098C30BB50}" type="datetimeFigureOut">
              <a:rPr lang="zh-TW" altLang="en-US" smtClean="0"/>
              <a:pPr>
                <a:defRPr/>
              </a:pPr>
              <a:t>2017/5/11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5D262-5218-49A1-92B7-B69355E743BE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F21E12-09A3-4567-A268-E201CF2DB1ED}" type="datetimeFigureOut">
              <a:rPr lang="zh-TW" altLang="en-US" smtClean="0"/>
              <a:pPr>
                <a:defRPr/>
              </a:pPr>
              <a:t>2017/5/11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1EA5BBC1-FF45-474E-BBB7-B34D95519052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4D80F5-2D3B-4178-9021-D2F0E3B05727}" type="datetimeFigureOut">
              <a:rPr lang="zh-TW" altLang="en-US" smtClean="0"/>
              <a:pPr>
                <a:defRPr/>
              </a:pPr>
              <a:t>2017/5/11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B9785E-0984-4F77-9967-D5B4E2B5E7F8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F6BFBF-7809-4BE5-9FA3-5F38A4909EEE}" type="datetimeFigureOut">
              <a:rPr lang="zh-TW" altLang="en-US" smtClean="0"/>
              <a:pPr>
                <a:defRPr/>
              </a:pPr>
              <a:t>2017/5/11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EE5B11-FC43-4C98-B2C0-6D3C3F9C50FF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EB41C7-CAFD-4F52-B6C7-14D947D48EB1}" type="datetimeFigureOut">
              <a:rPr lang="zh-TW" altLang="en-US" smtClean="0"/>
              <a:pPr>
                <a:defRPr/>
              </a:pPr>
              <a:t>2017/5/11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B606DFF5-1964-48A9-B1D2-1812947BC30B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B2D07B-3C33-458D-BB6E-7525C46BC91C}" type="datetimeFigureOut">
              <a:rPr lang="zh-TW" altLang="en-US" smtClean="0"/>
              <a:pPr>
                <a:defRPr/>
              </a:pPr>
              <a:t>2017/5/11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67C0C-8EFD-417C-92B1-3FB42AF68BE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6E875F-0C9A-4A07-99ED-225B5BCE7255}" type="datetimeFigureOut">
              <a:rPr lang="zh-TW" altLang="en-US" smtClean="0"/>
              <a:pPr>
                <a:defRPr/>
              </a:pPr>
              <a:t>2017/5/11</a:t>
            </a:fld>
            <a:endParaRPr lang="zh-TW" altLang="en-US"/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FBBA9-ECDD-4B4C-BA8B-F0092A146E7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90953C-BF08-4DC0-9D8C-1B94F0725060}" type="datetimeFigureOut">
              <a:rPr lang="zh-TW" altLang="en-US" smtClean="0"/>
              <a:pPr>
                <a:defRPr/>
              </a:pPr>
              <a:t>2017/5/11</a:t>
            </a:fld>
            <a:endParaRPr lang="zh-TW" altLang="en-US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9CB11-F62A-4998-B30B-13A71C36620F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49843C-7C1B-4B6E-B51F-5C1FC05A9D3F}" type="datetimeFigureOut">
              <a:rPr lang="zh-TW" altLang="en-US" smtClean="0"/>
              <a:pPr>
                <a:defRPr/>
              </a:pPr>
              <a:t>2017/5/11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CFDBB-5133-4AF5-AFAD-25BF3C57930D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D1CFD1B-D0FE-4184-A187-62C024F49B68}" type="datetimeFigureOut">
              <a:rPr lang="zh-TW" altLang="en-US" smtClean="0"/>
              <a:pPr>
                <a:defRPr/>
              </a:pPr>
              <a:t>2017/5/11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02E8230-BDFF-4668-A528-6619DD24466B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7.png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8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11.xml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7.png"/><Relationship Id="rId7" Type="http://schemas.openxmlformats.org/officeDocument/2006/relationships/image" Target="../media/image1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8.gif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81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0" y="3124200"/>
            <a:ext cx="9161318" cy="838200"/>
          </a:xfrm>
          <a:prstGeom prst="roundRect">
            <a:avLst/>
          </a:prstGeom>
          <a:solidFill>
            <a:srgbClr val="CC99FF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/>
              <a:t>本</a:t>
            </a:r>
            <a:r>
              <a:rPr lang="zh-TW" altLang="en-US" sz="4400" dirty="0" smtClean="0"/>
              <a:t>章</a:t>
            </a:r>
            <a:r>
              <a:rPr lang="zh-TW" altLang="en-US" sz="4400" dirty="0"/>
              <a:t>結束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圖片 5" descr="o_return_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5357813"/>
            <a:ext cx="6572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/>
          </a:p>
        </p:txBody>
      </p:sp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00062" y="1067447"/>
            <a:ext cx="34238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</a:pPr>
            <a:r>
              <a:rPr kumimoji="0" lang="en-US" altLang="zh-TW" sz="2400" dirty="0" smtClean="0">
                <a:latin typeface="Arial" charset="0"/>
                <a:ea typeface="標楷體" pitchFamily="65" charset="-120"/>
                <a:cs typeface="Arial" charset="0"/>
              </a:rPr>
              <a:t>ADSL</a:t>
            </a:r>
            <a:r>
              <a:rPr kumimoji="0" lang="zh-TW" altLang="en-US" sz="2400" dirty="0" smtClean="0">
                <a:latin typeface="Arial" charset="0"/>
                <a:ea typeface="標楷體" pitchFamily="65" charset="-120"/>
                <a:cs typeface="Arial" charset="0"/>
              </a:rPr>
              <a:t>寬頻上網示意圖</a:t>
            </a:r>
            <a:endParaRPr kumimoji="0" lang="zh-TW" altLang="en-US" sz="2400" dirty="0">
              <a:latin typeface="Arial" charset="0"/>
              <a:ea typeface="標楷體" pitchFamily="65" charset="-120"/>
              <a:cs typeface="Arial" charset="0"/>
            </a:endParaRPr>
          </a:p>
        </p:txBody>
      </p:sp>
      <p:pic>
        <p:nvPicPr>
          <p:cNvPr id="6" name="Picture 2" descr="J:\Jean\2017新趨勢計概\稿件\Ch08\ADSL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60" y="2060848"/>
            <a:ext cx="7513290" cy="276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圖片 7" descr="o_return_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5357813"/>
            <a:ext cx="6572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1" descr="10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3837" y="2009990"/>
            <a:ext cx="5649912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8"/>
          <p:cNvSpPr>
            <a:spLocks noChangeArrowheads="1"/>
          </p:cNvSpPr>
          <p:nvPr/>
        </p:nvSpPr>
        <p:spPr bwMode="auto">
          <a:xfrm>
            <a:off x="500062" y="1067447"/>
            <a:ext cx="45759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</a:pPr>
            <a:r>
              <a:rPr kumimoji="0" lang="zh-TW" altLang="en-US" sz="2400" dirty="0" smtClean="0">
                <a:latin typeface="Arial" charset="0"/>
                <a:ea typeface="標楷體" pitchFamily="65" charset="-120"/>
                <a:cs typeface="Arial" charset="0"/>
              </a:rPr>
              <a:t>有線電視寬頻上網示意圖</a:t>
            </a:r>
            <a:endParaRPr kumimoji="0" lang="zh-TW" altLang="en-US" sz="2400" dirty="0">
              <a:latin typeface="Arial" charset="0"/>
              <a:ea typeface="標楷體" pitchFamily="65" charset="-12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TT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2" y="1768507"/>
            <a:ext cx="7396163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圖片 5" descr="o_return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733256"/>
            <a:ext cx="6572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8"/>
          <p:cNvSpPr>
            <a:spLocks noChangeArrowheads="1"/>
          </p:cNvSpPr>
          <p:nvPr/>
        </p:nvSpPr>
        <p:spPr bwMode="auto">
          <a:xfrm>
            <a:off x="500062" y="1067447"/>
            <a:ext cx="45759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</a:pPr>
            <a:r>
              <a:rPr kumimoji="0" lang="en-US" altLang="zh-TW" sz="2400" dirty="0" smtClean="0">
                <a:latin typeface="Arial" charset="0"/>
                <a:ea typeface="標楷體" pitchFamily="65" charset="-120"/>
                <a:cs typeface="Arial" charset="0"/>
              </a:rPr>
              <a:t>FTTX</a:t>
            </a:r>
            <a:r>
              <a:rPr kumimoji="0" lang="zh-TW" altLang="en-US" sz="2400" dirty="0" smtClean="0">
                <a:latin typeface="Arial" charset="0"/>
                <a:ea typeface="標楷體" pitchFamily="65" charset="-120"/>
                <a:cs typeface="Arial" charset="0"/>
              </a:rPr>
              <a:t>光纖上網示意圖</a:t>
            </a:r>
            <a:endParaRPr kumimoji="0" lang="zh-TW" altLang="en-US" sz="2400" dirty="0">
              <a:latin typeface="Arial" charset="0"/>
              <a:ea typeface="標楷體" pitchFamily="65" charset="-12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4"/>
          <p:cNvSpPr>
            <a:spLocks noChangeArrowheads="1"/>
          </p:cNvSpPr>
          <p:nvPr/>
        </p:nvSpPr>
        <p:spPr bwMode="auto">
          <a:xfrm>
            <a:off x="500063" y="731986"/>
            <a:ext cx="19744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kumimoji="0" lang="en-US" altLang="zh-TW" sz="2400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9-4-1 </a:t>
            </a:r>
            <a:r>
              <a:rPr kumimoji="0" lang="en-US" altLang="zh-TW" sz="2400" dirty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IP </a:t>
            </a:r>
            <a:r>
              <a:rPr kumimoji="0" lang="zh-TW" altLang="en-US" sz="2400" dirty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位址</a:t>
            </a:r>
          </a:p>
        </p:txBody>
      </p:sp>
      <p:sp>
        <p:nvSpPr>
          <p:cNvPr id="19459" name="矩形 5"/>
          <p:cNvSpPr>
            <a:spLocks noChangeArrowheads="1"/>
          </p:cNvSpPr>
          <p:nvPr/>
        </p:nvSpPr>
        <p:spPr bwMode="auto">
          <a:xfrm>
            <a:off x="500063" y="1184423"/>
            <a:ext cx="80724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B0F0"/>
              </a:buClr>
            </a:pPr>
            <a:r>
              <a:rPr kumimoji="0" lang="zh-TW" altLang="en-US" sz="2000" dirty="0">
                <a:latin typeface="Arial" charset="0"/>
                <a:ea typeface="標楷體" pitchFamily="65" charset="-120"/>
                <a:cs typeface="Arial" charset="0"/>
              </a:rPr>
              <a:t>目前採用的</a:t>
            </a:r>
            <a:r>
              <a:rPr kumimoji="0" lang="en-US" altLang="zh-TW" sz="2000" dirty="0">
                <a:latin typeface="Arial" charset="0"/>
                <a:ea typeface="標楷體" pitchFamily="65" charset="-120"/>
                <a:cs typeface="Arial" charset="0"/>
              </a:rPr>
              <a:t>IP </a:t>
            </a:r>
            <a:r>
              <a:rPr kumimoji="0" lang="zh-TW" altLang="en-US" sz="2000" dirty="0">
                <a:latin typeface="Arial" charset="0"/>
                <a:ea typeface="標楷體" pitchFamily="65" charset="-120"/>
                <a:cs typeface="Arial" charset="0"/>
              </a:rPr>
              <a:t>定址方式為</a:t>
            </a:r>
            <a:r>
              <a:rPr kumimoji="0" lang="en-US" altLang="zh-TW" sz="2000" dirty="0">
                <a:latin typeface="Arial" charset="0"/>
                <a:ea typeface="標楷體" pitchFamily="65" charset="-120"/>
                <a:cs typeface="Arial" charset="0"/>
              </a:rPr>
              <a:t>IPv4</a:t>
            </a:r>
            <a:r>
              <a:rPr kumimoji="0" lang="zh-TW" altLang="en-US" sz="2000" dirty="0">
                <a:latin typeface="Arial" charset="0"/>
                <a:ea typeface="標楷體" pitchFamily="65" charset="-120"/>
                <a:cs typeface="Arial" charset="0"/>
              </a:rPr>
              <a:t>，其</a:t>
            </a:r>
            <a:r>
              <a:rPr kumimoji="0" lang="en-US" altLang="zh-TW" sz="2000" dirty="0">
                <a:latin typeface="Arial" charset="0"/>
                <a:ea typeface="標楷體" pitchFamily="65" charset="-120"/>
                <a:cs typeface="Arial" charset="0"/>
              </a:rPr>
              <a:t>IP </a:t>
            </a:r>
            <a:r>
              <a:rPr kumimoji="0" lang="zh-TW" altLang="en-US" sz="2000" dirty="0">
                <a:latin typeface="Arial" charset="0"/>
                <a:ea typeface="標楷體" pitchFamily="65" charset="-120"/>
                <a:cs typeface="Arial" charset="0"/>
              </a:rPr>
              <a:t>位址是一個</a:t>
            </a:r>
            <a:r>
              <a:rPr kumimoji="0" lang="en-US" altLang="zh-TW" sz="2000" dirty="0">
                <a:latin typeface="Arial" charset="0"/>
                <a:ea typeface="標楷體" pitchFamily="65" charset="-120"/>
                <a:cs typeface="Arial" charset="0"/>
              </a:rPr>
              <a:t>32 </a:t>
            </a:r>
            <a:r>
              <a:rPr kumimoji="0" lang="zh-TW" altLang="en-US" sz="2000" dirty="0">
                <a:latin typeface="Arial" charset="0"/>
                <a:ea typeface="標楷體" pitchFamily="65" charset="-120"/>
                <a:cs typeface="Arial" charset="0"/>
              </a:rPr>
              <a:t>位元的二進位數字，例如</a:t>
            </a:r>
            <a:r>
              <a:rPr kumimoji="0" lang="en-US" altLang="zh-TW" sz="2000" dirty="0">
                <a:latin typeface="Arial" charset="0"/>
                <a:ea typeface="標楷體" pitchFamily="65" charset="-120"/>
                <a:cs typeface="Arial" charset="0"/>
              </a:rPr>
              <a:t>10001100011100000001111000010110</a:t>
            </a:r>
            <a:r>
              <a:rPr kumimoji="0" lang="zh-TW" altLang="en-US" sz="2000" dirty="0">
                <a:latin typeface="Arial" charset="0"/>
                <a:ea typeface="標楷體" pitchFamily="65" charset="-120"/>
                <a:cs typeface="Arial" charset="0"/>
              </a:rPr>
              <a:t>，為了幫助記憶，這串二進位數字被分成四個</a:t>
            </a:r>
            <a:r>
              <a:rPr kumimoji="0" lang="en-US" altLang="zh-TW" sz="2000" dirty="0">
                <a:latin typeface="Arial" charset="0"/>
                <a:ea typeface="標楷體" pitchFamily="65" charset="-120"/>
                <a:cs typeface="Arial" charset="0"/>
              </a:rPr>
              <a:t>8 </a:t>
            </a:r>
            <a:r>
              <a:rPr kumimoji="0" lang="zh-TW" altLang="en-US" sz="2000" dirty="0">
                <a:latin typeface="Arial" charset="0"/>
                <a:ea typeface="標楷體" pitchFamily="65" charset="-120"/>
                <a:cs typeface="Arial" charset="0"/>
              </a:rPr>
              <a:t>位元的十進位數字，中間以小數點連接，於是變成</a:t>
            </a:r>
            <a:r>
              <a:rPr kumimoji="0" lang="en-US" altLang="zh-TW" sz="2000" dirty="0">
                <a:latin typeface="Arial" charset="0"/>
                <a:ea typeface="標楷體" pitchFamily="65" charset="-120"/>
                <a:cs typeface="Arial" charset="0"/>
              </a:rPr>
              <a:t>140.112.30.22</a:t>
            </a:r>
            <a:r>
              <a:rPr kumimoji="0" lang="zh-TW" altLang="en-US" sz="2000" dirty="0">
                <a:latin typeface="Arial" charset="0"/>
                <a:ea typeface="標楷體" pitchFamily="65" charset="-120"/>
                <a:cs typeface="Arial" charset="0"/>
              </a:rPr>
              <a:t>。</a:t>
            </a:r>
          </a:p>
        </p:txBody>
      </p:sp>
      <p:pic>
        <p:nvPicPr>
          <p:cNvPr id="19" name="圖片 17" descr="g_pa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08013"/>
            <a:ext cx="1071563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文字方塊 18"/>
          <p:cNvSpPr txBox="1">
            <a:spLocks noChangeArrowheads="1"/>
          </p:cNvSpPr>
          <p:nvPr/>
        </p:nvSpPr>
        <p:spPr bwMode="auto">
          <a:xfrm>
            <a:off x="7929563" y="608013"/>
            <a:ext cx="714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400" dirty="0" smtClean="0">
                <a:latin typeface="Arial" charset="0"/>
                <a:cs typeface="Arial" charset="0"/>
              </a:rPr>
              <a:t>P.9-9</a:t>
            </a:r>
            <a:endParaRPr kumimoji="0" lang="zh-TW" altLang="en-US" sz="1400" dirty="0">
              <a:latin typeface="Arial" charset="0"/>
              <a:cs typeface="Arial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64" y="2636912"/>
            <a:ext cx="4535959" cy="146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5" descr="o_return_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8197" y="5949280"/>
            <a:ext cx="6572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64" y="4183937"/>
            <a:ext cx="6319392" cy="255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03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5"/>
          <p:cNvSpPr>
            <a:spLocks noChangeArrowheads="1"/>
          </p:cNvSpPr>
          <p:nvPr/>
        </p:nvSpPr>
        <p:spPr bwMode="auto">
          <a:xfrm>
            <a:off x="571500" y="1218654"/>
            <a:ext cx="807243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B0F0"/>
              </a:buClr>
              <a:buSzPct val="70000"/>
            </a:pPr>
            <a:r>
              <a:rPr kumimoji="0" lang="zh-TW" altLang="en-US" sz="2200" dirty="0">
                <a:latin typeface="Arial" charset="0"/>
                <a:ea typeface="標楷體" pitchFamily="65" charset="-120"/>
                <a:cs typeface="Arial" charset="0"/>
              </a:rPr>
              <a:t>雖然我們可以透過</a:t>
            </a:r>
            <a:r>
              <a:rPr kumimoji="0" lang="en-US" altLang="zh-TW" sz="2200" dirty="0">
                <a:latin typeface="Arial" charset="0"/>
                <a:ea typeface="標楷體" pitchFamily="65" charset="-120"/>
                <a:cs typeface="Arial" charset="0"/>
              </a:rPr>
              <a:t>IP</a:t>
            </a:r>
            <a:r>
              <a:rPr kumimoji="0" lang="zh-TW" altLang="en-US" sz="2200" dirty="0">
                <a:latin typeface="Arial" charset="0"/>
                <a:ea typeface="標楷體" pitchFamily="65" charset="-120"/>
                <a:cs typeface="Arial" charset="0"/>
              </a:rPr>
              <a:t>位址辨識網際網路的每部電腦，但</a:t>
            </a:r>
            <a:r>
              <a:rPr kumimoji="0" lang="en-US" altLang="zh-TW" sz="2200" dirty="0">
                <a:latin typeface="Arial" charset="0"/>
                <a:ea typeface="標楷體" pitchFamily="65" charset="-120"/>
                <a:cs typeface="Arial" charset="0"/>
              </a:rPr>
              <a:t>IP</a:t>
            </a:r>
            <a:r>
              <a:rPr kumimoji="0" lang="zh-TW" altLang="en-US" sz="2200" dirty="0">
                <a:latin typeface="Arial" charset="0"/>
                <a:ea typeface="標楷體" pitchFamily="65" charset="-120"/>
                <a:cs typeface="Arial" charset="0"/>
              </a:rPr>
              <a:t>位址只是一串看不出意義的數字，並不容易記憶，於是有了網域名稱 </a:t>
            </a:r>
            <a:r>
              <a:rPr kumimoji="0" lang="en-US" altLang="zh-TW" sz="2200" dirty="0">
                <a:latin typeface="Arial" charset="0"/>
                <a:ea typeface="標楷體" pitchFamily="65" charset="-120"/>
                <a:cs typeface="Arial" charset="0"/>
              </a:rPr>
              <a:t>(domain name)</a:t>
            </a:r>
            <a:r>
              <a:rPr kumimoji="0" lang="zh-TW" altLang="en-US" sz="2200" dirty="0">
                <a:latin typeface="Arial" charset="0"/>
                <a:ea typeface="標楷體" pitchFamily="65" charset="-120"/>
                <a:cs typeface="Arial" charset="0"/>
              </a:rPr>
              <a:t>，這是一串用小數點隔開的名稱，只要透過網域名稱系統 </a:t>
            </a:r>
            <a:r>
              <a:rPr kumimoji="0" lang="en-US" altLang="zh-TW" sz="2200" dirty="0">
                <a:latin typeface="Arial" charset="0"/>
                <a:ea typeface="標楷體" pitchFamily="65" charset="-120"/>
                <a:cs typeface="Arial" charset="0"/>
              </a:rPr>
              <a:t>(DNS</a:t>
            </a:r>
            <a:r>
              <a:rPr kumimoji="0" lang="zh-TW" altLang="en-US" sz="2200" dirty="0">
                <a:latin typeface="Arial" charset="0"/>
                <a:ea typeface="標楷體" pitchFamily="65" charset="-120"/>
                <a:cs typeface="Arial" charset="0"/>
              </a:rPr>
              <a:t>，</a:t>
            </a:r>
            <a:r>
              <a:rPr kumimoji="0" lang="en-US" altLang="zh-TW" sz="2200" dirty="0">
                <a:latin typeface="Arial" charset="0"/>
                <a:ea typeface="標楷體" pitchFamily="65" charset="-120"/>
                <a:cs typeface="Arial" charset="0"/>
              </a:rPr>
              <a:t>Domain Name System)</a:t>
            </a:r>
            <a:r>
              <a:rPr kumimoji="0" lang="zh-TW" altLang="en-US" sz="2200" dirty="0">
                <a:latin typeface="Arial" charset="0"/>
                <a:ea typeface="標楷體" pitchFamily="65" charset="-120"/>
                <a:cs typeface="Arial" charset="0"/>
              </a:rPr>
              <a:t>，就可以將網域名稱和</a:t>
            </a:r>
            <a:r>
              <a:rPr kumimoji="0" lang="en-US" altLang="zh-TW" sz="2200" dirty="0">
                <a:latin typeface="Arial" charset="0"/>
                <a:ea typeface="標楷體" pitchFamily="65" charset="-120"/>
                <a:cs typeface="Arial" charset="0"/>
              </a:rPr>
              <a:t>IP</a:t>
            </a:r>
            <a:r>
              <a:rPr kumimoji="0" lang="zh-TW" altLang="en-US" sz="2200" dirty="0">
                <a:latin typeface="Arial" charset="0"/>
                <a:ea typeface="標楷體" pitchFamily="65" charset="-120"/>
                <a:cs typeface="Arial" charset="0"/>
              </a:rPr>
              <a:t>位址互相對</a:t>
            </a:r>
            <a:r>
              <a:rPr kumimoji="0" lang="zh-TW" altLang="en-US" sz="2200" dirty="0" smtClean="0">
                <a:latin typeface="Arial" charset="0"/>
                <a:ea typeface="標楷體" pitchFamily="65" charset="-120"/>
                <a:cs typeface="Arial" charset="0"/>
              </a:rPr>
              <a:t>映。</a:t>
            </a:r>
            <a:endParaRPr kumimoji="0" lang="zh-TW" altLang="en-US" sz="2200" dirty="0">
              <a:latin typeface="Arial" charset="0"/>
              <a:ea typeface="標楷體" pitchFamily="65" charset="-120"/>
              <a:cs typeface="Arial" charset="0"/>
            </a:endParaRPr>
          </a:p>
        </p:txBody>
      </p:sp>
      <p:sp>
        <p:nvSpPr>
          <p:cNvPr id="20485" name="矩形 9"/>
          <p:cNvSpPr>
            <a:spLocks noChangeArrowheads="1"/>
          </p:cNvSpPr>
          <p:nvPr/>
        </p:nvSpPr>
        <p:spPr bwMode="auto">
          <a:xfrm>
            <a:off x="500063" y="740817"/>
            <a:ext cx="1725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kumimoji="0" lang="en-US" altLang="zh-TW" sz="2400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9-4-2 </a:t>
            </a:r>
            <a:r>
              <a:rPr kumimoji="0" lang="zh-TW" altLang="en-US" sz="2400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 </a:t>
            </a:r>
            <a:r>
              <a:rPr kumimoji="0" lang="en-US" altLang="zh-TW" sz="2400" dirty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DNS</a:t>
            </a:r>
            <a:endParaRPr kumimoji="0" lang="zh-TW" altLang="en-US" sz="2400" dirty="0">
              <a:solidFill>
                <a:srgbClr val="663300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  <p:pic>
        <p:nvPicPr>
          <p:cNvPr id="15" name="圖片 17" descr="g_pa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08013"/>
            <a:ext cx="1071563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字方塊 18"/>
          <p:cNvSpPr txBox="1">
            <a:spLocks noChangeArrowheads="1"/>
          </p:cNvSpPr>
          <p:nvPr/>
        </p:nvSpPr>
        <p:spPr bwMode="auto">
          <a:xfrm>
            <a:off x="7929563" y="608013"/>
            <a:ext cx="714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400" dirty="0" smtClean="0">
                <a:latin typeface="Arial" charset="0"/>
                <a:cs typeface="Arial" charset="0"/>
              </a:rPr>
              <a:t>P.9-10</a:t>
            </a:r>
            <a:endParaRPr kumimoji="0" lang="zh-TW" altLang="en-US" sz="1400" dirty="0">
              <a:latin typeface="Arial" charset="0"/>
              <a:cs typeface="Arial" charset="0"/>
            </a:endParaRPr>
          </a:p>
        </p:txBody>
      </p:sp>
      <p:pic>
        <p:nvPicPr>
          <p:cNvPr id="9" name="圖片 5" descr="o_return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9588" y="6054724"/>
            <a:ext cx="6572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68960"/>
            <a:ext cx="5666677" cy="356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0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矩形 9"/>
          <p:cNvSpPr>
            <a:spLocks noChangeArrowheads="1"/>
          </p:cNvSpPr>
          <p:nvPr/>
        </p:nvSpPr>
        <p:spPr bwMode="auto">
          <a:xfrm>
            <a:off x="500062" y="740817"/>
            <a:ext cx="34238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kumimoji="0" lang="en-US" altLang="zh-TW" sz="2400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9-4-3 </a:t>
            </a:r>
            <a:r>
              <a:rPr kumimoji="0" lang="zh-TW" altLang="en-US" sz="2400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 </a:t>
            </a:r>
            <a:r>
              <a:rPr kumimoji="0" lang="en-US" altLang="zh-TW" sz="2400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URI</a:t>
            </a:r>
            <a:r>
              <a:rPr kumimoji="0" lang="zh-TW" altLang="en-US" sz="2400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與</a:t>
            </a:r>
            <a:r>
              <a:rPr kumimoji="0" lang="en-US" altLang="zh-TW" sz="2400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URL</a:t>
            </a:r>
            <a:endParaRPr kumimoji="0" lang="zh-TW" altLang="en-US" sz="2400" dirty="0">
              <a:solidFill>
                <a:srgbClr val="663300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  <p:pic>
        <p:nvPicPr>
          <p:cNvPr id="16" name="圖片 17" descr="g_pa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08013"/>
            <a:ext cx="1071563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字方塊 18"/>
          <p:cNvSpPr txBox="1">
            <a:spLocks noChangeArrowheads="1"/>
          </p:cNvSpPr>
          <p:nvPr/>
        </p:nvSpPr>
        <p:spPr bwMode="auto">
          <a:xfrm>
            <a:off x="7929563" y="608013"/>
            <a:ext cx="714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400" dirty="0" smtClean="0">
                <a:latin typeface="Arial" charset="0"/>
                <a:cs typeface="Arial" charset="0"/>
              </a:rPr>
              <a:t>P.9-11</a:t>
            </a:r>
            <a:endParaRPr kumimoji="0" lang="zh-TW" altLang="en-US" sz="1400" dirty="0">
              <a:latin typeface="Arial" charset="0"/>
              <a:cs typeface="Arial" charset="0"/>
            </a:endParaRPr>
          </a:p>
        </p:txBody>
      </p:sp>
      <p:sp>
        <p:nvSpPr>
          <p:cNvPr id="19" name="矩形 5"/>
          <p:cNvSpPr>
            <a:spLocks noChangeArrowheads="1"/>
          </p:cNvSpPr>
          <p:nvPr/>
        </p:nvSpPr>
        <p:spPr bwMode="auto">
          <a:xfrm>
            <a:off x="571499" y="1218654"/>
            <a:ext cx="821531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  <a:buSzPct val="70000"/>
            </a:pPr>
            <a:r>
              <a:rPr kumimoji="0" lang="zh-TW" altLang="en-US" sz="2200" dirty="0">
                <a:latin typeface="Arial" charset="0"/>
                <a:ea typeface="標楷體" pitchFamily="65" charset="-120"/>
                <a:cs typeface="Arial" charset="0"/>
              </a:rPr>
              <a:t>超連結的定址方式稱為</a:t>
            </a:r>
            <a:r>
              <a:rPr kumimoji="0" lang="en-US" altLang="zh-TW" sz="2200" dirty="0">
                <a:latin typeface="Arial" charset="0"/>
                <a:ea typeface="標楷體" pitchFamily="65" charset="-120"/>
                <a:cs typeface="Arial" charset="0"/>
              </a:rPr>
              <a:t>URI (Universal Resource Identifier)</a:t>
            </a:r>
            <a:r>
              <a:rPr kumimoji="0" lang="zh-TW" altLang="en-US" sz="2200" dirty="0" smtClean="0">
                <a:latin typeface="Arial" charset="0"/>
                <a:ea typeface="標楷體" pitchFamily="65" charset="-120"/>
                <a:cs typeface="Arial" charset="0"/>
              </a:rPr>
              <a:t>，指</a:t>
            </a:r>
            <a:r>
              <a:rPr kumimoji="0" lang="zh-TW" altLang="en-US" sz="2200" dirty="0">
                <a:latin typeface="Arial" charset="0"/>
                <a:ea typeface="標楷體" pitchFamily="65" charset="-120"/>
                <a:cs typeface="Arial" charset="0"/>
              </a:rPr>
              <a:t>的是</a:t>
            </a:r>
            <a:r>
              <a:rPr kumimoji="0" lang="en-US" altLang="zh-TW" sz="2200" dirty="0">
                <a:latin typeface="Arial" charset="0"/>
                <a:ea typeface="標楷體" pitchFamily="65" charset="-120"/>
                <a:cs typeface="Arial" charset="0"/>
              </a:rPr>
              <a:t>Web</a:t>
            </a:r>
            <a:r>
              <a:rPr kumimoji="0" lang="zh-TW" altLang="en-US" sz="2200" dirty="0">
                <a:latin typeface="Arial" charset="0"/>
                <a:ea typeface="標楷體" pitchFamily="65" charset="-120"/>
                <a:cs typeface="Arial" charset="0"/>
              </a:rPr>
              <a:t>上各種資源的位址，</a:t>
            </a:r>
            <a:r>
              <a:rPr kumimoji="0" lang="zh-TW" altLang="en-US" sz="2200" dirty="0" smtClean="0">
                <a:latin typeface="Arial" charset="0"/>
                <a:ea typeface="標楷體" pitchFamily="65" charset="-120"/>
                <a:cs typeface="Arial" charset="0"/>
              </a:rPr>
              <a:t>而</a:t>
            </a:r>
            <a:r>
              <a:rPr kumimoji="0" lang="en-US" altLang="zh-TW" sz="2200" dirty="0" smtClean="0">
                <a:latin typeface="Arial" charset="0"/>
                <a:ea typeface="標楷體" pitchFamily="65" charset="-120"/>
                <a:cs typeface="Arial" charset="0"/>
              </a:rPr>
              <a:t>URL </a:t>
            </a:r>
            <a:r>
              <a:rPr kumimoji="0" lang="en-US" altLang="zh-TW" sz="2200" dirty="0">
                <a:latin typeface="Arial" charset="0"/>
                <a:ea typeface="標楷體" pitchFamily="65" charset="-120"/>
                <a:cs typeface="Arial" charset="0"/>
              </a:rPr>
              <a:t>(Universal Resource Locator) </a:t>
            </a:r>
            <a:r>
              <a:rPr kumimoji="0" lang="zh-TW" altLang="en-US" sz="2200" dirty="0">
                <a:latin typeface="Arial" charset="0"/>
                <a:ea typeface="標楷體" pitchFamily="65" charset="-120"/>
                <a:cs typeface="Arial" charset="0"/>
              </a:rPr>
              <a:t>則是</a:t>
            </a:r>
            <a:r>
              <a:rPr kumimoji="0" lang="en-US" altLang="zh-TW" sz="2200" dirty="0">
                <a:latin typeface="Arial" charset="0"/>
                <a:ea typeface="標楷體" pitchFamily="65" charset="-120"/>
                <a:cs typeface="Arial" charset="0"/>
              </a:rPr>
              <a:t>URI</a:t>
            </a:r>
            <a:r>
              <a:rPr kumimoji="0" lang="zh-TW" altLang="en-US" sz="2200" dirty="0">
                <a:latin typeface="Arial" charset="0"/>
                <a:ea typeface="標楷體" pitchFamily="65" charset="-120"/>
                <a:cs typeface="Arial" charset="0"/>
              </a:rPr>
              <a:t>的子集。</a:t>
            </a:r>
            <a:r>
              <a:rPr kumimoji="0" lang="en-US" altLang="zh-TW" sz="2200" dirty="0">
                <a:latin typeface="Arial" charset="0"/>
                <a:ea typeface="標楷體" pitchFamily="65" charset="-120"/>
                <a:cs typeface="Arial" charset="0"/>
              </a:rPr>
              <a:t>URI</a:t>
            </a:r>
            <a:r>
              <a:rPr kumimoji="0" lang="zh-TW" altLang="en-US" sz="2200" dirty="0">
                <a:latin typeface="Arial" charset="0"/>
                <a:ea typeface="標楷體" pitchFamily="65" charset="-120"/>
                <a:cs typeface="Arial" charset="0"/>
              </a:rPr>
              <a:t>通常包含下列幾個部分</a:t>
            </a:r>
            <a:r>
              <a:rPr kumimoji="0" lang="zh-TW" altLang="en-US" sz="2200" dirty="0" smtClean="0">
                <a:latin typeface="Arial" charset="0"/>
                <a:ea typeface="標楷體" pitchFamily="65" charset="-120"/>
                <a:cs typeface="Arial" charset="0"/>
              </a:rPr>
              <a:t>：</a:t>
            </a:r>
            <a:endParaRPr kumimoji="0" lang="zh-TW" altLang="en-US" sz="2200" dirty="0">
              <a:latin typeface="Arial" charset="0"/>
              <a:ea typeface="標楷體" pitchFamily="65" charset="-120"/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2420888"/>
            <a:ext cx="781685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5" descr="o_return_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8197" y="5949280"/>
            <a:ext cx="6572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59" y="4312528"/>
            <a:ext cx="6691161" cy="241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55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ffectLst/>
              </a:rPr>
              <a:t>9-6-1</a:t>
            </a:r>
            <a:r>
              <a:rPr lang="zh-TW" altLang="zh-TW" dirty="0">
                <a:effectLst/>
              </a:rPr>
              <a:t>　雲端運算的服務模式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根據美國國家標準與技術研究院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NIST)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的定義，雲端運算有下列三種服務模式：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基礎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設施即服務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(IaaS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Infrastructure as a Service)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平台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即服務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(PaaS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Platform as a Service)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軟體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即服務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(SaaS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Software as a Service)</a:t>
            </a:r>
          </a:p>
          <a:p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3789040"/>
            <a:ext cx="2519680" cy="1842135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3204448" y="3811633"/>
            <a:ext cx="2519680" cy="1842135"/>
          </a:xfrm>
          <a:prstGeom prst="rect">
            <a:avLst/>
          </a:prstGeom>
        </p:spPr>
      </p:pic>
      <p:pic>
        <p:nvPicPr>
          <p:cNvPr id="6" name="圖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5868744" y="3813303"/>
            <a:ext cx="2519680" cy="1842135"/>
          </a:xfrm>
          <a:prstGeom prst="rect">
            <a:avLst/>
          </a:prstGeom>
        </p:spPr>
      </p:pic>
      <p:pic>
        <p:nvPicPr>
          <p:cNvPr id="7" name="圖片 5" descr="o_return_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8197" y="5949280"/>
            <a:ext cx="6572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467544" y="5809083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(a) Amazon Web Service</a:t>
            </a:r>
            <a:r>
              <a:rPr lang="zh-TW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屬於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IaaS</a:t>
            </a:r>
            <a:r>
              <a:rPr lang="zh-TW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服務模式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(b) Google App Engine</a:t>
            </a:r>
            <a:r>
              <a:rPr lang="zh-TW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屬於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PaaS</a:t>
            </a:r>
            <a:r>
              <a:rPr lang="zh-TW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服務模式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 (c) Google Docs</a:t>
            </a:r>
            <a:r>
              <a:rPr lang="zh-TW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屬於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SaaS</a:t>
            </a:r>
            <a:r>
              <a:rPr lang="zh-TW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服務模式</a:t>
            </a:r>
            <a:endPara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87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ffectLst/>
              </a:rPr>
              <a:t>9-6-2</a:t>
            </a:r>
            <a:r>
              <a:rPr lang="zh-TW" altLang="zh-TW" dirty="0">
                <a:effectLst/>
              </a:rPr>
              <a:t>　雲端運算</a:t>
            </a:r>
            <a:r>
              <a:rPr lang="zh-TW" altLang="zh-TW" dirty="0" smtClean="0">
                <a:effectLst/>
              </a:rPr>
              <a:t>的</a:t>
            </a:r>
            <a:r>
              <a:rPr lang="zh-TW" altLang="zh-TW" dirty="0">
                <a:effectLst/>
              </a:rPr>
              <a:t>部署模式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根據美國國家標準與技術研究院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(NIST)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的定義，雲端運算有下列幾種部署模式：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公有雲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(public cloud)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私有雲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(private cloud)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混合雲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(hybrid cloud)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社群雲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(community cloud)</a:t>
            </a:r>
          </a:p>
          <a:p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5" descr="o_return_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8197" y="5949280"/>
            <a:ext cx="6572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4680302" y="5224308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雲端運算的部署模式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圖片來源：維基百科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CC-BY-SA 3.0 Sam Johnston)</a:t>
            </a:r>
            <a:endPara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80" y="2348880"/>
            <a:ext cx="3959860" cy="2798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6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ffectLst/>
              </a:rPr>
              <a:t>9-7-1</a:t>
            </a:r>
            <a:r>
              <a:rPr lang="zh-TW" altLang="en-US" dirty="0">
                <a:effectLst/>
              </a:rPr>
              <a:t>　物聯網的架構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物聯網的架構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如下圖，分成三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個層次：</a:t>
            </a:r>
          </a:p>
        </p:txBody>
      </p:sp>
      <p:pic>
        <p:nvPicPr>
          <p:cNvPr id="7" name="圖片 5" descr="o_return_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8197" y="5949280"/>
            <a:ext cx="6572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4351748" y="5221743"/>
            <a:ext cx="2452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高速公路局的即時路況資訊</a:t>
            </a:r>
          </a:p>
        </p:txBody>
      </p:sp>
      <p:pic>
        <p:nvPicPr>
          <p:cNvPr id="10" name="圖片 9" descr="J:\Jean\2017新趨勢計概\稿件\Ch09\IOT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777" y="2538989"/>
            <a:ext cx="1477645" cy="2626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圖片 10"/>
          <p:cNvPicPr/>
          <p:nvPr/>
        </p:nvPicPr>
        <p:blipFill>
          <a:blip r:embed="rId5"/>
          <a:stretch>
            <a:fillRect/>
          </a:stretch>
        </p:blipFill>
        <p:spPr>
          <a:xfrm>
            <a:off x="4358090" y="2564904"/>
            <a:ext cx="2879725" cy="263461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420"/>
            <a:ext cx="3818538" cy="285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1691679" y="5219847"/>
            <a:ext cx="13681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物聯網的架構</a:t>
            </a:r>
            <a:endPara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92280" y="5158292"/>
            <a:ext cx="20162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手機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整合高速公路局的即時路況資訊來提供各路段的行車速度</a:t>
            </a:r>
          </a:p>
        </p:txBody>
      </p:sp>
    </p:spTree>
    <p:extLst>
      <p:ext uri="{BB962C8B-B14F-4D97-AF65-F5344CB8AC3E}">
        <p14:creationId xmlns:p14="http://schemas.microsoft.com/office/powerpoint/2010/main" val="270231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4"/>
          <p:cNvSpPr txBox="1">
            <a:spLocks noChangeArrowheads="1"/>
          </p:cNvSpPr>
          <p:nvPr/>
        </p:nvSpPr>
        <p:spPr bwMode="auto">
          <a:xfrm>
            <a:off x="2915816" y="931367"/>
            <a:ext cx="8572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4400" dirty="0" smtClean="0">
                <a:solidFill>
                  <a:srgbClr val="663300"/>
                </a:solidFill>
                <a:latin typeface="Arial" charset="0"/>
                <a:cs typeface="Arial" charset="0"/>
              </a:rPr>
              <a:t>9</a:t>
            </a:r>
            <a:endParaRPr kumimoji="0" lang="zh-TW" altLang="en-US" sz="4400" dirty="0">
              <a:solidFill>
                <a:srgbClr val="663300"/>
              </a:solidFill>
              <a:latin typeface="Arial" charset="0"/>
              <a:cs typeface="Arial" charset="0"/>
            </a:endParaRPr>
          </a:p>
        </p:txBody>
      </p:sp>
      <p:sp>
        <p:nvSpPr>
          <p:cNvPr id="13315" name="矩形 5"/>
          <p:cNvSpPr>
            <a:spLocks noChangeArrowheads="1"/>
          </p:cNvSpPr>
          <p:nvPr/>
        </p:nvSpPr>
        <p:spPr bwMode="auto">
          <a:xfrm>
            <a:off x="3214688" y="1916832"/>
            <a:ext cx="29543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5400" dirty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網際網路</a:t>
            </a:r>
          </a:p>
        </p:txBody>
      </p:sp>
      <p:sp>
        <p:nvSpPr>
          <p:cNvPr id="13316" name="矩形 8"/>
          <p:cNvSpPr>
            <a:spLocks noChangeArrowheads="1"/>
          </p:cNvSpPr>
          <p:nvPr/>
        </p:nvSpPr>
        <p:spPr bwMode="auto">
          <a:xfrm>
            <a:off x="3214688" y="2863400"/>
            <a:ext cx="4572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dirty="0">
                <a:latin typeface="Arial" charset="0"/>
                <a:ea typeface="標楷體" pitchFamily="65" charset="-120"/>
                <a:cs typeface="Arial" charset="0"/>
                <a:hlinkClick r:id="rId3" action="ppaction://hlinksldjump"/>
              </a:rPr>
              <a:t>9</a:t>
            </a:r>
            <a:r>
              <a:rPr kumimoji="0" lang="en-US" altLang="zh-TW" sz="2400" dirty="0" smtClean="0">
                <a:latin typeface="Arial" charset="0"/>
                <a:ea typeface="標楷體" pitchFamily="65" charset="-120"/>
                <a:cs typeface="Arial" charset="0"/>
                <a:hlinkClick r:id="rId3" action="ppaction://hlinksldjump"/>
              </a:rPr>
              <a:t>-1 </a:t>
            </a:r>
            <a:r>
              <a:rPr kumimoji="0" lang="zh-TW" altLang="en-US" sz="2400" dirty="0">
                <a:latin typeface="Arial" charset="0"/>
                <a:ea typeface="標楷體" pitchFamily="65" charset="-120"/>
                <a:cs typeface="Arial" charset="0"/>
                <a:hlinkClick r:id="rId3" action="ppaction://hlinksldjump"/>
              </a:rPr>
              <a:t>網際網路的起源</a:t>
            </a:r>
            <a:endParaRPr kumimoji="0" lang="en-US" altLang="zh-TW" sz="2400" dirty="0">
              <a:latin typeface="Arial" charset="0"/>
              <a:ea typeface="標楷體" pitchFamily="65" charset="-120"/>
              <a:cs typeface="Arial" charset="0"/>
              <a:hlinkClick r:id="rId3" action="ppaction://hlinksldjump"/>
            </a:endParaRPr>
          </a:p>
          <a:p>
            <a:r>
              <a:rPr kumimoji="0" lang="en-US" altLang="zh-TW" sz="2400" dirty="0" smtClean="0">
                <a:latin typeface="Arial" charset="0"/>
                <a:ea typeface="標楷體" pitchFamily="65" charset="-120"/>
                <a:cs typeface="Arial" charset="0"/>
                <a:hlinkClick r:id="rId4" action="ppaction://hlinksldjump"/>
              </a:rPr>
              <a:t>9-2 </a:t>
            </a:r>
            <a:r>
              <a:rPr kumimoji="0" lang="zh-TW" altLang="en-US" sz="2400" dirty="0">
                <a:latin typeface="Arial" charset="0"/>
                <a:ea typeface="標楷體" pitchFamily="65" charset="-120"/>
                <a:cs typeface="Arial" charset="0"/>
                <a:hlinkClick r:id="rId4" action="ppaction://hlinksldjump"/>
              </a:rPr>
              <a:t>連上網際網路的方式</a:t>
            </a:r>
            <a:endParaRPr kumimoji="0" lang="en-US" altLang="zh-TW" sz="2400" dirty="0">
              <a:latin typeface="Arial" charset="0"/>
              <a:ea typeface="標楷體" pitchFamily="65" charset="-120"/>
              <a:cs typeface="Arial" charset="0"/>
              <a:hlinkClick r:id="rId3" action="ppaction://hlinksldjump"/>
            </a:endParaRPr>
          </a:p>
          <a:p>
            <a:r>
              <a:rPr kumimoji="0" lang="en-US" altLang="zh-TW" sz="2400" dirty="0" smtClean="0">
                <a:latin typeface="Arial" charset="0"/>
                <a:ea typeface="標楷體" pitchFamily="65" charset="-120"/>
                <a:cs typeface="Arial" charset="0"/>
                <a:hlinkClick r:id="rId5" action="ppaction://hlinksldjump"/>
              </a:rPr>
              <a:t>9-3 </a:t>
            </a:r>
            <a:r>
              <a:rPr kumimoji="0" lang="en-US" altLang="zh-TW" sz="2400" dirty="0">
                <a:latin typeface="Arial" charset="0"/>
                <a:ea typeface="標楷體" pitchFamily="65" charset="-120"/>
                <a:cs typeface="Arial" charset="0"/>
                <a:hlinkClick r:id="rId5" action="ppaction://hlinksldjump"/>
              </a:rPr>
              <a:t>TCP/IP </a:t>
            </a:r>
            <a:r>
              <a:rPr kumimoji="0" lang="zh-TW" altLang="en-US" sz="2400" dirty="0">
                <a:latin typeface="Arial" charset="0"/>
                <a:ea typeface="標楷體" pitchFamily="65" charset="-120"/>
                <a:cs typeface="Arial" charset="0"/>
                <a:hlinkClick r:id="rId5" action="ppaction://hlinksldjump"/>
              </a:rPr>
              <a:t>參考模型</a:t>
            </a:r>
            <a:endParaRPr kumimoji="0" lang="zh-TW" altLang="en-US" sz="2400" dirty="0">
              <a:latin typeface="Arial" charset="0"/>
              <a:ea typeface="標楷體" pitchFamily="65" charset="-120"/>
              <a:cs typeface="Arial" charset="0"/>
            </a:endParaRPr>
          </a:p>
          <a:p>
            <a:r>
              <a:rPr kumimoji="0" lang="en-US" altLang="zh-TW" sz="2400" dirty="0" smtClean="0">
                <a:latin typeface="Arial" charset="0"/>
                <a:ea typeface="標楷體" pitchFamily="65" charset="-120"/>
                <a:cs typeface="Arial" charset="0"/>
                <a:hlinkClick r:id="rId6" action="ppaction://hlinksldjump"/>
              </a:rPr>
              <a:t>9-4 </a:t>
            </a:r>
            <a:r>
              <a:rPr kumimoji="0" lang="zh-TW" altLang="en-US" sz="2400" dirty="0">
                <a:latin typeface="Arial" charset="0"/>
                <a:ea typeface="標楷體" pitchFamily="65" charset="-120"/>
                <a:cs typeface="Arial" charset="0"/>
                <a:hlinkClick r:id="rId6" action="ppaction://hlinksldjump"/>
              </a:rPr>
              <a:t>網際網路命名規則</a:t>
            </a:r>
            <a:endParaRPr kumimoji="0" lang="en-US" altLang="zh-TW" sz="2400" dirty="0">
              <a:latin typeface="Arial" charset="0"/>
              <a:ea typeface="標楷體" pitchFamily="65" charset="-120"/>
              <a:cs typeface="Arial" charset="0"/>
            </a:endParaRPr>
          </a:p>
          <a:p>
            <a:r>
              <a:rPr kumimoji="0" lang="en-US" altLang="zh-TW" sz="2400" dirty="0" smtClean="0">
                <a:latin typeface="Arial" charset="0"/>
                <a:ea typeface="標楷體" pitchFamily="65" charset="-120"/>
                <a:cs typeface="Arial" charset="0"/>
                <a:hlinkClick r:id="rId7" action="ppaction://hlinksldjump"/>
              </a:rPr>
              <a:t>9-5</a:t>
            </a:r>
            <a:r>
              <a:rPr kumimoji="0" lang="zh-TW" altLang="en-US" sz="2400" dirty="0" smtClean="0">
                <a:latin typeface="Arial" charset="0"/>
                <a:ea typeface="標楷體" pitchFamily="65" charset="-120"/>
                <a:cs typeface="Arial" charset="0"/>
                <a:hlinkClick r:id="rId7" action="ppaction://hlinksldjump"/>
              </a:rPr>
              <a:t> 網頁設計</a:t>
            </a:r>
            <a:endParaRPr kumimoji="0" lang="en-US" altLang="zh-TW" sz="2400" dirty="0" smtClean="0">
              <a:latin typeface="Arial" charset="0"/>
              <a:ea typeface="標楷體" pitchFamily="65" charset="-120"/>
              <a:cs typeface="Arial" charset="0"/>
            </a:endParaRPr>
          </a:p>
          <a:p>
            <a:r>
              <a:rPr kumimoji="0" lang="en-US" altLang="zh-TW" sz="2400" dirty="0">
                <a:latin typeface="Arial" charset="0"/>
                <a:ea typeface="標楷體" pitchFamily="65" charset="-120"/>
                <a:cs typeface="Arial" charset="0"/>
                <a:hlinkClick r:id="rId8" action="ppaction://hlinksldjump"/>
              </a:rPr>
              <a:t>9-6 </a:t>
            </a:r>
            <a:r>
              <a:rPr kumimoji="0" lang="zh-TW" altLang="en-US" sz="2400" dirty="0">
                <a:latin typeface="Arial" charset="0"/>
                <a:ea typeface="標楷體" pitchFamily="65" charset="-120"/>
                <a:cs typeface="Arial" charset="0"/>
                <a:hlinkClick r:id="rId8" action="ppaction://hlinksldjump"/>
              </a:rPr>
              <a:t>雲端運算</a:t>
            </a:r>
            <a:endParaRPr kumimoji="0" lang="zh-TW" altLang="en-US" sz="2400" dirty="0">
              <a:latin typeface="Arial" charset="0"/>
              <a:ea typeface="標楷體" pitchFamily="65" charset="-120"/>
              <a:cs typeface="Arial" charset="0"/>
            </a:endParaRPr>
          </a:p>
          <a:p>
            <a:r>
              <a:rPr kumimoji="0" lang="en-US" altLang="zh-TW" sz="2400" dirty="0">
                <a:latin typeface="Arial" charset="0"/>
                <a:ea typeface="標楷體" pitchFamily="65" charset="-120"/>
                <a:cs typeface="Arial" charset="0"/>
                <a:hlinkClick r:id="rId9" action="ppaction://hlinksldjump"/>
              </a:rPr>
              <a:t>9-7 </a:t>
            </a:r>
            <a:r>
              <a:rPr kumimoji="0" lang="zh-TW" altLang="en-US" sz="2400" dirty="0">
                <a:latin typeface="Arial" charset="0"/>
                <a:ea typeface="標楷體" pitchFamily="65" charset="-120"/>
                <a:cs typeface="Arial" charset="0"/>
                <a:hlinkClick r:id="rId9" action="ppaction://hlinksldjump"/>
              </a:rPr>
              <a:t>物聯網</a:t>
            </a:r>
            <a:endParaRPr kumimoji="0" lang="en-US" altLang="zh-TW" sz="2400" dirty="0" smtClean="0">
              <a:latin typeface="Arial" charset="0"/>
              <a:ea typeface="標楷體" pitchFamily="65" charset="-12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ffectLst/>
              </a:rPr>
              <a:t>9-7-2</a:t>
            </a:r>
            <a:r>
              <a:rPr lang="zh-TW" altLang="en-US" dirty="0">
                <a:effectLst/>
              </a:rPr>
              <a:t>　物聯網</a:t>
            </a:r>
            <a:r>
              <a:rPr lang="zh-TW" altLang="en-US" dirty="0" smtClean="0">
                <a:effectLst/>
              </a:rPr>
              <a:t>的應用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4162"/>
            <a:ext cx="5275312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物聯網的架構與相關技術還在發展中，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但應用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已經陸續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出現，例如：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智慧家庭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智慧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交通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透過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可連網的穿戴式裝置監測使用者的健康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數據。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透過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可遠端操控的智慧家電控制家裡的灑水設備或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保全。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透過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在城市裡設置感測器，監測空氣品質或道路、橋梁等基礎設施的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安全。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透過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在農場裡設置感測器，蒐集溫度、濕度、雨量等記錄，然後利用智慧灌溉系統，灌溉經過精密計算的水量，節省水資源並提升產量。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透過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在工廠的生產線設置感測器，記錄數據並進行分析以提升良率。</a:t>
            </a:r>
          </a:p>
          <a:p>
            <a:pPr marL="0" indent="0">
              <a:buNone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5" descr="o_return_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4363" y="5979223"/>
            <a:ext cx="6572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7127776" y="3656553"/>
            <a:ext cx="14766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電動機車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Gogoro</a:t>
            </a:r>
            <a:endPara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4" name="圖片 13" descr="J:\Jean\2018新趨勢計概\CH09&amp;CH10\gogor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342" y="1628800"/>
            <a:ext cx="1313815" cy="2335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圖片 14"/>
          <p:cNvPicPr/>
          <p:nvPr/>
        </p:nvPicPr>
        <p:blipFill>
          <a:blip r:embed="rId5"/>
          <a:stretch>
            <a:fillRect/>
          </a:stretch>
        </p:blipFill>
        <p:spPr>
          <a:xfrm>
            <a:off x="5771342" y="4077072"/>
            <a:ext cx="2457450" cy="234505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771342" y="6468271"/>
            <a:ext cx="1748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公車動態資訊系統</a:t>
            </a:r>
          </a:p>
        </p:txBody>
      </p:sp>
    </p:spTree>
    <p:extLst>
      <p:ext uri="{BB962C8B-B14F-4D97-AF65-F5344CB8AC3E}">
        <p14:creationId xmlns:p14="http://schemas.microsoft.com/office/powerpoint/2010/main" val="23722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圖片 7" descr="home_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4544" y="6096000"/>
            <a:ext cx="51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圖片 16" descr="g_pag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13" y="714375"/>
            <a:ext cx="1071562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文字方塊 17"/>
          <p:cNvSpPr txBox="1">
            <a:spLocks noChangeArrowheads="1"/>
          </p:cNvSpPr>
          <p:nvPr/>
        </p:nvSpPr>
        <p:spPr bwMode="auto">
          <a:xfrm>
            <a:off x="7899400" y="714375"/>
            <a:ext cx="1030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400" dirty="0" smtClean="0">
                <a:latin typeface="Arial" charset="0"/>
                <a:cs typeface="Arial" charset="0"/>
              </a:rPr>
              <a:t>P.9-2</a:t>
            </a:r>
            <a:endParaRPr kumimoji="0" lang="zh-TW" altLang="en-US" sz="1400" dirty="0">
              <a:latin typeface="Arial" charset="0"/>
              <a:cs typeface="Arial" charset="0"/>
            </a:endParaRPr>
          </a:p>
        </p:txBody>
      </p:sp>
      <p:sp>
        <p:nvSpPr>
          <p:cNvPr id="14343" name="矩形 18"/>
          <p:cNvSpPr>
            <a:spLocks noChangeArrowheads="1"/>
          </p:cNvSpPr>
          <p:nvPr/>
        </p:nvSpPr>
        <p:spPr bwMode="auto">
          <a:xfrm>
            <a:off x="1785938" y="714375"/>
            <a:ext cx="50305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4000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9-1</a:t>
            </a:r>
            <a:r>
              <a:rPr kumimoji="0" lang="zh-TW" altLang="en-US" sz="4000" dirty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　網際網路的起源</a:t>
            </a:r>
          </a:p>
        </p:txBody>
      </p:sp>
      <p:sp>
        <p:nvSpPr>
          <p:cNvPr id="1434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buSzPct val="70000"/>
              <a:buBlip>
                <a:blip r:embed="rId5"/>
              </a:buBlip>
            </a:pP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集中式網路 </a:t>
            </a:r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V.S.</a:t>
            </a: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封包交換網路 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SzPct val="70000"/>
              <a:buBlip>
                <a:blip r:embed="rId5"/>
              </a:buBlip>
            </a:pPr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Internet</a:t>
            </a: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發展過程</a:t>
            </a:r>
            <a:endParaRPr kumimoji="0"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marL="742950" lvl="1" indent="-285750">
              <a:lnSpc>
                <a:spcPct val="90000"/>
              </a:lnSpc>
              <a:spcBef>
                <a:spcPct val="50000"/>
              </a:spcBef>
              <a:buFont typeface="Arial" charset="0"/>
              <a:buChar char="–"/>
            </a:pPr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ARPANET </a:t>
            </a:r>
          </a:p>
          <a:p>
            <a:pPr marL="742950" lvl="1" indent="-285750">
              <a:lnSpc>
                <a:spcPct val="90000"/>
              </a:lnSpc>
              <a:spcBef>
                <a:spcPct val="50000"/>
              </a:spcBef>
              <a:buFont typeface="Arial" charset="0"/>
              <a:buChar char="–"/>
            </a:pPr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MILNET</a:t>
            </a:r>
          </a:p>
          <a:p>
            <a:pPr marL="742950" lvl="1" indent="-285750">
              <a:lnSpc>
                <a:spcPct val="90000"/>
              </a:lnSpc>
              <a:spcBef>
                <a:spcPct val="50000"/>
              </a:spcBef>
              <a:buFont typeface="Arial" charset="0"/>
              <a:buChar char="–"/>
            </a:pPr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NSFNET </a:t>
            </a:r>
          </a:p>
          <a:p>
            <a:pPr marL="742950" lvl="1" indent="-285750">
              <a:lnSpc>
                <a:spcPct val="90000"/>
              </a:lnSpc>
              <a:spcBef>
                <a:spcPct val="50000"/>
              </a:spcBef>
              <a:buFont typeface="Arial" charset="0"/>
              <a:buChar char="–"/>
            </a:pPr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USENET</a:t>
            </a:r>
            <a:endParaRPr kumimoji="0" lang="zh-TW" altLang="en-US" sz="2400" dirty="0">
              <a:latin typeface="標楷體" pitchFamily="65" charset="-120"/>
              <a:ea typeface="標楷體" pitchFamily="65" charset="-120"/>
            </a:endParaRPr>
          </a:p>
          <a:p>
            <a:pPr marL="742950" lvl="1" indent="-285750">
              <a:lnSpc>
                <a:spcPct val="90000"/>
              </a:lnSpc>
              <a:spcBef>
                <a:spcPct val="50000"/>
              </a:spcBef>
              <a:buFont typeface="Arial" charset="0"/>
              <a:buChar char="–"/>
            </a:pPr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BITNET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SzPct val="70000"/>
              <a:buBlip>
                <a:blip r:embed="rId5"/>
              </a:buBlip>
            </a:pPr>
            <a:r>
              <a:rPr kumimoji="0" lang="en-US" altLang="zh-TW" sz="2400" dirty="0" smtClean="0">
                <a:latin typeface="標楷體" pitchFamily="65" charset="-120"/>
                <a:ea typeface="標楷體" pitchFamily="65" charset="-120"/>
              </a:rPr>
              <a:t>Internet2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kumimoji="0" lang="zh-TW" altLang="en-US" sz="3200" dirty="0"/>
          </a:p>
        </p:txBody>
      </p:sp>
      <p:pic>
        <p:nvPicPr>
          <p:cNvPr id="14345" name="Picture 4" descr="插圖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5913" y="2698750"/>
            <a:ext cx="277812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Text Box 7"/>
          <p:cNvSpPr txBox="1">
            <a:spLocks noChangeArrowheads="1"/>
          </p:cNvSpPr>
          <p:nvPr/>
        </p:nvSpPr>
        <p:spPr bwMode="auto">
          <a:xfrm>
            <a:off x="3481388" y="5091113"/>
            <a:ext cx="1527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000">
                <a:latin typeface="Arial" charset="0"/>
                <a:ea typeface="標楷體" pitchFamily="65" charset="-120"/>
              </a:rPr>
              <a:t>集中式網路</a:t>
            </a:r>
            <a:r>
              <a:rPr kumimoji="0" lang="zh-TW" altLang="en-US">
                <a:latin typeface="Arial" charset="0"/>
              </a:rPr>
              <a:t> </a:t>
            </a:r>
          </a:p>
        </p:txBody>
      </p:sp>
      <p:pic>
        <p:nvPicPr>
          <p:cNvPr id="14347" name="Picture 5" descr="插圖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3088" y="2706688"/>
            <a:ext cx="2768600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6"/>
          <p:cNvSpPr txBox="1">
            <a:spLocks noChangeArrowheads="1"/>
          </p:cNvSpPr>
          <p:nvPr/>
        </p:nvSpPr>
        <p:spPr bwMode="auto">
          <a:xfrm>
            <a:off x="6308725" y="5153025"/>
            <a:ext cx="1770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>
                <a:latin typeface="Arial" charset="0"/>
                <a:ea typeface="標楷體" pitchFamily="65" charset="-120"/>
              </a:rPr>
              <a:t>封包交換</a:t>
            </a:r>
            <a:r>
              <a:rPr kumimoji="0" lang="zh-TW" altLang="en-US" sz="2000">
                <a:latin typeface="Arial" charset="0"/>
                <a:ea typeface="標楷體" pitchFamily="65" charset="-120"/>
              </a:rPr>
              <a:t>網路</a:t>
            </a:r>
            <a:r>
              <a:rPr kumimoji="0" lang="zh-TW" altLang="en-US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圖片 16" descr="g_pa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6038" y="730250"/>
            <a:ext cx="1071562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文字方塊 17"/>
          <p:cNvSpPr txBox="1">
            <a:spLocks noChangeArrowheads="1"/>
          </p:cNvSpPr>
          <p:nvPr/>
        </p:nvSpPr>
        <p:spPr bwMode="auto">
          <a:xfrm>
            <a:off x="7666038" y="730250"/>
            <a:ext cx="12858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1400" dirty="0" smtClean="0">
                <a:latin typeface="Arial" charset="0"/>
                <a:cs typeface="Arial" charset="0"/>
              </a:rPr>
              <a:t>P.9-6~P.9-7</a:t>
            </a:r>
            <a:endParaRPr kumimoji="0" lang="zh-TW" altLang="en-US" sz="1400" dirty="0">
              <a:latin typeface="Arial" charset="0"/>
              <a:cs typeface="Arial" charset="0"/>
            </a:endParaRPr>
          </a:p>
        </p:txBody>
      </p:sp>
      <p:sp>
        <p:nvSpPr>
          <p:cNvPr id="15367" name="矩形 18"/>
          <p:cNvSpPr>
            <a:spLocks noChangeArrowheads="1"/>
          </p:cNvSpPr>
          <p:nvPr/>
        </p:nvSpPr>
        <p:spPr bwMode="auto">
          <a:xfrm>
            <a:off x="1282700" y="730250"/>
            <a:ext cx="6581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4000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9-2</a:t>
            </a:r>
            <a:r>
              <a:rPr kumimoji="0" lang="zh-TW" altLang="en-US" sz="4000" dirty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　連上網際網路的方式</a:t>
            </a:r>
          </a:p>
        </p:txBody>
      </p:sp>
      <p:sp>
        <p:nvSpPr>
          <p:cNvPr id="15436" name="矩形 4"/>
          <p:cNvSpPr>
            <a:spLocks noChangeArrowheads="1"/>
          </p:cNvSpPr>
          <p:nvPr/>
        </p:nvSpPr>
        <p:spPr bwMode="auto">
          <a:xfrm>
            <a:off x="755576" y="5832475"/>
            <a:ext cx="7421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dirty="0" smtClean="0">
                <a:latin typeface="標楷體" pitchFamily="65" charset="-120"/>
                <a:ea typeface="標楷體" pitchFamily="65" charset="-120"/>
              </a:rPr>
              <a:t>(a</a:t>
            </a:r>
            <a:r>
              <a:rPr kumimoji="0" lang="en-US" altLang="zh-TW" dirty="0">
                <a:latin typeface="標楷體" pitchFamily="65" charset="-120"/>
                <a:ea typeface="標楷體" pitchFamily="65" charset="-120"/>
              </a:rPr>
              <a:t>) </a:t>
            </a:r>
            <a:r>
              <a:rPr kumimoji="0" lang="en-US" altLang="zh-TW" dirty="0">
                <a:latin typeface="標楷體" pitchFamily="65" charset="-120"/>
                <a:ea typeface="標楷體" pitchFamily="65" charset="-120"/>
                <a:hlinkClick r:id="rId3" action="ppaction://hlinksldjump"/>
              </a:rPr>
              <a:t>ADSL</a:t>
            </a:r>
            <a:r>
              <a:rPr kumimoji="0" lang="zh-TW" altLang="zh-TW" dirty="0">
                <a:latin typeface="標楷體" pitchFamily="65" charset="-120"/>
                <a:ea typeface="標楷體" pitchFamily="65" charset="-120"/>
                <a:hlinkClick r:id="rId3" action="ppaction://hlinksldjump"/>
              </a:rPr>
              <a:t>寬頻上網</a:t>
            </a:r>
            <a:r>
              <a:rPr kumimoji="0" lang="en-US" altLang="zh-TW" dirty="0">
                <a:latin typeface="標楷體" pitchFamily="65" charset="-120"/>
                <a:ea typeface="標楷體" pitchFamily="65" charset="-120"/>
                <a:hlinkClick r:id="rId3" action="ppaction://hlinksldjump"/>
              </a:rPr>
              <a:t> </a:t>
            </a:r>
            <a:r>
              <a:rPr kumimoji="0" lang="en-US" altLang="zh-TW" dirty="0">
                <a:latin typeface="標楷體" pitchFamily="65" charset="-120"/>
                <a:ea typeface="標楷體" pitchFamily="65" charset="-120"/>
              </a:rPr>
              <a:t>(b) </a:t>
            </a:r>
            <a:r>
              <a:rPr kumimoji="0" lang="en-US" altLang="zh-TW" dirty="0">
                <a:latin typeface="標楷體" pitchFamily="65" charset="-120"/>
                <a:ea typeface="標楷體" pitchFamily="65" charset="-120"/>
                <a:hlinkClick r:id="rId4" action="ppaction://hlinksldjump"/>
              </a:rPr>
              <a:t>Cable Modem</a:t>
            </a:r>
            <a:r>
              <a:rPr kumimoji="0" lang="zh-TW" altLang="zh-TW" dirty="0">
                <a:latin typeface="標楷體" pitchFamily="65" charset="-120"/>
                <a:ea typeface="標楷體" pitchFamily="65" charset="-120"/>
                <a:hlinkClick r:id="rId4" action="ppaction://hlinksldjump"/>
              </a:rPr>
              <a:t>寬頻上網</a:t>
            </a:r>
            <a:r>
              <a:rPr kumimoji="0" lang="en-US" altLang="zh-TW" dirty="0">
                <a:latin typeface="標楷體" pitchFamily="65" charset="-120"/>
                <a:ea typeface="標楷體" pitchFamily="65" charset="-120"/>
                <a:hlinkClick r:id="rId4" action="ppaction://hlinksldjump"/>
              </a:rPr>
              <a:t> </a:t>
            </a:r>
            <a:r>
              <a:rPr kumimoji="0" lang="en-US" altLang="zh-TW" dirty="0">
                <a:latin typeface="標楷體" pitchFamily="65" charset="-120"/>
                <a:ea typeface="標楷體" pitchFamily="65" charset="-120"/>
              </a:rPr>
              <a:t>(c) </a:t>
            </a:r>
            <a:r>
              <a:rPr kumimoji="0" lang="en-US" altLang="zh-TW" dirty="0">
                <a:latin typeface="標楷體" pitchFamily="65" charset="-120"/>
                <a:ea typeface="標楷體" pitchFamily="65" charset="-120"/>
                <a:hlinkClick r:id="rId5" action="ppaction://hlinksldjump"/>
              </a:rPr>
              <a:t>FTTX</a:t>
            </a:r>
            <a:r>
              <a:rPr kumimoji="0" lang="zh-TW" altLang="zh-TW" dirty="0">
                <a:latin typeface="標楷體" pitchFamily="65" charset="-120"/>
                <a:ea typeface="標楷體" pitchFamily="65" charset="-120"/>
                <a:hlinkClick r:id="rId5" action="ppaction://hlinksldjump"/>
              </a:rPr>
              <a:t>光世代寬頻上網</a:t>
            </a:r>
            <a:endParaRPr kumimoji="0"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圖片 7" descr="home_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14544" y="6096000"/>
            <a:ext cx="51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6421338" cy="379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圖片 16" descr="g_pa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714375"/>
            <a:ext cx="1071562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文字方塊 17"/>
          <p:cNvSpPr txBox="1">
            <a:spLocks noChangeArrowheads="1"/>
          </p:cNvSpPr>
          <p:nvPr/>
        </p:nvSpPr>
        <p:spPr bwMode="auto">
          <a:xfrm>
            <a:off x="7786688" y="714375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400" dirty="0" smtClean="0">
                <a:latin typeface="Arial" charset="0"/>
                <a:cs typeface="Arial" charset="0"/>
              </a:rPr>
              <a:t>P.9-8</a:t>
            </a:r>
            <a:endParaRPr kumimoji="0" lang="zh-TW" altLang="en-US" sz="1400" dirty="0">
              <a:latin typeface="Arial" charset="0"/>
              <a:cs typeface="Arial" charset="0"/>
            </a:endParaRPr>
          </a:p>
        </p:txBody>
      </p:sp>
      <p:sp>
        <p:nvSpPr>
          <p:cNvPr id="17415" name="矩形 18"/>
          <p:cNvSpPr>
            <a:spLocks noChangeArrowheads="1"/>
          </p:cNvSpPr>
          <p:nvPr/>
        </p:nvSpPr>
        <p:spPr bwMode="auto">
          <a:xfrm>
            <a:off x="1785938" y="714375"/>
            <a:ext cx="48965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4000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9-3 </a:t>
            </a:r>
            <a:r>
              <a:rPr kumimoji="0" lang="en-US" altLang="zh-TW" sz="4000" dirty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TCP/IP </a:t>
            </a:r>
            <a:r>
              <a:rPr kumimoji="0" lang="zh-TW" altLang="en-US" sz="4000" dirty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參考模型</a:t>
            </a:r>
          </a:p>
        </p:txBody>
      </p:sp>
      <p:sp>
        <p:nvSpPr>
          <p:cNvPr id="17416" name="矩形 19"/>
          <p:cNvSpPr>
            <a:spLocks noChangeArrowheads="1"/>
          </p:cNvSpPr>
          <p:nvPr/>
        </p:nvSpPr>
        <p:spPr bwMode="auto">
          <a:xfrm>
            <a:off x="285750" y="1500188"/>
            <a:ext cx="5357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B0F0"/>
              </a:buClr>
            </a:pPr>
            <a:r>
              <a:rPr kumimoji="0" lang="en-US" altLang="zh-TW" sz="2400">
                <a:latin typeface="Arial" charset="0"/>
                <a:ea typeface="標楷體" pitchFamily="65" charset="-120"/>
                <a:cs typeface="Arial" charset="0"/>
              </a:rPr>
              <a:t>TCP/IP </a:t>
            </a:r>
            <a:r>
              <a:rPr kumimoji="0" lang="zh-TW" altLang="en-US" sz="2400">
                <a:latin typeface="Arial" charset="0"/>
                <a:ea typeface="標楷體" pitchFamily="65" charset="-120"/>
                <a:cs typeface="Arial" charset="0"/>
              </a:rPr>
              <a:t>參考模型分成下列四個層次：</a:t>
            </a:r>
          </a:p>
        </p:txBody>
      </p:sp>
      <p:sp>
        <p:nvSpPr>
          <p:cNvPr id="17417" name="矩形 20"/>
          <p:cNvSpPr>
            <a:spLocks noChangeArrowheads="1"/>
          </p:cNvSpPr>
          <p:nvPr/>
        </p:nvSpPr>
        <p:spPr bwMode="auto">
          <a:xfrm>
            <a:off x="357188" y="2143125"/>
            <a:ext cx="44291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rgbClr val="00B0F0"/>
              </a:buClr>
              <a:buSzPct val="70000"/>
              <a:buBlip>
                <a:blip r:embed="rId3"/>
              </a:buBlip>
            </a:pPr>
            <a:r>
              <a:rPr kumimoji="0" lang="zh-TW" altLang="en-US" sz="2400" dirty="0">
                <a:latin typeface="Arial" charset="0"/>
                <a:ea typeface="標楷體" pitchFamily="65" charset="-120"/>
                <a:cs typeface="Arial" charset="0"/>
              </a:rPr>
              <a:t>應用層（</a:t>
            </a:r>
            <a:r>
              <a:rPr kumimoji="0" lang="en-US" altLang="zh-TW" sz="2400" dirty="0">
                <a:latin typeface="Arial" charset="0"/>
                <a:ea typeface="標楷體" pitchFamily="65" charset="-120"/>
                <a:cs typeface="Arial" charset="0"/>
              </a:rPr>
              <a:t>application layer</a:t>
            </a:r>
            <a:r>
              <a:rPr kumimoji="0" lang="zh-TW" altLang="en-US" sz="2400" dirty="0">
                <a:latin typeface="Arial" charset="0"/>
                <a:ea typeface="標楷體" pitchFamily="65" charset="-120"/>
                <a:cs typeface="Arial" charset="0"/>
              </a:rPr>
              <a:t>）</a:t>
            </a:r>
            <a:endParaRPr kumimoji="0" lang="en-US" altLang="zh-TW" sz="2400" dirty="0">
              <a:latin typeface="Arial" charset="0"/>
              <a:ea typeface="標楷體" pitchFamily="65" charset="-120"/>
              <a:cs typeface="Arial" charset="0"/>
            </a:endParaRPr>
          </a:p>
          <a:p>
            <a:pPr marL="457200" indent="-457200">
              <a:buClr>
                <a:srgbClr val="00B0F0"/>
              </a:buClr>
              <a:buSzPct val="70000"/>
              <a:buBlip>
                <a:blip r:embed="rId3"/>
              </a:buBlip>
            </a:pPr>
            <a:r>
              <a:rPr kumimoji="0" lang="zh-TW" altLang="en-US" sz="2400" dirty="0">
                <a:latin typeface="Arial" charset="0"/>
                <a:ea typeface="標楷體" pitchFamily="65" charset="-120"/>
                <a:cs typeface="Arial" charset="0"/>
              </a:rPr>
              <a:t>傳輸層（</a:t>
            </a:r>
            <a:r>
              <a:rPr kumimoji="0" lang="en-US" altLang="zh-TW" sz="2400" dirty="0">
                <a:latin typeface="Arial" charset="0"/>
                <a:ea typeface="標楷體" pitchFamily="65" charset="-120"/>
                <a:cs typeface="Arial" charset="0"/>
              </a:rPr>
              <a:t>transport layer</a:t>
            </a:r>
            <a:r>
              <a:rPr kumimoji="0" lang="zh-TW" altLang="en-US" sz="2400" dirty="0">
                <a:latin typeface="Arial" charset="0"/>
                <a:ea typeface="標楷體" pitchFamily="65" charset="-120"/>
                <a:cs typeface="Arial" charset="0"/>
              </a:rPr>
              <a:t>）</a:t>
            </a:r>
            <a:endParaRPr kumimoji="0" lang="en-US" altLang="zh-TW" sz="2400" dirty="0">
              <a:latin typeface="Arial" charset="0"/>
              <a:ea typeface="標楷體" pitchFamily="65" charset="-120"/>
              <a:cs typeface="Arial" charset="0"/>
            </a:endParaRPr>
          </a:p>
          <a:p>
            <a:pPr marL="457200" indent="-457200">
              <a:buClr>
                <a:srgbClr val="00B0F0"/>
              </a:buClr>
              <a:buSzPct val="70000"/>
              <a:buBlip>
                <a:blip r:embed="rId3"/>
              </a:buBlip>
            </a:pPr>
            <a:r>
              <a:rPr kumimoji="0" lang="zh-TW" altLang="en-US" sz="2400" dirty="0">
                <a:latin typeface="Arial" charset="0"/>
                <a:ea typeface="標楷體" pitchFamily="65" charset="-120"/>
                <a:cs typeface="Arial" charset="0"/>
              </a:rPr>
              <a:t>網路層（</a:t>
            </a:r>
            <a:r>
              <a:rPr kumimoji="0" lang="en-US" altLang="zh-TW" sz="2400" dirty="0">
                <a:latin typeface="Arial" charset="0"/>
                <a:ea typeface="標楷體" pitchFamily="65" charset="-120"/>
                <a:cs typeface="Arial" charset="0"/>
              </a:rPr>
              <a:t>network layer</a:t>
            </a:r>
            <a:r>
              <a:rPr kumimoji="0" lang="zh-TW" altLang="en-US" sz="2400" dirty="0">
                <a:latin typeface="Arial" charset="0"/>
                <a:ea typeface="標楷體" pitchFamily="65" charset="-120"/>
                <a:cs typeface="Arial" charset="0"/>
              </a:rPr>
              <a:t>）</a:t>
            </a:r>
            <a:endParaRPr kumimoji="0" lang="en-US" altLang="zh-TW" sz="2400" dirty="0">
              <a:latin typeface="Arial" charset="0"/>
              <a:ea typeface="標楷體" pitchFamily="65" charset="-120"/>
              <a:cs typeface="Arial" charset="0"/>
            </a:endParaRPr>
          </a:p>
          <a:p>
            <a:pPr marL="457200" indent="-457200">
              <a:buClr>
                <a:srgbClr val="00B0F0"/>
              </a:buClr>
              <a:buSzPct val="70000"/>
              <a:buBlip>
                <a:blip r:embed="rId3"/>
              </a:buBlip>
            </a:pPr>
            <a:r>
              <a:rPr kumimoji="0" lang="zh-TW" altLang="en-US" sz="2400" dirty="0">
                <a:latin typeface="Arial" charset="0"/>
                <a:ea typeface="標楷體" pitchFamily="65" charset="-120"/>
                <a:cs typeface="Arial" charset="0"/>
              </a:rPr>
              <a:t>連結層（</a:t>
            </a:r>
            <a:r>
              <a:rPr kumimoji="0" lang="en-US" altLang="zh-TW" sz="2400" dirty="0">
                <a:latin typeface="Arial" charset="0"/>
                <a:ea typeface="標楷體" pitchFamily="65" charset="-120"/>
                <a:cs typeface="Arial" charset="0"/>
              </a:rPr>
              <a:t>link layer</a:t>
            </a:r>
            <a:r>
              <a:rPr kumimoji="0" lang="zh-TW" altLang="en-US" sz="2400" dirty="0">
                <a:latin typeface="Arial" charset="0"/>
                <a:ea typeface="標楷體" pitchFamily="65" charset="-120"/>
                <a:cs typeface="Arial" charset="0"/>
              </a:rPr>
              <a:t>）</a:t>
            </a:r>
            <a:endParaRPr kumimoji="0" lang="en-US" altLang="zh-TW" sz="2400" dirty="0">
              <a:latin typeface="Arial" charset="0"/>
              <a:ea typeface="標楷體" pitchFamily="65" charset="-120"/>
              <a:cs typeface="Arial" charset="0"/>
            </a:endParaRPr>
          </a:p>
        </p:txBody>
      </p:sp>
      <p:pic>
        <p:nvPicPr>
          <p:cNvPr id="17418" name="Picture 2" descr="3-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143125"/>
            <a:ext cx="4075112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7" descr="home_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14544" y="6096000"/>
            <a:ext cx="51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圖片 17" descr="g_p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608013"/>
            <a:ext cx="1071563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矩形 19"/>
          <p:cNvSpPr>
            <a:spLocks noChangeArrowheads="1"/>
          </p:cNvSpPr>
          <p:nvPr/>
        </p:nvSpPr>
        <p:spPr bwMode="auto">
          <a:xfrm>
            <a:off x="2143125" y="925513"/>
            <a:ext cx="46730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600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9-4 </a:t>
            </a:r>
            <a:r>
              <a:rPr kumimoji="0" lang="zh-TW" altLang="en-US" sz="3600" dirty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網際網路命名規則</a:t>
            </a:r>
          </a:p>
        </p:txBody>
      </p:sp>
      <p:sp>
        <p:nvSpPr>
          <p:cNvPr id="18440" name="矩形 20"/>
          <p:cNvSpPr>
            <a:spLocks noChangeArrowheads="1"/>
          </p:cNvSpPr>
          <p:nvPr/>
        </p:nvSpPr>
        <p:spPr bwMode="auto">
          <a:xfrm>
            <a:off x="395536" y="1930400"/>
            <a:ext cx="844281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00B0F0"/>
              </a:buClr>
            </a:pPr>
            <a:r>
              <a:rPr kumimoji="0" lang="en-US" altLang="zh-TW" sz="2400" dirty="0">
                <a:latin typeface="Arial" charset="0"/>
                <a:ea typeface="標楷體" pitchFamily="65" charset="-120"/>
                <a:cs typeface="Arial" charset="0"/>
              </a:rPr>
              <a:t>Internet </a:t>
            </a:r>
            <a:r>
              <a:rPr kumimoji="0" lang="zh-TW" altLang="en-US" sz="2400" dirty="0">
                <a:latin typeface="Arial" charset="0"/>
                <a:ea typeface="標楷體" pitchFamily="65" charset="-120"/>
                <a:cs typeface="Arial" charset="0"/>
              </a:rPr>
              <a:t>的每部電腦都有一個編號和名稱，這個編號叫做</a:t>
            </a:r>
            <a:r>
              <a:rPr kumimoji="0" lang="en-US" altLang="zh-TW" sz="2400" b="1" dirty="0">
                <a:latin typeface="Arial" charset="0"/>
                <a:ea typeface="標楷體" pitchFamily="65" charset="-120"/>
                <a:cs typeface="Arial" charset="0"/>
              </a:rPr>
              <a:t>IP </a:t>
            </a:r>
            <a:r>
              <a:rPr kumimoji="0" lang="zh-TW" altLang="en-US" sz="2400" b="1" dirty="0">
                <a:latin typeface="Arial" charset="0"/>
                <a:ea typeface="標楷體" pitchFamily="65" charset="-120"/>
                <a:cs typeface="Arial" charset="0"/>
              </a:rPr>
              <a:t>位址</a:t>
            </a:r>
            <a:r>
              <a:rPr kumimoji="0" lang="zh-TW" altLang="en-US" sz="2400" dirty="0">
                <a:latin typeface="Arial" charset="0"/>
                <a:ea typeface="標楷體" pitchFamily="65" charset="-120"/>
                <a:cs typeface="Arial" charset="0"/>
              </a:rPr>
              <a:t>（</a:t>
            </a:r>
            <a:r>
              <a:rPr kumimoji="0" lang="en-US" altLang="zh-TW" sz="2400" dirty="0">
                <a:latin typeface="Arial" charset="0"/>
                <a:ea typeface="標楷體" pitchFamily="65" charset="-120"/>
                <a:cs typeface="Arial" charset="0"/>
              </a:rPr>
              <a:t>IP address</a:t>
            </a:r>
            <a:r>
              <a:rPr kumimoji="0" lang="zh-TW" altLang="en-US" sz="2400" dirty="0">
                <a:latin typeface="Arial" charset="0"/>
                <a:ea typeface="標楷體" pitchFamily="65" charset="-120"/>
                <a:cs typeface="Arial" charset="0"/>
              </a:rPr>
              <a:t>），而名稱叫做網域名稱（</a:t>
            </a:r>
            <a:r>
              <a:rPr kumimoji="0" lang="en-US" altLang="zh-TW" sz="2400" dirty="0">
                <a:latin typeface="Arial" charset="0"/>
                <a:ea typeface="標楷體" pitchFamily="65" charset="-120"/>
                <a:cs typeface="Arial" charset="0"/>
              </a:rPr>
              <a:t>domain name</a:t>
            </a:r>
            <a:r>
              <a:rPr kumimoji="0" lang="zh-TW" altLang="en-US" sz="2400" dirty="0">
                <a:latin typeface="Arial" charset="0"/>
                <a:ea typeface="標楷體" pitchFamily="65" charset="-120"/>
                <a:cs typeface="Arial" charset="0"/>
              </a:rPr>
              <a:t>），至於網域名稱的命名方式則須遵循</a:t>
            </a:r>
            <a:r>
              <a:rPr kumimoji="0" lang="zh-TW" altLang="en-US" sz="2400" b="1" dirty="0">
                <a:latin typeface="Arial" charset="0"/>
                <a:ea typeface="標楷體" pitchFamily="65" charset="-120"/>
                <a:cs typeface="Arial" charset="0"/>
              </a:rPr>
              <a:t>網域名稱系統</a:t>
            </a:r>
            <a:r>
              <a:rPr kumimoji="0" lang="zh-TW" altLang="en-US" sz="2400" dirty="0">
                <a:latin typeface="Arial" charset="0"/>
                <a:ea typeface="標楷體" pitchFamily="65" charset="-120"/>
                <a:cs typeface="Arial" charset="0"/>
              </a:rPr>
              <a:t>（</a:t>
            </a:r>
            <a:r>
              <a:rPr kumimoji="0" lang="en-US" altLang="zh-TW" sz="2400" dirty="0">
                <a:latin typeface="Arial" charset="0"/>
                <a:ea typeface="標楷體" pitchFamily="65" charset="-120"/>
                <a:cs typeface="Arial" charset="0"/>
              </a:rPr>
              <a:t>DNS</a:t>
            </a:r>
            <a:r>
              <a:rPr kumimoji="0" lang="zh-TW" altLang="en-US" sz="2400" dirty="0">
                <a:latin typeface="Arial" charset="0"/>
                <a:ea typeface="標楷體" pitchFamily="65" charset="-120"/>
                <a:cs typeface="Arial" charset="0"/>
              </a:rPr>
              <a:t>，</a:t>
            </a:r>
            <a:r>
              <a:rPr kumimoji="0" lang="en-US" altLang="zh-TW" sz="2400" dirty="0">
                <a:latin typeface="Arial" charset="0"/>
                <a:ea typeface="標楷體" pitchFamily="65" charset="-120"/>
                <a:cs typeface="Arial" charset="0"/>
              </a:rPr>
              <a:t>domain name system</a:t>
            </a:r>
            <a:r>
              <a:rPr kumimoji="0" lang="zh-TW" altLang="en-US" sz="2400" dirty="0" smtClean="0">
                <a:latin typeface="Arial" charset="0"/>
                <a:ea typeface="標楷體" pitchFamily="65" charset="-120"/>
                <a:cs typeface="Arial" charset="0"/>
              </a:rPr>
              <a:t>）。</a:t>
            </a:r>
            <a:endParaRPr kumimoji="0" lang="en-US" altLang="zh-TW" sz="2400" dirty="0" smtClean="0">
              <a:latin typeface="Arial" charset="0"/>
              <a:ea typeface="標楷體" pitchFamily="65" charset="-120"/>
              <a:cs typeface="Arial" charset="0"/>
            </a:endParaRPr>
          </a:p>
          <a:p>
            <a:pPr algn="just">
              <a:buClr>
                <a:srgbClr val="00B0F0"/>
              </a:buClr>
            </a:pPr>
            <a:endParaRPr kumimoji="0" lang="en-US" altLang="zh-TW" sz="2400" dirty="0">
              <a:latin typeface="Arial" charset="0"/>
              <a:ea typeface="標楷體" pitchFamily="65" charset="-120"/>
              <a:cs typeface="Arial" charset="0"/>
            </a:endParaRPr>
          </a:p>
          <a:p>
            <a:pPr algn="just">
              <a:buClr>
                <a:srgbClr val="00B0F0"/>
              </a:buClr>
            </a:pPr>
            <a:r>
              <a:rPr kumimoji="0" lang="en-US" altLang="zh-TW" sz="2400" dirty="0" smtClean="0">
                <a:latin typeface="Arial" charset="0"/>
                <a:ea typeface="標楷體" pitchFamily="65" charset="-120"/>
                <a:cs typeface="Arial" charset="0"/>
                <a:hlinkClick r:id="rId4" action="ppaction://hlinksldjump"/>
              </a:rPr>
              <a:t>9-4-1  IP</a:t>
            </a:r>
            <a:r>
              <a:rPr kumimoji="0" lang="zh-TW" altLang="en-US" sz="2400" dirty="0" smtClean="0">
                <a:latin typeface="Arial" charset="0"/>
                <a:ea typeface="標楷體" pitchFamily="65" charset="-120"/>
                <a:cs typeface="Arial" charset="0"/>
                <a:hlinkClick r:id="rId4" action="ppaction://hlinksldjump"/>
              </a:rPr>
              <a:t>位址</a:t>
            </a:r>
            <a:endParaRPr kumimoji="0" lang="en-US" altLang="zh-TW" sz="2400" dirty="0" smtClean="0">
              <a:latin typeface="Arial" charset="0"/>
              <a:ea typeface="標楷體" pitchFamily="65" charset="-120"/>
              <a:cs typeface="Arial" charset="0"/>
            </a:endParaRPr>
          </a:p>
          <a:p>
            <a:pPr algn="just">
              <a:buClr>
                <a:srgbClr val="00B0F0"/>
              </a:buClr>
            </a:pPr>
            <a:r>
              <a:rPr kumimoji="0" lang="en-US" altLang="zh-TW" sz="2400" dirty="0" smtClean="0">
                <a:latin typeface="Arial" charset="0"/>
                <a:ea typeface="標楷體" pitchFamily="65" charset="-120"/>
                <a:cs typeface="Arial" charset="0"/>
                <a:hlinkClick r:id="rId5" action="ppaction://hlinksldjump"/>
              </a:rPr>
              <a:t>9-4-2</a:t>
            </a:r>
            <a:r>
              <a:rPr kumimoji="0" lang="zh-TW" altLang="en-US" sz="2400" dirty="0" smtClean="0">
                <a:latin typeface="Arial" charset="0"/>
                <a:ea typeface="標楷體" pitchFamily="65" charset="-120"/>
                <a:cs typeface="Arial" charset="0"/>
                <a:hlinkClick r:id="rId5" action="ppaction://hlinksldjump"/>
              </a:rPr>
              <a:t>  </a:t>
            </a:r>
            <a:r>
              <a:rPr kumimoji="0" lang="en-US" altLang="zh-TW" sz="2400" dirty="0" smtClean="0">
                <a:latin typeface="Arial" charset="0"/>
                <a:ea typeface="標楷體" pitchFamily="65" charset="-120"/>
                <a:cs typeface="Arial" charset="0"/>
                <a:hlinkClick r:id="rId5" action="ppaction://hlinksldjump"/>
              </a:rPr>
              <a:t>DNS</a:t>
            </a:r>
            <a:endParaRPr kumimoji="0" lang="en-US" altLang="zh-TW" sz="2400" dirty="0" smtClean="0">
              <a:latin typeface="Arial" charset="0"/>
              <a:ea typeface="標楷體" pitchFamily="65" charset="-120"/>
              <a:cs typeface="Arial" charset="0"/>
            </a:endParaRPr>
          </a:p>
          <a:p>
            <a:pPr algn="just">
              <a:buClr>
                <a:srgbClr val="00B0F0"/>
              </a:buClr>
            </a:pPr>
            <a:r>
              <a:rPr kumimoji="0" lang="en-US" altLang="zh-TW" sz="2400" dirty="0" smtClean="0">
                <a:latin typeface="Arial" charset="0"/>
                <a:ea typeface="標楷體" pitchFamily="65" charset="-120"/>
                <a:cs typeface="Arial" charset="0"/>
                <a:hlinkClick r:id="rId6" action="ppaction://hlinksldjump"/>
              </a:rPr>
              <a:t>9-4-3  URI</a:t>
            </a:r>
            <a:endParaRPr kumimoji="0" lang="zh-TW" altLang="en-US" sz="2400" dirty="0">
              <a:latin typeface="Arial" charset="0"/>
              <a:ea typeface="標楷體" pitchFamily="65" charset="-120"/>
              <a:cs typeface="Arial" charset="0"/>
            </a:endParaRPr>
          </a:p>
        </p:txBody>
      </p:sp>
      <p:pic>
        <p:nvPicPr>
          <p:cNvPr id="10" name="圖片 7" descr="home_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14544" y="6096000"/>
            <a:ext cx="51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18"/>
          <p:cNvSpPr txBox="1">
            <a:spLocks noChangeArrowheads="1"/>
          </p:cNvSpPr>
          <p:nvPr/>
        </p:nvSpPr>
        <p:spPr bwMode="auto">
          <a:xfrm>
            <a:off x="7440613" y="608013"/>
            <a:ext cx="1346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1400" dirty="0" smtClean="0">
                <a:latin typeface="Arial" charset="0"/>
                <a:cs typeface="Arial" charset="0"/>
              </a:rPr>
              <a:t>P.9-9~ P.9-11</a:t>
            </a:r>
            <a:endParaRPr kumimoji="0" lang="zh-TW" altLang="en-US" sz="1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圖片 17" descr="g_p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608013"/>
            <a:ext cx="1071563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文字方塊 18"/>
          <p:cNvSpPr txBox="1">
            <a:spLocks noChangeArrowheads="1"/>
          </p:cNvSpPr>
          <p:nvPr/>
        </p:nvSpPr>
        <p:spPr bwMode="auto">
          <a:xfrm>
            <a:off x="7440613" y="608013"/>
            <a:ext cx="1346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1400" dirty="0" smtClean="0">
                <a:latin typeface="Arial" charset="0"/>
                <a:cs typeface="Arial" charset="0"/>
              </a:rPr>
              <a:t>P.9-12~ P.9-18</a:t>
            </a:r>
            <a:endParaRPr kumimoji="0" lang="zh-TW" altLang="en-US" sz="1400" dirty="0">
              <a:latin typeface="Arial" charset="0"/>
              <a:cs typeface="Arial" charset="0"/>
            </a:endParaRPr>
          </a:p>
        </p:txBody>
      </p:sp>
      <p:sp>
        <p:nvSpPr>
          <p:cNvPr id="23559" name="矩形 19"/>
          <p:cNvSpPr>
            <a:spLocks noChangeArrowheads="1"/>
          </p:cNvSpPr>
          <p:nvPr/>
        </p:nvSpPr>
        <p:spPr bwMode="auto">
          <a:xfrm>
            <a:off x="2339975" y="765175"/>
            <a:ext cx="54594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3600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9-5</a:t>
            </a:r>
            <a:r>
              <a:rPr kumimoji="0" lang="zh-TW" altLang="en-US" sz="3600" dirty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　</a:t>
            </a:r>
            <a:r>
              <a:rPr kumimoji="0" lang="zh-TW" altLang="en-US" sz="3600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網頁設計</a:t>
            </a:r>
            <a:endParaRPr kumimoji="0" lang="zh-TW" altLang="en-US" sz="3600" dirty="0">
              <a:solidFill>
                <a:srgbClr val="663300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  <p:sp>
        <p:nvSpPr>
          <p:cNvPr id="23560" name="矩形 20"/>
          <p:cNvSpPr>
            <a:spLocks noChangeArrowheads="1"/>
          </p:cNvSpPr>
          <p:nvPr/>
        </p:nvSpPr>
        <p:spPr bwMode="auto">
          <a:xfrm>
            <a:off x="394758" y="2939460"/>
            <a:ext cx="51514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  <a:buSzPct val="70000"/>
            </a:pPr>
            <a:r>
              <a:rPr kumimoji="0" lang="en-US" altLang="zh-TW" sz="2400" dirty="0" smtClean="0">
                <a:latin typeface="Arial" charset="0"/>
                <a:ea typeface="標楷體" pitchFamily="65" charset="-120"/>
                <a:cs typeface="Arial" charset="0"/>
              </a:rPr>
              <a:t>9-5-2</a:t>
            </a:r>
            <a:r>
              <a:rPr kumimoji="0" lang="zh-TW" altLang="en-US" sz="2400" dirty="0">
                <a:latin typeface="Arial" charset="0"/>
                <a:ea typeface="標楷體" pitchFamily="65" charset="-120"/>
                <a:cs typeface="Arial" charset="0"/>
              </a:rPr>
              <a:t>　網頁</a:t>
            </a:r>
            <a:r>
              <a:rPr kumimoji="0" lang="zh-TW" altLang="en-US" sz="2400" dirty="0" smtClean="0">
                <a:latin typeface="Arial" charset="0"/>
                <a:ea typeface="標楷體" pitchFamily="65" charset="-120"/>
                <a:cs typeface="Arial" charset="0"/>
              </a:rPr>
              <a:t>設計相關的程式語言</a:t>
            </a:r>
            <a:endParaRPr kumimoji="0" lang="en-US" altLang="zh-TW" sz="2400" dirty="0" smtClean="0">
              <a:latin typeface="Arial" charset="0"/>
              <a:ea typeface="標楷體" pitchFamily="65" charset="-120"/>
              <a:cs typeface="Arial" charset="0"/>
            </a:endParaRPr>
          </a:p>
          <a:p>
            <a:pPr marL="342900" indent="-342900">
              <a:buClr>
                <a:srgbClr val="00B0F0"/>
              </a:buClr>
              <a:buSzPct val="70000"/>
              <a:buBlip>
                <a:blip r:embed="rId4"/>
              </a:buBlip>
            </a:pPr>
            <a:endParaRPr kumimoji="0" lang="en-US" altLang="zh-TW" sz="2400" dirty="0">
              <a:latin typeface="Arial" charset="0"/>
              <a:ea typeface="標楷體" pitchFamily="65" charset="-120"/>
              <a:cs typeface="Arial" charset="0"/>
            </a:endParaRPr>
          </a:p>
          <a:p>
            <a:pPr>
              <a:buClr>
                <a:srgbClr val="00B0F0"/>
              </a:buClr>
              <a:buSzPct val="70000"/>
            </a:pPr>
            <a:endParaRPr kumimoji="0" lang="en-US" altLang="zh-TW" sz="2400" dirty="0" smtClean="0">
              <a:latin typeface="Arial" charset="0"/>
              <a:ea typeface="標楷體" pitchFamily="65" charset="-120"/>
              <a:cs typeface="Arial" charset="0"/>
            </a:endParaRPr>
          </a:p>
          <a:p>
            <a:pPr>
              <a:buClr>
                <a:srgbClr val="00B0F0"/>
              </a:buClr>
              <a:buSzPct val="70000"/>
            </a:pPr>
            <a:endParaRPr kumimoji="0" lang="en-US" altLang="zh-TW" sz="2400" dirty="0">
              <a:latin typeface="Arial" charset="0"/>
              <a:ea typeface="標楷體" pitchFamily="65" charset="-120"/>
              <a:cs typeface="Arial" charset="0"/>
            </a:endParaRPr>
          </a:p>
        </p:txBody>
      </p:sp>
      <p:pic>
        <p:nvPicPr>
          <p:cNvPr id="10" name="圖片 7" descr="home_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14543" y="6241306"/>
            <a:ext cx="51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95538" y="3431604"/>
            <a:ext cx="5112566" cy="305973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l"/>
            </a:pP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</a:rPr>
              <a:t>HTML </a:t>
            </a:r>
            <a:r>
              <a:rPr lang="it-IT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(HyperText Markup Language)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  <a:cs typeface="Arial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l"/>
            </a:pP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</a:rPr>
              <a:t>CSS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(Cascading Style Sheets)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  <a:cs typeface="Arial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l"/>
            </a:pP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</a:rPr>
              <a:t>VRML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(Virtual Reality Modeling Language)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  <a:cs typeface="Arial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l"/>
            </a:pP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</a:rPr>
              <a:t>XML 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18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eXtensible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Markup Language)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  <a:cs typeface="Arial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l"/>
            </a:pP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</a:rPr>
              <a:t>XHTML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18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eXtensible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HTML)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  <a:cs typeface="Arial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l"/>
            </a:pP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</a:rPr>
              <a:t>Java Applets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l"/>
            </a:pP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</a:rPr>
              <a:t>ActiveX Controls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l"/>
            </a:pP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</a:rPr>
              <a:t>瀏覽器端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</a:rPr>
              <a:t>Scripts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</a:rPr>
              <a:t>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</a:rPr>
              <a:t>(JavaScript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</a:rPr>
              <a:t>、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</a:rPr>
              <a:t>VBScript)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l"/>
            </a:pP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</a:rPr>
              <a:t>伺服器端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</a:rPr>
              <a:t>Scripts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</a:rPr>
              <a:t>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</a:rPr>
              <a:t>(CGI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</a:rPr>
              <a:t>、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</a:rPr>
              <a:t>JSP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</a:rPr>
              <a:t>、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</a:rPr>
              <a:t>ASP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</a:rPr>
              <a:t>、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</a:rPr>
              <a:t>PHP)</a:t>
            </a:r>
          </a:p>
        </p:txBody>
      </p:sp>
      <p:sp>
        <p:nvSpPr>
          <p:cNvPr id="16" name="矩形 15"/>
          <p:cNvSpPr/>
          <p:nvPr/>
        </p:nvSpPr>
        <p:spPr>
          <a:xfrm>
            <a:off x="6206305" y="3887947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網頁的</a:t>
            </a:r>
            <a:r>
              <a:rPr lang="en-US" altLang="zh-TW" sz="1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HTML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原始碼</a:t>
            </a:r>
            <a:endParaRPr lang="zh-TW" altLang="en-US" sz="1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7" name="Picture 3" descr="J:\Jean\最新計概第7版\稿件\Ch09\html2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222" y="2204864"/>
            <a:ext cx="2800226" cy="168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J:\Jean\最新計概第7版\稿件\Ch09\html1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170" y="4365104"/>
            <a:ext cx="2797278" cy="170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>
            <a:off x="6346080" y="6070295"/>
            <a:ext cx="2031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網頁的實際瀏覽結果</a:t>
            </a:r>
            <a:endParaRPr lang="zh-TW" altLang="en-US" sz="1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20"/>
          <p:cNvSpPr>
            <a:spLocks noChangeArrowheads="1"/>
          </p:cNvSpPr>
          <p:nvPr/>
        </p:nvSpPr>
        <p:spPr bwMode="auto">
          <a:xfrm>
            <a:off x="428625" y="1557338"/>
            <a:ext cx="8572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B0F0"/>
              </a:buClr>
              <a:buSzPct val="70000"/>
            </a:pPr>
            <a:r>
              <a:rPr kumimoji="0" lang="en-US" altLang="zh-TW" sz="2400" dirty="0" smtClean="0">
                <a:latin typeface="Arial" charset="0"/>
                <a:ea typeface="標楷體" pitchFamily="65" charset="-120"/>
                <a:cs typeface="Arial" charset="0"/>
              </a:rPr>
              <a:t>9-5-1</a:t>
            </a:r>
            <a:r>
              <a:rPr kumimoji="0" lang="zh-TW" altLang="en-US" sz="2400" dirty="0">
                <a:latin typeface="Arial" charset="0"/>
                <a:ea typeface="標楷體" pitchFamily="65" charset="-120"/>
                <a:cs typeface="Arial" charset="0"/>
              </a:rPr>
              <a:t>　網頁設計的</a:t>
            </a:r>
            <a:r>
              <a:rPr kumimoji="0" lang="zh-TW" altLang="en-US" sz="2400" dirty="0" smtClean="0">
                <a:latin typeface="Arial" charset="0"/>
                <a:ea typeface="標楷體" pitchFamily="65" charset="-120"/>
                <a:cs typeface="Arial" charset="0"/>
              </a:rPr>
              <a:t>流程</a:t>
            </a:r>
            <a:endParaRPr kumimoji="0" lang="en-US" altLang="zh-TW" sz="2400" dirty="0">
              <a:latin typeface="Arial" charset="0"/>
              <a:ea typeface="標楷體" pitchFamily="65" charset="-12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18" y="2157764"/>
            <a:ext cx="5233336" cy="63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72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圖片 17" descr="g_p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608013"/>
            <a:ext cx="1071563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矩形 19"/>
          <p:cNvSpPr>
            <a:spLocks noChangeArrowheads="1"/>
          </p:cNvSpPr>
          <p:nvPr/>
        </p:nvSpPr>
        <p:spPr bwMode="auto">
          <a:xfrm>
            <a:off x="2143125" y="925513"/>
            <a:ext cx="31598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600" dirty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9-6</a:t>
            </a:r>
            <a:r>
              <a:rPr kumimoji="0" lang="zh-TW" altLang="en-US" sz="3600" dirty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　雲端運算</a:t>
            </a:r>
          </a:p>
        </p:txBody>
      </p:sp>
      <p:sp>
        <p:nvSpPr>
          <p:cNvPr id="18440" name="矩形 20"/>
          <p:cNvSpPr>
            <a:spLocks noChangeArrowheads="1"/>
          </p:cNvSpPr>
          <p:nvPr/>
        </p:nvSpPr>
        <p:spPr bwMode="auto">
          <a:xfrm>
            <a:off x="395536" y="1772816"/>
            <a:ext cx="844281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00B0F0"/>
              </a:buClr>
            </a:pPr>
            <a:r>
              <a:rPr kumimoji="0" lang="zh-TW" altLang="en-US" sz="2400" dirty="0">
                <a:latin typeface="Arial" charset="0"/>
                <a:ea typeface="標楷體" pitchFamily="65" charset="-120"/>
                <a:cs typeface="Arial" charset="0"/>
              </a:rPr>
              <a:t>雲端運算 </a:t>
            </a:r>
            <a:r>
              <a:rPr kumimoji="0" lang="en-US" altLang="zh-TW" sz="2400" dirty="0">
                <a:latin typeface="Arial" charset="0"/>
                <a:ea typeface="標楷體" pitchFamily="65" charset="-120"/>
                <a:cs typeface="Arial" charset="0"/>
              </a:rPr>
              <a:t>(cloud computing</a:t>
            </a:r>
            <a:r>
              <a:rPr kumimoji="0" lang="en-US" altLang="zh-TW" sz="2400" dirty="0" smtClean="0">
                <a:latin typeface="Arial" charset="0"/>
                <a:ea typeface="標楷體" pitchFamily="65" charset="-120"/>
                <a:cs typeface="Arial" charset="0"/>
              </a:rPr>
              <a:t>) </a:t>
            </a:r>
            <a:r>
              <a:rPr kumimoji="0" lang="zh-TW" altLang="en-US" sz="2400" dirty="0" smtClean="0">
                <a:latin typeface="Arial" charset="0"/>
                <a:ea typeface="標楷體" pitchFamily="65" charset="-120"/>
                <a:cs typeface="Arial" charset="0"/>
              </a:rPr>
              <a:t>的</a:t>
            </a:r>
            <a:r>
              <a:rPr kumimoji="0" lang="zh-TW" altLang="en-US" sz="2400" dirty="0">
                <a:latin typeface="Arial" charset="0"/>
                <a:ea typeface="標楷體" pitchFamily="65" charset="-120"/>
                <a:cs typeface="Arial" charset="0"/>
              </a:rPr>
              <a:t>「雲」指的是網路，也就是將軟體與資料放在網路上，讓使用者透過網路取得想要的資料並進行處理，即便沒有高效能的電腦或龐大的資料庫，只要能連上網路，就能即時處理大量資料，其概念</a:t>
            </a:r>
            <a:r>
              <a:rPr kumimoji="0" lang="zh-TW" altLang="en-US" sz="2400" dirty="0" smtClean="0">
                <a:latin typeface="Arial" charset="0"/>
                <a:ea typeface="標楷體" pitchFamily="65" charset="-120"/>
                <a:cs typeface="Arial" charset="0"/>
              </a:rPr>
              <a:t>如下圖。</a:t>
            </a:r>
            <a:endParaRPr kumimoji="0" lang="en-US" altLang="zh-TW" sz="2400" dirty="0" smtClean="0">
              <a:latin typeface="Arial" charset="0"/>
              <a:ea typeface="標楷體" pitchFamily="65" charset="-120"/>
              <a:cs typeface="Arial" charset="0"/>
            </a:endParaRPr>
          </a:p>
          <a:p>
            <a:pPr algn="just">
              <a:buClr>
                <a:srgbClr val="00B0F0"/>
              </a:buClr>
            </a:pPr>
            <a:endParaRPr kumimoji="0" lang="en-US" altLang="zh-TW" sz="2400" dirty="0">
              <a:latin typeface="Arial" charset="0"/>
              <a:ea typeface="標楷體" pitchFamily="65" charset="-120"/>
              <a:cs typeface="Arial" charset="0"/>
            </a:endParaRPr>
          </a:p>
          <a:p>
            <a:pPr algn="r">
              <a:buClr>
                <a:srgbClr val="00B0F0"/>
              </a:buClr>
            </a:pPr>
            <a:r>
              <a:rPr kumimoji="0" lang="en-US" altLang="zh-TW" sz="2400" dirty="0">
                <a:latin typeface="Arial" charset="0"/>
                <a:ea typeface="標楷體" pitchFamily="65" charset="-120"/>
                <a:cs typeface="Arial" charset="0"/>
                <a:hlinkClick r:id="rId4" action="ppaction://hlinksldjump"/>
              </a:rPr>
              <a:t>9-6-1</a:t>
            </a:r>
            <a:r>
              <a:rPr kumimoji="0" lang="zh-TW" altLang="en-US" sz="2400" dirty="0">
                <a:latin typeface="Arial" charset="0"/>
                <a:ea typeface="標楷體" pitchFamily="65" charset="-120"/>
                <a:cs typeface="Arial" charset="0"/>
                <a:hlinkClick r:id="rId4" action="ppaction://hlinksldjump"/>
              </a:rPr>
              <a:t>　雲端運算的服務</a:t>
            </a:r>
            <a:r>
              <a:rPr kumimoji="0" lang="zh-TW" altLang="en-US" sz="2400" dirty="0" smtClean="0">
                <a:latin typeface="Arial" charset="0"/>
                <a:ea typeface="標楷體" pitchFamily="65" charset="-120"/>
                <a:cs typeface="Arial" charset="0"/>
                <a:hlinkClick r:id="rId4" action="ppaction://hlinksldjump"/>
              </a:rPr>
              <a:t>模式</a:t>
            </a:r>
            <a:endParaRPr kumimoji="0" lang="en-US" altLang="zh-TW" sz="2400" dirty="0" smtClean="0">
              <a:latin typeface="Arial" charset="0"/>
              <a:ea typeface="標楷體" pitchFamily="65" charset="-120"/>
              <a:cs typeface="Arial" charset="0"/>
            </a:endParaRPr>
          </a:p>
          <a:p>
            <a:pPr algn="r">
              <a:buClr>
                <a:srgbClr val="00B0F0"/>
              </a:buClr>
            </a:pPr>
            <a:r>
              <a:rPr kumimoji="0" lang="en-US" altLang="zh-TW" sz="2400" dirty="0">
                <a:latin typeface="Arial" charset="0"/>
                <a:ea typeface="標楷體" pitchFamily="65" charset="-120"/>
                <a:cs typeface="Arial" charset="0"/>
                <a:hlinkClick r:id="rId5" action="ppaction://hlinksldjump"/>
              </a:rPr>
              <a:t>9-6-2</a:t>
            </a:r>
            <a:r>
              <a:rPr kumimoji="0" lang="zh-TW" altLang="en-US" sz="2400" dirty="0">
                <a:latin typeface="Arial" charset="0"/>
                <a:ea typeface="標楷體" pitchFamily="65" charset="-120"/>
                <a:cs typeface="Arial" charset="0"/>
                <a:hlinkClick r:id="rId5" action="ppaction://hlinksldjump"/>
              </a:rPr>
              <a:t>　雲端運算的部署</a:t>
            </a:r>
            <a:r>
              <a:rPr kumimoji="0" lang="zh-TW" altLang="en-US" sz="2400" dirty="0" smtClean="0">
                <a:latin typeface="Arial" charset="0"/>
                <a:ea typeface="標楷體" pitchFamily="65" charset="-120"/>
                <a:cs typeface="Arial" charset="0"/>
                <a:hlinkClick r:id="rId5" action="ppaction://hlinksldjump"/>
              </a:rPr>
              <a:t>模式</a:t>
            </a:r>
            <a:endParaRPr kumimoji="0" lang="zh-TW" altLang="en-US" sz="2400" dirty="0">
              <a:latin typeface="Arial" charset="0"/>
              <a:ea typeface="標楷體" pitchFamily="65" charset="-120"/>
              <a:cs typeface="Arial" charset="0"/>
            </a:endParaRPr>
          </a:p>
        </p:txBody>
      </p:sp>
      <p:pic>
        <p:nvPicPr>
          <p:cNvPr id="10" name="圖片 7" descr="home_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14544" y="6096000"/>
            <a:ext cx="51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82" y="3556317"/>
            <a:ext cx="3959860" cy="30397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4616942" y="5949731"/>
            <a:ext cx="34114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雲端運算示意圖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 (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圖片來源：維基百科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CC-BY-SA 3.0 Sam Johnston)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18"/>
          <p:cNvSpPr txBox="1">
            <a:spLocks noChangeArrowheads="1"/>
          </p:cNvSpPr>
          <p:nvPr/>
        </p:nvSpPr>
        <p:spPr bwMode="auto">
          <a:xfrm>
            <a:off x="7440613" y="608013"/>
            <a:ext cx="1346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1400" dirty="0" smtClean="0">
                <a:latin typeface="Arial" charset="0"/>
                <a:cs typeface="Arial" charset="0"/>
              </a:rPr>
              <a:t>P.9-19~ P.9-22</a:t>
            </a:r>
            <a:endParaRPr kumimoji="0" lang="zh-TW" altLang="en-US" sz="1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09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圖片 17" descr="g_p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608013"/>
            <a:ext cx="1071563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矩形 19"/>
          <p:cNvSpPr>
            <a:spLocks noChangeArrowheads="1"/>
          </p:cNvSpPr>
          <p:nvPr/>
        </p:nvSpPr>
        <p:spPr bwMode="auto">
          <a:xfrm>
            <a:off x="2143125" y="925513"/>
            <a:ext cx="2698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600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9-7</a:t>
            </a:r>
            <a:r>
              <a:rPr kumimoji="0" lang="zh-TW" altLang="en-US" sz="3600" dirty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　</a:t>
            </a:r>
            <a:r>
              <a:rPr kumimoji="0" lang="zh-TW" altLang="en-US" sz="3600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物聯網</a:t>
            </a:r>
            <a:endParaRPr kumimoji="0" lang="zh-TW" altLang="en-US" sz="3600" dirty="0">
              <a:solidFill>
                <a:srgbClr val="663300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  <p:sp>
        <p:nvSpPr>
          <p:cNvPr id="18440" name="矩形 20"/>
          <p:cNvSpPr>
            <a:spLocks noChangeArrowheads="1"/>
          </p:cNvSpPr>
          <p:nvPr/>
        </p:nvSpPr>
        <p:spPr bwMode="auto">
          <a:xfrm>
            <a:off x="395536" y="1772816"/>
            <a:ext cx="844281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00B0F0"/>
              </a:buClr>
            </a:pPr>
            <a:r>
              <a:rPr kumimoji="0" lang="zh-TW" altLang="en-US" sz="2400" dirty="0">
                <a:latin typeface="Arial" charset="0"/>
                <a:ea typeface="標楷體" pitchFamily="65" charset="-120"/>
                <a:cs typeface="Arial" charset="0"/>
              </a:rPr>
              <a:t>物聯網 </a:t>
            </a:r>
            <a:r>
              <a:rPr kumimoji="0" lang="en-US" altLang="zh-TW" sz="2400" dirty="0">
                <a:latin typeface="Arial" charset="0"/>
                <a:ea typeface="標楷體" pitchFamily="65" charset="-120"/>
                <a:cs typeface="Arial" charset="0"/>
              </a:rPr>
              <a:t>(IOT</a:t>
            </a:r>
            <a:r>
              <a:rPr kumimoji="0" lang="zh-TW" altLang="en-US" sz="2400" dirty="0">
                <a:latin typeface="Arial" charset="0"/>
                <a:ea typeface="標楷體" pitchFamily="65" charset="-120"/>
                <a:cs typeface="Arial" charset="0"/>
              </a:rPr>
              <a:t>，</a:t>
            </a:r>
            <a:r>
              <a:rPr kumimoji="0" lang="en-US" altLang="zh-TW" sz="2400" dirty="0">
                <a:latin typeface="Arial" charset="0"/>
                <a:ea typeface="標楷體" pitchFamily="65" charset="-120"/>
                <a:cs typeface="Arial" charset="0"/>
              </a:rPr>
              <a:t>Internet of Things) </a:t>
            </a:r>
            <a:r>
              <a:rPr kumimoji="0" lang="zh-TW" altLang="en-US" sz="2400" dirty="0">
                <a:latin typeface="Arial" charset="0"/>
                <a:ea typeface="標楷體" pitchFamily="65" charset="-120"/>
                <a:cs typeface="Arial" charset="0"/>
              </a:rPr>
              <a:t>指的是將物體連接起來所形成的網路，通常是在公路、鐵路、橋樑、隧道、油氣管道、供水系統、電網、建築物、家電、衣物、眼鏡等物體上安裝感測器與通訊晶片，然後經由網際網路連接起來，再透過特定的程序進行遠端控制，以應用到交通運輸、物流管理、健康照護、綠色建築、智慧節能、智慧家庭、環境監測、犯罪防治等領域</a:t>
            </a:r>
            <a:r>
              <a:rPr kumimoji="0" lang="zh-TW" altLang="en-US" sz="2400" dirty="0" smtClean="0">
                <a:latin typeface="Arial" charset="0"/>
                <a:ea typeface="標楷體" pitchFamily="65" charset="-120"/>
                <a:cs typeface="Arial" charset="0"/>
              </a:rPr>
              <a:t>。</a:t>
            </a:r>
            <a:endParaRPr kumimoji="0" lang="en-US" altLang="zh-TW" sz="2400" dirty="0" smtClean="0">
              <a:latin typeface="Arial" charset="0"/>
              <a:ea typeface="標楷體" pitchFamily="65" charset="-120"/>
              <a:cs typeface="Arial" charset="0"/>
            </a:endParaRPr>
          </a:p>
          <a:p>
            <a:pPr algn="just">
              <a:buClr>
                <a:srgbClr val="00B0F0"/>
              </a:buClr>
            </a:pPr>
            <a:endParaRPr kumimoji="0" lang="en-US" altLang="zh-TW" sz="2400" dirty="0">
              <a:latin typeface="Arial" charset="0"/>
              <a:ea typeface="標楷體" pitchFamily="65" charset="-120"/>
              <a:cs typeface="Arial" charset="0"/>
            </a:endParaRPr>
          </a:p>
          <a:p>
            <a:pPr>
              <a:buClr>
                <a:srgbClr val="00B0F0"/>
              </a:buClr>
            </a:pPr>
            <a:r>
              <a:rPr kumimoji="0" lang="en-US" altLang="zh-TW" sz="2400" dirty="0">
                <a:latin typeface="Arial" charset="0"/>
                <a:ea typeface="標楷體" pitchFamily="65" charset="-120"/>
                <a:cs typeface="Arial" charset="0"/>
                <a:hlinkClick r:id="rId4" action="ppaction://hlinksldjump"/>
              </a:rPr>
              <a:t>9-7-1</a:t>
            </a:r>
            <a:r>
              <a:rPr kumimoji="0" lang="zh-TW" altLang="en-US" sz="2400" dirty="0">
                <a:latin typeface="Arial" charset="0"/>
                <a:ea typeface="標楷體" pitchFamily="65" charset="-120"/>
                <a:cs typeface="Arial" charset="0"/>
                <a:hlinkClick r:id="rId4" action="ppaction://hlinksldjump"/>
              </a:rPr>
              <a:t>　物聯網的</a:t>
            </a:r>
            <a:r>
              <a:rPr kumimoji="0" lang="zh-TW" altLang="en-US" sz="2400" dirty="0" smtClean="0">
                <a:latin typeface="Arial" charset="0"/>
                <a:ea typeface="標楷體" pitchFamily="65" charset="-120"/>
                <a:cs typeface="Arial" charset="0"/>
                <a:hlinkClick r:id="rId4" action="ppaction://hlinksldjump"/>
              </a:rPr>
              <a:t>架構</a:t>
            </a:r>
            <a:endParaRPr kumimoji="0" lang="en-US" altLang="zh-TW" sz="2400" dirty="0" smtClean="0">
              <a:latin typeface="Arial" charset="0"/>
              <a:ea typeface="標楷體" pitchFamily="65" charset="-120"/>
              <a:cs typeface="Arial" charset="0"/>
            </a:endParaRPr>
          </a:p>
          <a:p>
            <a:pPr>
              <a:buClr>
                <a:srgbClr val="00B0F0"/>
              </a:buClr>
            </a:pPr>
            <a:r>
              <a:rPr kumimoji="0" lang="en-US" altLang="zh-TW" sz="2400" dirty="0">
                <a:latin typeface="Arial" charset="0"/>
                <a:ea typeface="標楷體" pitchFamily="65" charset="-120"/>
                <a:cs typeface="Arial" charset="0"/>
                <a:hlinkClick r:id="rId5" action="ppaction://hlinksldjump"/>
              </a:rPr>
              <a:t>9-7-2</a:t>
            </a:r>
            <a:r>
              <a:rPr kumimoji="0" lang="zh-TW" altLang="en-US" sz="2400" dirty="0">
                <a:latin typeface="Arial" charset="0"/>
                <a:ea typeface="標楷體" pitchFamily="65" charset="-120"/>
                <a:cs typeface="Arial" charset="0"/>
                <a:hlinkClick r:id="rId5" action="ppaction://hlinksldjump"/>
              </a:rPr>
              <a:t>　物聯網的應用</a:t>
            </a:r>
            <a:endParaRPr kumimoji="0" lang="zh-TW" altLang="en-US" sz="2400" dirty="0">
              <a:latin typeface="Arial" charset="0"/>
              <a:ea typeface="標楷體" pitchFamily="65" charset="-120"/>
              <a:cs typeface="Arial" charset="0"/>
            </a:endParaRPr>
          </a:p>
        </p:txBody>
      </p:sp>
      <p:pic>
        <p:nvPicPr>
          <p:cNvPr id="10" name="圖片 7" descr="home_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14544" y="6096000"/>
            <a:ext cx="51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18"/>
          <p:cNvSpPr txBox="1">
            <a:spLocks noChangeArrowheads="1"/>
          </p:cNvSpPr>
          <p:nvPr/>
        </p:nvSpPr>
        <p:spPr bwMode="auto">
          <a:xfrm>
            <a:off x="7380312" y="608013"/>
            <a:ext cx="1346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1400" dirty="0" smtClean="0">
                <a:latin typeface="Arial" charset="0"/>
                <a:cs typeface="Arial" charset="0"/>
              </a:rPr>
              <a:t>P.9-23~ P.9-26</a:t>
            </a:r>
            <a:endParaRPr kumimoji="0" lang="zh-TW" altLang="en-US" sz="1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55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904</TotalTime>
  <Words>981</Words>
  <Application>Microsoft Office PowerPoint</Application>
  <PresentationFormat>如螢幕大小 (4:3)</PresentationFormat>
  <Paragraphs>113</Paragraphs>
  <Slides>20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旅程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9-6-1　雲端運算的服務模式</vt:lpstr>
      <vt:lpstr>9-6-2　雲端運算的部署模式</vt:lpstr>
      <vt:lpstr>9-7-1　物聯網的架構</vt:lpstr>
      <vt:lpstr>9-7-2　物聯網的應用</vt:lpstr>
    </vt:vector>
  </TitlesOfParts>
  <Company>Forest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網際網路</dc:title>
  <dc:creator>gotop</dc:creator>
  <cp:lastModifiedBy>Jean</cp:lastModifiedBy>
  <cp:revision>223</cp:revision>
  <dcterms:created xsi:type="dcterms:W3CDTF">2010-05-13T02:46:56Z</dcterms:created>
  <dcterms:modified xsi:type="dcterms:W3CDTF">2017-05-11T08:17:37Z</dcterms:modified>
</cp:coreProperties>
</file>