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406" r:id="rId2"/>
    <p:sldId id="256" r:id="rId3"/>
    <p:sldId id="370" r:id="rId4"/>
    <p:sldId id="407" r:id="rId5"/>
    <p:sldId id="392" r:id="rId6"/>
    <p:sldId id="391" r:id="rId7"/>
    <p:sldId id="400" r:id="rId8"/>
    <p:sldId id="408" r:id="rId9"/>
    <p:sldId id="409" r:id="rId10"/>
    <p:sldId id="410" r:id="rId11"/>
    <p:sldId id="411" r:id="rId12"/>
    <p:sldId id="412" r:id="rId13"/>
    <p:sldId id="413" r:id="rId14"/>
    <p:sldId id="396" r:id="rId15"/>
    <p:sldId id="398" r:id="rId16"/>
    <p:sldId id="349" r:id="rId17"/>
    <p:sldId id="401" r:id="rId18"/>
    <p:sldId id="404" r:id="rId19"/>
    <p:sldId id="403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663300"/>
    <a:srgbClr val="CC99FF"/>
    <a:srgbClr val="660066"/>
    <a:srgbClr val="FFCCCC"/>
    <a:srgbClr val="FFCCFF"/>
    <a:srgbClr val="FF99CC"/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14" autoAdjust="0"/>
  </p:normalViewPr>
  <p:slideViewPr>
    <p:cSldViewPr>
      <p:cViewPr varScale="1">
        <p:scale>
          <a:sx n="77" d="100"/>
          <a:sy n="77" d="100"/>
        </p:scale>
        <p:origin x="-88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C074-5737-4AE5-9396-D992989754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181120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253D-3135-46CF-AB6B-01A1B63B1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4443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88A6-BAD4-4889-9CDC-EE3CF60E35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26155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771B-EBA6-407F-A650-7871BEA94D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57764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187C-6A07-42A2-A2BB-06A8374696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0444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/>
          <a:lstStyle>
            <a:lvl1pPr algn="ctr">
              <a:defRPr baseline="0"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479924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>
            <a:normAutofit/>
          </a:bodyPr>
          <a:lstStyle>
            <a:lvl1pPr>
              <a:defRPr sz="3200" cap="none" baseline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79924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52F1-F488-41BD-AB81-9E7DC69A3B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89193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A19E-85B0-4FFF-ABA0-4FEA13DB9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33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BAB5-96AB-453F-8D4F-6A6897DA7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876792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04C2-E049-41FC-B7CB-8E0BB2CBB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71180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4439-49D5-462F-952C-EDDD2C56B9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87951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D5A8-6B8A-489D-B5D7-56CB035055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41242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6E042E-FF6B-4719-A5FE-675F91D340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88" r:id="rId3"/>
    <p:sldLayoutId id="2147484287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rgbClr val="6633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/>
        </a:buBlip>
        <a:defRPr sz="3200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18.xml"/><Relationship Id="rId7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slide" Target="slide19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1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978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>
                <a:cs typeface="Arial" pitchFamily="34" charset="0"/>
              </a:rPr>
              <a:t>10-8</a:t>
            </a:r>
            <a:r>
              <a:rPr lang="zh-TW" altLang="en-US" sz="4000" dirty="0">
                <a:cs typeface="Arial" pitchFamily="34" charset="0"/>
              </a:rPr>
              <a:t>　</a:t>
            </a:r>
            <a:r>
              <a:rPr lang="en-US" altLang="zh-TW" sz="4000" dirty="0">
                <a:cs typeface="Arial" pitchFamily="34" charset="0"/>
              </a:rPr>
              <a:t>P2P</a:t>
            </a:r>
            <a:r>
              <a:rPr lang="zh-TW" altLang="en-US" sz="4000" dirty="0">
                <a:cs typeface="Arial" pitchFamily="34" charset="0"/>
              </a:rPr>
              <a:t>通訊技術</a:t>
            </a:r>
            <a:endParaRPr lang="zh-TW" altLang="en-US" sz="4000" dirty="0" smtClean="0"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228600" y="1524000"/>
            <a:ext cx="8486776" cy="15240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P2P (peer-to-peer) </a:t>
            </a:r>
            <a:r>
              <a:rPr lang="zh-TW" altLang="en-US" sz="2400" dirty="0">
                <a:solidFill>
                  <a:schemeClr val="tx1"/>
                </a:solidFill>
              </a:rPr>
              <a:t>指的是對等式網路</a:t>
            </a:r>
            <a:r>
              <a:rPr lang="zh-TW" altLang="en-US" sz="2400" dirty="0" smtClean="0">
                <a:solidFill>
                  <a:schemeClr val="tx1"/>
                </a:solidFill>
              </a:rPr>
              <a:t>，在</a:t>
            </a:r>
            <a:r>
              <a:rPr lang="zh-TW" altLang="en-US" sz="2400" dirty="0">
                <a:solidFill>
                  <a:schemeClr val="tx1"/>
                </a:solidFill>
              </a:rPr>
              <a:t>這種網路架構下，用戶端彼此之間可以直接連結分享資料，無須經過伺服器，這樣不僅能夠加快資料傳輸速率，同時能夠減輕伺服器的負荷，避免伺服器故障所造成的無法連線問題。</a:t>
            </a: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96200" y="714375"/>
            <a:ext cx="1019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P.10-12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86200" y="603827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線上音樂平台</a:t>
            </a:r>
            <a:r>
              <a:rPr lang="en-US" altLang="zh-TW" sz="1400" dirty="0">
                <a:latin typeface="+mj-ea"/>
                <a:ea typeface="+mj-ea"/>
              </a:rPr>
              <a:t>KKBOX</a:t>
            </a:r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12" name="圖片 11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3276600"/>
            <a:ext cx="385161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2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cs typeface="Arial" pitchFamily="34" charset="0"/>
              </a:rPr>
              <a:t>10-9</a:t>
            </a:r>
            <a:r>
              <a:rPr lang="zh-TW" altLang="en-US" sz="4000" dirty="0">
                <a:cs typeface="Arial" pitchFamily="34" charset="0"/>
              </a:rPr>
              <a:t>　</a:t>
            </a:r>
            <a:r>
              <a:rPr lang="zh-TW" altLang="en-US" sz="4000" dirty="0" smtClean="0">
                <a:cs typeface="Arial" pitchFamily="34" charset="0"/>
              </a:rPr>
              <a:t>部落格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228600" y="1524000"/>
            <a:ext cx="8486776" cy="15240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部落格 </a:t>
            </a:r>
            <a:r>
              <a:rPr lang="en-US" altLang="zh-TW" sz="2400" dirty="0">
                <a:solidFill>
                  <a:schemeClr val="tx1"/>
                </a:solidFill>
              </a:rPr>
              <a:t>(blog) </a:t>
            </a:r>
            <a:r>
              <a:rPr lang="zh-TW" altLang="en-US" sz="2400" dirty="0">
                <a:solidFill>
                  <a:schemeClr val="tx1"/>
                </a:solidFill>
              </a:rPr>
              <a:t>是一種通常由個人管理，不定期張貼文章、圖片或影片的網站，又稱為「網誌」。每個部落客 </a:t>
            </a:r>
            <a:r>
              <a:rPr lang="en-US" altLang="zh-TW" sz="2400" dirty="0">
                <a:solidFill>
                  <a:schemeClr val="tx1"/>
                </a:solidFill>
              </a:rPr>
              <a:t>(blogger) </a:t>
            </a:r>
            <a:r>
              <a:rPr lang="zh-TW" altLang="en-US" sz="2400" dirty="0">
                <a:solidFill>
                  <a:schemeClr val="tx1"/>
                </a:solidFill>
              </a:rPr>
              <a:t>可以針對部落格裡面的文章做出回應，也可以針對回應再做出回應，因而演變出知識分享與社群互動的特性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96200" y="714375"/>
            <a:ext cx="1019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P.10-13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pic>
        <p:nvPicPr>
          <p:cNvPr id="12" name="圖片 11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2490962" y="6096000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+mj-ea"/>
                <a:ea typeface="+mj-ea"/>
              </a:rPr>
              <a:t>PC</a:t>
            </a:r>
            <a:r>
              <a:rPr lang="zh-TW" altLang="zh-TW" sz="1400" dirty="0">
                <a:latin typeface="+mj-ea"/>
                <a:ea typeface="+mj-ea"/>
              </a:rPr>
              <a:t>版</a:t>
            </a:r>
            <a:r>
              <a:rPr lang="en-US" altLang="zh-TW" sz="1400" dirty="0" err="1">
                <a:latin typeface="+mj-ea"/>
                <a:ea typeface="+mj-ea"/>
              </a:rPr>
              <a:t>Xuite</a:t>
            </a:r>
            <a:r>
              <a:rPr lang="zh-TW" altLang="zh-TW" sz="1400" dirty="0">
                <a:latin typeface="+mj-ea"/>
                <a:ea typeface="+mj-ea"/>
              </a:rPr>
              <a:t>隨意窩</a:t>
            </a: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62600" y="6096000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行動</a:t>
            </a:r>
            <a:r>
              <a:rPr lang="zh-TW" altLang="zh-TW" sz="1400" dirty="0" smtClean="0">
                <a:latin typeface="+mj-ea"/>
                <a:ea typeface="+mj-ea"/>
              </a:rPr>
              <a:t>版</a:t>
            </a:r>
            <a:r>
              <a:rPr lang="en-US" altLang="zh-TW" sz="1400" dirty="0" err="1">
                <a:latin typeface="+mj-ea"/>
                <a:ea typeface="+mj-ea"/>
              </a:rPr>
              <a:t>Xuite</a:t>
            </a:r>
            <a:r>
              <a:rPr lang="zh-TW" altLang="zh-TW" sz="1400" dirty="0">
                <a:latin typeface="+mj-ea"/>
                <a:ea typeface="+mj-ea"/>
              </a:rPr>
              <a:t>隨意窩</a:t>
            </a:r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17" name="圖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415183" y="3284740"/>
            <a:ext cx="3827657" cy="2811260"/>
          </a:xfrm>
          <a:prstGeom prst="rect">
            <a:avLst/>
          </a:prstGeom>
        </p:spPr>
      </p:pic>
      <p:pic>
        <p:nvPicPr>
          <p:cNvPr id="19" name="圖片 18" descr="J:\Jean\2017新趨勢計概\稿件\Ch09\2017hot9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31" y="3284740"/>
            <a:ext cx="1672212" cy="281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4401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>
                <a:cs typeface="Arial" pitchFamily="34" charset="0"/>
              </a:rPr>
              <a:t>10-10</a:t>
            </a:r>
            <a:r>
              <a:rPr lang="zh-TW" altLang="en-US" sz="4000" dirty="0">
                <a:cs typeface="Arial" pitchFamily="34" charset="0"/>
              </a:rPr>
              <a:t>　</a:t>
            </a:r>
            <a:r>
              <a:rPr lang="en-US" altLang="zh-TW" sz="4000" dirty="0">
                <a:cs typeface="Arial" pitchFamily="34" charset="0"/>
              </a:rPr>
              <a:t>Facebook</a:t>
            </a:r>
            <a:r>
              <a:rPr lang="zh-TW" altLang="en-US" sz="4000" dirty="0">
                <a:cs typeface="Arial" pitchFamily="34" charset="0"/>
              </a:rPr>
              <a:t>社群網站</a:t>
            </a:r>
            <a:endParaRPr lang="zh-TW" altLang="en-US" sz="4000" dirty="0" smtClean="0"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228600" y="1524000"/>
            <a:ext cx="8486776" cy="15240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Facebook</a:t>
            </a:r>
            <a:r>
              <a:rPr lang="zh-TW" altLang="en-US" sz="2400" dirty="0">
                <a:solidFill>
                  <a:schemeClr val="tx1"/>
                </a:solidFill>
              </a:rPr>
              <a:t>是目前規模最大的社群網站，只要年滿</a:t>
            </a:r>
            <a:r>
              <a:rPr lang="en-US" altLang="zh-TW" sz="2400" dirty="0">
                <a:solidFill>
                  <a:schemeClr val="tx1"/>
                </a:solidFill>
              </a:rPr>
              <a:t>13</a:t>
            </a:r>
            <a:r>
              <a:rPr lang="zh-TW" altLang="en-US" sz="2400" dirty="0">
                <a:solidFill>
                  <a:schemeClr val="tx1"/>
                </a:solidFill>
              </a:rPr>
              <a:t>歲就能免費加入，在上面尋找</a:t>
            </a:r>
            <a:r>
              <a:rPr lang="zh-TW" altLang="en-US" sz="2400" dirty="0" smtClean="0">
                <a:solidFill>
                  <a:schemeClr val="tx1"/>
                </a:solidFill>
              </a:rPr>
              <a:t>親友</a:t>
            </a:r>
            <a:r>
              <a:rPr lang="zh-TW" altLang="en-US" sz="2400" dirty="0">
                <a:solidFill>
                  <a:schemeClr val="tx1"/>
                </a:solidFill>
              </a:rPr>
              <a:t>，貼文、上傳相片或影片、回應朋友的貼文或相片、玩遊戲、傳送訊息或貼圖、打卡</a:t>
            </a:r>
            <a:r>
              <a:rPr lang="zh-TW" altLang="en-US" sz="2400" dirty="0" smtClean="0">
                <a:solidFill>
                  <a:schemeClr val="tx1"/>
                </a:solidFill>
              </a:rPr>
              <a:t>、直播</a:t>
            </a:r>
            <a:r>
              <a:rPr lang="zh-TW" altLang="en-US" sz="2400" dirty="0">
                <a:solidFill>
                  <a:schemeClr val="tx1"/>
                </a:solidFill>
              </a:rPr>
              <a:t>等。</a:t>
            </a: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96200" y="714375"/>
            <a:ext cx="1019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P.10-14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81400" y="6180373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使用者可以在動態消息貼文或上傳相片</a:t>
            </a:r>
          </a:p>
        </p:txBody>
      </p:sp>
      <p:pic>
        <p:nvPicPr>
          <p:cNvPr id="12" name="圖片 11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J:\Jean\2017新趨勢計概\稿件\Ch09\FB17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1839097" cy="33498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2290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cs typeface="Arial" pitchFamily="34" charset="0"/>
              </a:rPr>
              <a:t>10-11</a:t>
            </a:r>
            <a:r>
              <a:rPr lang="zh-TW" altLang="en-US" sz="4000" dirty="0">
                <a:cs typeface="Arial" pitchFamily="34" charset="0"/>
              </a:rPr>
              <a:t>　</a:t>
            </a:r>
            <a:r>
              <a:rPr lang="zh-TW" altLang="en-US" sz="4000" dirty="0" smtClean="0">
                <a:cs typeface="Arial" pitchFamily="34" charset="0"/>
              </a:rPr>
              <a:t>微網誌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228600" y="1524000"/>
            <a:ext cx="8486776" cy="15240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微網誌 </a:t>
            </a:r>
            <a:r>
              <a:rPr lang="en-US" altLang="zh-TW" sz="2400" dirty="0">
                <a:solidFill>
                  <a:schemeClr val="tx1"/>
                </a:solidFill>
              </a:rPr>
              <a:t>(microblog) </a:t>
            </a:r>
            <a:r>
              <a:rPr lang="zh-TW" altLang="en-US" sz="2400" dirty="0">
                <a:solidFill>
                  <a:schemeClr val="tx1"/>
                </a:solidFill>
              </a:rPr>
              <a:t>是一種結合即時通訊和部落格的即時性平台，又稱為「微博」，使用者可以即時更新</a:t>
            </a:r>
            <a:r>
              <a:rPr lang="zh-TW" altLang="en-US" sz="2400" dirty="0" smtClean="0">
                <a:solidFill>
                  <a:schemeClr val="tx1"/>
                </a:solidFill>
              </a:rPr>
              <a:t>簡短文字，</a:t>
            </a:r>
            <a:r>
              <a:rPr lang="zh-TW" altLang="en-US" sz="2400" dirty="0">
                <a:solidFill>
                  <a:schemeClr val="tx1"/>
                </a:solidFill>
              </a:rPr>
              <a:t>然後以類似部落格的形式發布，但和部落格不同的是微網誌的訊息即時且簡短，微網誌的代表性網站有</a:t>
            </a:r>
            <a:r>
              <a:rPr lang="en-US" altLang="zh-TW" sz="2400" dirty="0">
                <a:solidFill>
                  <a:schemeClr val="tx1"/>
                </a:solidFill>
              </a:rPr>
              <a:t>Twitter (</a:t>
            </a:r>
            <a:r>
              <a:rPr lang="zh-TW" altLang="en-US" sz="2400" dirty="0">
                <a:solidFill>
                  <a:schemeClr val="tx1"/>
                </a:solidFill>
              </a:rPr>
              <a:t>推特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 err="1">
                <a:solidFill>
                  <a:schemeClr val="tx1"/>
                </a:solidFill>
              </a:rPr>
              <a:t>Plurk</a:t>
            </a:r>
            <a:r>
              <a:rPr lang="en-US" altLang="zh-TW" sz="2400" dirty="0">
                <a:solidFill>
                  <a:schemeClr val="tx1"/>
                </a:solidFill>
              </a:rPr>
              <a:t> (</a:t>
            </a:r>
            <a:r>
              <a:rPr lang="zh-TW" altLang="en-US" sz="2400" dirty="0">
                <a:solidFill>
                  <a:schemeClr val="tx1"/>
                </a:solidFill>
              </a:rPr>
              <a:t>噗浪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r>
              <a:rPr lang="zh-TW" altLang="en-US" sz="2400" dirty="0">
                <a:solidFill>
                  <a:schemeClr val="tx1"/>
                </a:solidFill>
              </a:rPr>
              <a:t>、新浪微博、騰訊微博、搜狐微博等。</a:t>
            </a: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96200" y="714375"/>
            <a:ext cx="1019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P.10-15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81400" y="6180373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美國總統川普在</a:t>
            </a:r>
            <a:r>
              <a:rPr lang="en-US" altLang="zh-TW" sz="1400" dirty="0">
                <a:latin typeface="+mj-ea"/>
                <a:ea typeface="+mj-ea"/>
              </a:rPr>
              <a:t>Twitter</a:t>
            </a:r>
            <a:r>
              <a:rPr lang="zh-TW" altLang="en-US" sz="1400" dirty="0">
                <a:latin typeface="+mj-ea"/>
                <a:ea typeface="+mj-ea"/>
              </a:rPr>
              <a:t>有上億的跟隨者</a:t>
            </a:r>
          </a:p>
        </p:txBody>
      </p:sp>
      <p:pic>
        <p:nvPicPr>
          <p:cNvPr id="12" name="圖片 11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2978150" y="3505200"/>
            <a:ext cx="34226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58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/>
              <a:t>10-12 App</a:t>
            </a:r>
            <a:endParaRPr lang="zh-TW" altLang="en-US" sz="4000" dirty="0" smtClean="0"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1" cy="23622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200" dirty="0" smtClean="0">
                <a:solidFill>
                  <a:schemeClr val="tx1"/>
                </a:solidFill>
              </a:rPr>
              <a:t>App </a:t>
            </a:r>
            <a:r>
              <a:rPr lang="en-US" altLang="zh-TW" sz="2200" dirty="0">
                <a:solidFill>
                  <a:schemeClr val="tx1"/>
                </a:solidFill>
              </a:rPr>
              <a:t>(Application) </a:t>
            </a:r>
            <a:r>
              <a:rPr lang="zh-TW" altLang="en-US" sz="2200" dirty="0">
                <a:solidFill>
                  <a:schemeClr val="tx1"/>
                </a:solidFill>
              </a:rPr>
              <a:t>泛指智慧型手機、平板電腦等行動裝置上的微型應用程式，不同的作業系統有自己專屬的</a:t>
            </a:r>
            <a:r>
              <a:rPr lang="en-US" altLang="zh-TW" sz="2200" dirty="0">
                <a:solidFill>
                  <a:schemeClr val="tx1"/>
                </a:solidFill>
              </a:rPr>
              <a:t>App</a:t>
            </a:r>
            <a:r>
              <a:rPr lang="zh-TW" altLang="en-US" sz="2200" dirty="0">
                <a:solidFill>
                  <a:schemeClr val="tx1"/>
                </a:solidFill>
              </a:rPr>
              <a:t>銷售平台，例如</a:t>
            </a:r>
            <a:r>
              <a:rPr lang="en-US" altLang="zh-TW" sz="2200" dirty="0">
                <a:solidFill>
                  <a:schemeClr val="tx1"/>
                </a:solidFill>
              </a:rPr>
              <a:t>iOS</a:t>
            </a:r>
            <a:r>
              <a:rPr lang="zh-TW" altLang="en-US" sz="2200" dirty="0">
                <a:solidFill>
                  <a:schemeClr val="tx1"/>
                </a:solidFill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</a:rPr>
              <a:t>Android</a:t>
            </a:r>
            <a:r>
              <a:rPr lang="zh-TW" altLang="en-US" sz="2200" dirty="0">
                <a:solidFill>
                  <a:schemeClr val="tx1"/>
                </a:solidFill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</a:rPr>
              <a:t>Windows 8/8.1/10</a:t>
            </a:r>
            <a:r>
              <a:rPr lang="zh-TW" altLang="en-US" sz="2200" dirty="0">
                <a:solidFill>
                  <a:schemeClr val="tx1"/>
                </a:solidFill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</a:rPr>
              <a:t>BlackBerry</a:t>
            </a:r>
            <a:r>
              <a:rPr lang="zh-TW" altLang="en-US" sz="2200" dirty="0">
                <a:solidFill>
                  <a:schemeClr val="tx1"/>
                </a:solidFill>
              </a:rPr>
              <a:t>的</a:t>
            </a:r>
            <a:r>
              <a:rPr lang="en-US" altLang="zh-TW" sz="2200" dirty="0">
                <a:solidFill>
                  <a:schemeClr val="tx1"/>
                </a:solidFill>
              </a:rPr>
              <a:t>App</a:t>
            </a:r>
            <a:r>
              <a:rPr lang="zh-TW" altLang="en-US" sz="2200" dirty="0">
                <a:solidFill>
                  <a:schemeClr val="tx1"/>
                </a:solidFill>
              </a:rPr>
              <a:t>銷售平台分別為</a:t>
            </a:r>
            <a:r>
              <a:rPr lang="en-US" altLang="zh-TW" sz="2200" dirty="0">
                <a:solidFill>
                  <a:schemeClr val="tx1"/>
                </a:solidFill>
              </a:rPr>
              <a:t>App Store</a:t>
            </a:r>
            <a:r>
              <a:rPr lang="zh-TW" altLang="en-US" sz="2200" dirty="0">
                <a:solidFill>
                  <a:schemeClr val="tx1"/>
                </a:solidFill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</a:rPr>
              <a:t>Google Play</a:t>
            </a:r>
            <a:r>
              <a:rPr lang="zh-TW" altLang="en-US" sz="2200" dirty="0">
                <a:solidFill>
                  <a:schemeClr val="tx1"/>
                </a:solidFill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</a:rPr>
              <a:t>Windows Store</a:t>
            </a:r>
            <a:r>
              <a:rPr lang="zh-TW" altLang="en-US" sz="2200" dirty="0">
                <a:solidFill>
                  <a:schemeClr val="tx1"/>
                </a:solidFill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</a:rPr>
              <a:t>BlackBerry World</a:t>
            </a:r>
            <a:r>
              <a:rPr lang="zh-TW" altLang="en-US" sz="2200" dirty="0">
                <a:solidFill>
                  <a:schemeClr val="tx1"/>
                </a:solidFill>
              </a:rPr>
              <a:t>。在第三方軟體業者開發出</a:t>
            </a:r>
            <a:r>
              <a:rPr lang="en-US" altLang="zh-TW" sz="2200" dirty="0">
                <a:solidFill>
                  <a:schemeClr val="tx1"/>
                </a:solidFill>
              </a:rPr>
              <a:t>App</a:t>
            </a:r>
            <a:r>
              <a:rPr lang="zh-TW" altLang="en-US" sz="2200" dirty="0">
                <a:solidFill>
                  <a:schemeClr val="tx1"/>
                </a:solidFill>
              </a:rPr>
              <a:t>後，就會將</a:t>
            </a:r>
            <a:r>
              <a:rPr lang="en-US" altLang="zh-TW" sz="2200" dirty="0">
                <a:solidFill>
                  <a:schemeClr val="tx1"/>
                </a:solidFill>
              </a:rPr>
              <a:t>App</a:t>
            </a:r>
            <a:r>
              <a:rPr lang="zh-TW" altLang="en-US" sz="2200" dirty="0">
                <a:solidFill>
                  <a:schemeClr val="tx1"/>
                </a:solidFill>
              </a:rPr>
              <a:t>上架至其專屬平台</a:t>
            </a:r>
            <a:r>
              <a:rPr lang="zh-TW" altLang="en-US" sz="2200" dirty="0" smtClean="0">
                <a:solidFill>
                  <a:schemeClr val="tx1"/>
                </a:solidFill>
              </a:rPr>
              <a:t>販售。</a:t>
            </a:r>
            <a:endParaRPr lang="en-US" altLang="zh-TW" sz="2200" dirty="0" smtClean="0">
              <a:solidFill>
                <a:schemeClr val="tx1"/>
              </a:solidFill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20001" y="714375"/>
            <a:ext cx="969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P.10-16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81800" y="5988386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Google Play</a:t>
            </a:r>
            <a:endParaRPr lang="zh-TW" altLang="en-US" dirty="0"/>
          </a:p>
        </p:txBody>
      </p:sp>
      <p:pic>
        <p:nvPicPr>
          <p:cNvPr id="12" name="圖片 11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549658" y="3437237"/>
            <a:ext cx="4403342" cy="2929123"/>
          </a:xfrm>
          <a:prstGeom prst="rect">
            <a:avLst/>
          </a:prstGeom>
        </p:spPr>
      </p:pic>
      <p:pic>
        <p:nvPicPr>
          <p:cNvPr id="14" name="圖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5029200" y="3422821"/>
            <a:ext cx="1752600" cy="292322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/>
              <a:t>10-13 G</a:t>
            </a:r>
            <a:r>
              <a:rPr lang="en-US" altLang="zh-TW" sz="4000" cap="none" dirty="0" smtClean="0"/>
              <a:t>oogle</a:t>
            </a:r>
            <a:r>
              <a:rPr lang="zh-TW" altLang="en-US" sz="4000" dirty="0" smtClean="0"/>
              <a:t>服務</a:t>
            </a:r>
            <a:endParaRPr lang="zh-TW" altLang="en-US" sz="4000" dirty="0" smtClean="0"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304800" y="1600200"/>
            <a:ext cx="8153400" cy="1295400"/>
          </a:xfrm>
        </p:spPr>
        <p:txBody>
          <a:bodyPr/>
          <a:lstStyle/>
          <a:p>
            <a:pPr algn="just">
              <a:buNone/>
            </a:pPr>
            <a:r>
              <a:rPr lang="en-US" altLang="zh-TW" sz="2400" dirty="0" smtClean="0">
                <a:solidFill>
                  <a:schemeClr val="tx1"/>
                </a:solidFill>
              </a:rPr>
              <a:t>	</a:t>
            </a:r>
            <a:r>
              <a:rPr lang="zh-TW" altLang="en-US" sz="2400" dirty="0">
                <a:solidFill>
                  <a:schemeClr val="tx1"/>
                </a:solidFill>
              </a:rPr>
              <a:t>常見的</a:t>
            </a:r>
            <a:r>
              <a:rPr lang="en-US" altLang="zh-TW" sz="2400" dirty="0">
                <a:solidFill>
                  <a:schemeClr val="tx1"/>
                </a:solidFill>
              </a:rPr>
              <a:t>Google</a:t>
            </a:r>
            <a:r>
              <a:rPr lang="zh-TW" altLang="en-US" sz="2400" dirty="0">
                <a:solidFill>
                  <a:schemeClr val="tx1"/>
                </a:solidFill>
              </a:rPr>
              <a:t>服務有</a:t>
            </a:r>
            <a:r>
              <a:rPr lang="en-US" altLang="zh-TW" sz="2400" dirty="0">
                <a:solidFill>
                  <a:schemeClr val="tx1"/>
                </a:solidFill>
                <a:hlinkClick r:id="rId2" action="ppaction://hlinksldjump"/>
              </a:rPr>
              <a:t>Google</a:t>
            </a:r>
            <a:r>
              <a:rPr lang="zh-TW" altLang="en-US" sz="2400" dirty="0">
                <a:solidFill>
                  <a:schemeClr val="tx1"/>
                </a:solidFill>
                <a:hlinkClick r:id="rId2" action="ppaction://hlinksldjump"/>
              </a:rPr>
              <a:t>搜尋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hlinkClick r:id="rId3" action="ppaction://hlinksldjump"/>
              </a:rPr>
              <a:t>Google</a:t>
            </a:r>
            <a:r>
              <a:rPr lang="zh-TW" altLang="en-US" sz="2400" dirty="0">
                <a:solidFill>
                  <a:schemeClr val="tx1"/>
                </a:solidFill>
                <a:hlinkClick r:id="rId3" action="ppaction://hlinksldjump"/>
              </a:rPr>
              <a:t>地圖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hlinkClick r:id="rId4" action="ppaction://hlinksldjump"/>
              </a:rPr>
              <a:t>Google</a:t>
            </a:r>
            <a:r>
              <a:rPr lang="zh-TW" altLang="en-US" sz="2400" dirty="0">
                <a:solidFill>
                  <a:schemeClr val="tx1"/>
                </a:solidFill>
                <a:hlinkClick r:id="rId4" action="ppaction://hlinksldjump"/>
              </a:rPr>
              <a:t>翻譯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Google</a:t>
            </a:r>
            <a:r>
              <a:rPr lang="zh-TW" altLang="en-US" sz="2400" dirty="0">
                <a:solidFill>
                  <a:schemeClr val="tx1"/>
                </a:solidFill>
              </a:rPr>
              <a:t>日曆、</a:t>
            </a:r>
            <a:r>
              <a:rPr lang="en-US" altLang="zh-TW" sz="2400" dirty="0">
                <a:solidFill>
                  <a:schemeClr val="tx1"/>
                </a:solidFill>
              </a:rPr>
              <a:t>Google</a:t>
            </a:r>
            <a:r>
              <a:rPr lang="zh-TW" altLang="en-US" sz="2400" dirty="0">
                <a:solidFill>
                  <a:schemeClr val="tx1"/>
                </a:solidFill>
              </a:rPr>
              <a:t>相簿、</a:t>
            </a:r>
            <a:r>
              <a:rPr lang="en-US" altLang="zh-TW" sz="2400" dirty="0">
                <a:solidFill>
                  <a:schemeClr val="tx1"/>
                </a:solidFill>
              </a:rPr>
              <a:t>Google Drive (</a:t>
            </a:r>
            <a:r>
              <a:rPr lang="zh-TW" altLang="en-US" sz="2400" dirty="0">
                <a:solidFill>
                  <a:schemeClr val="tx1"/>
                </a:solidFill>
              </a:rPr>
              <a:t>雲端硬碟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Google Docs (</a:t>
            </a:r>
            <a:r>
              <a:rPr lang="zh-TW" altLang="en-US" sz="2400" dirty="0">
                <a:solidFill>
                  <a:schemeClr val="tx1"/>
                </a:solidFill>
              </a:rPr>
              <a:t>文件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Gmail (</a:t>
            </a:r>
            <a:r>
              <a:rPr lang="zh-TW" altLang="en-US" sz="2400" dirty="0">
                <a:solidFill>
                  <a:schemeClr val="tx1"/>
                </a:solidFill>
              </a:rPr>
              <a:t>電子郵件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Google+ (</a:t>
            </a:r>
            <a:r>
              <a:rPr lang="zh-TW" altLang="en-US" sz="2400" dirty="0">
                <a:solidFill>
                  <a:schemeClr val="tx1"/>
                </a:solidFill>
              </a:rPr>
              <a:t>社群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YouTube (</a:t>
            </a:r>
            <a:r>
              <a:rPr lang="zh-TW" altLang="en-US" sz="2400" dirty="0">
                <a:solidFill>
                  <a:schemeClr val="tx1"/>
                </a:solidFill>
              </a:rPr>
              <a:t>影片</a:t>
            </a:r>
            <a:r>
              <a:rPr lang="en-US" altLang="zh-TW" sz="2400" dirty="0">
                <a:solidFill>
                  <a:schemeClr val="tx1"/>
                </a:solidFill>
              </a:rPr>
              <a:t>) </a:t>
            </a:r>
            <a:r>
              <a:rPr lang="zh-TW" altLang="en-US" sz="2400" dirty="0" smtClean="0">
                <a:solidFill>
                  <a:schemeClr val="tx1"/>
                </a:solidFill>
              </a:rPr>
              <a:t>等。</a:t>
            </a: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239000" y="714375"/>
            <a:ext cx="16098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>
                <a:cs typeface="Arial" charset="0"/>
              </a:rPr>
              <a:t>P.10-18 ~ </a:t>
            </a:r>
            <a:r>
              <a:rPr lang="en-US" altLang="zh-TW" sz="1400" dirty="0" smtClean="0">
                <a:cs typeface="Arial" charset="0"/>
              </a:rPr>
              <a:t>P.10-34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2600" y="526603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+mj-ea"/>
                <a:ea typeface="+mj-ea"/>
              </a:rPr>
              <a:t>Google</a:t>
            </a:r>
            <a:r>
              <a:rPr lang="zh-TW" altLang="en-US" sz="1400" dirty="0" smtClean="0">
                <a:latin typeface="+mj-ea"/>
                <a:ea typeface="+mj-ea"/>
              </a:rPr>
              <a:t>日曆</a:t>
            </a:r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12" name="圖片 11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4127025" y="526603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+mj-ea"/>
                <a:ea typeface="+mj-ea"/>
              </a:rPr>
              <a:t>Google</a:t>
            </a:r>
            <a:r>
              <a:rPr lang="zh-TW" altLang="en-US" sz="1400" dirty="0" smtClean="0">
                <a:latin typeface="+mj-ea"/>
                <a:ea typeface="+mj-ea"/>
              </a:rPr>
              <a:t>相簿</a:t>
            </a: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03176" y="526603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+mj-ea"/>
                <a:ea typeface="+mj-ea"/>
              </a:rPr>
              <a:t>Google</a:t>
            </a:r>
            <a:r>
              <a:rPr lang="zh-TW" altLang="en-US" sz="1400" dirty="0" smtClean="0">
                <a:latin typeface="+mj-ea"/>
                <a:ea typeface="+mj-ea"/>
              </a:rPr>
              <a:t> </a:t>
            </a:r>
            <a:r>
              <a:rPr lang="en-US" altLang="zh-TW" sz="1400" dirty="0" smtClean="0">
                <a:latin typeface="+mj-ea"/>
                <a:ea typeface="+mj-ea"/>
              </a:rPr>
              <a:t>Drive</a:t>
            </a:r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22" name="圖片 21"/>
          <p:cNvPicPr/>
          <p:nvPr/>
        </p:nvPicPr>
        <p:blipFill>
          <a:blip r:embed="rId8"/>
          <a:stretch>
            <a:fillRect/>
          </a:stretch>
        </p:blipFill>
        <p:spPr>
          <a:xfrm>
            <a:off x="685801" y="3351888"/>
            <a:ext cx="3059906" cy="1879139"/>
          </a:xfrm>
          <a:prstGeom prst="rect">
            <a:avLst/>
          </a:prstGeom>
        </p:spPr>
      </p:pic>
      <p:pic>
        <p:nvPicPr>
          <p:cNvPr id="23" name="圖片 22"/>
          <p:cNvPicPr/>
          <p:nvPr/>
        </p:nvPicPr>
        <p:blipFill>
          <a:blip r:embed="rId9"/>
          <a:stretch>
            <a:fillRect/>
          </a:stretch>
        </p:blipFill>
        <p:spPr>
          <a:xfrm>
            <a:off x="3838382" y="3351888"/>
            <a:ext cx="2060609" cy="1879139"/>
          </a:xfrm>
          <a:prstGeom prst="rect">
            <a:avLst/>
          </a:prstGeom>
        </p:spPr>
      </p:pic>
      <p:pic>
        <p:nvPicPr>
          <p:cNvPr id="24" name="圖片 23"/>
          <p:cNvPicPr/>
          <p:nvPr/>
        </p:nvPicPr>
        <p:blipFill>
          <a:blip r:embed="rId10"/>
          <a:stretch>
            <a:fillRect/>
          </a:stretch>
        </p:blipFill>
        <p:spPr>
          <a:xfrm>
            <a:off x="5975191" y="3351888"/>
            <a:ext cx="2635409" cy="19059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0" y="3124200"/>
            <a:ext cx="9161318" cy="838200"/>
          </a:xfrm>
          <a:prstGeom prst="roundRect">
            <a:avLst/>
          </a:prstGeom>
          <a:solidFill>
            <a:srgbClr val="CC99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本</a:t>
            </a:r>
            <a:r>
              <a:rPr lang="zh-TW" altLang="en-US" sz="4400" dirty="0" smtClean="0"/>
              <a:t>章</a:t>
            </a:r>
            <a:r>
              <a:rPr lang="zh-TW" altLang="en-US" sz="4400" dirty="0"/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2201607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6553200" cy="685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zh-TW" sz="3200" dirty="0" smtClean="0">
                <a:cs typeface="Arial" pitchFamily="34" charset="0"/>
              </a:rPr>
              <a:t>G</a:t>
            </a:r>
            <a:r>
              <a:rPr lang="en-US" altLang="zh-TW" sz="3200" cap="none" dirty="0" smtClean="0">
                <a:cs typeface="Arial" pitchFamily="34" charset="0"/>
              </a:rPr>
              <a:t>oogle</a:t>
            </a:r>
            <a:r>
              <a:rPr lang="zh-TW" altLang="en-US" sz="3200" dirty="0" smtClean="0">
                <a:cs typeface="Arial" pitchFamily="34" charset="0"/>
              </a:rPr>
              <a:t>搜尋</a:t>
            </a:r>
            <a:endParaRPr lang="zh-TW" altLang="en-US" sz="3200" dirty="0" smtClean="0">
              <a:solidFill>
                <a:srgbClr val="663300"/>
              </a:solidFill>
              <a:effectLst/>
              <a:cs typeface="Arial" pitchFamily="34" charset="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29525" y="714375"/>
            <a:ext cx="1285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400" dirty="0" smtClean="0">
                <a:cs typeface="Arial" charset="0"/>
              </a:rPr>
              <a:t>P.10-18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5562600" cy="39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04657" y="5914028"/>
            <a:ext cx="655565" cy="6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1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868263"/>
            <a:ext cx="6553200" cy="685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zh-TW" sz="3200" dirty="0" smtClean="0">
                <a:cs typeface="Arial" pitchFamily="34" charset="0"/>
              </a:rPr>
              <a:t>G</a:t>
            </a:r>
            <a:r>
              <a:rPr lang="en-US" altLang="zh-TW" sz="3200" cap="none" dirty="0" smtClean="0">
                <a:cs typeface="Arial" pitchFamily="34" charset="0"/>
              </a:rPr>
              <a:t>oogle</a:t>
            </a:r>
            <a:r>
              <a:rPr lang="zh-TW" altLang="en-US" sz="3200" dirty="0" smtClean="0">
                <a:cs typeface="Arial" pitchFamily="34" charset="0"/>
              </a:rPr>
              <a:t>地圖</a:t>
            </a:r>
            <a:endParaRPr lang="zh-TW" altLang="en-US" sz="3200" dirty="0" smtClean="0">
              <a:solidFill>
                <a:srgbClr val="663300"/>
              </a:solidFill>
              <a:effectLst/>
              <a:cs typeface="Arial" pitchFamily="34" charset="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315200" y="714375"/>
            <a:ext cx="1500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P.10-20~P.10-21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04800" y="2213290"/>
            <a:ext cx="8686800" cy="379063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4" name="圖片 13" descr="J:\Jean\2017新趨勢計概\稿件\Ch09\2017hot1g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99815" cy="24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 descr="J:\Jean\2017新趨勢計概\稿件\Ch09\2017hot1h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72" y="1499286"/>
            <a:ext cx="3599815" cy="24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 descr="J:\Jean\2017新趨勢計概\稿件\Ch09\2017hot1i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31" y="4075623"/>
            <a:ext cx="3599815" cy="2431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向右箭號 2"/>
          <p:cNvSpPr/>
          <p:nvPr/>
        </p:nvSpPr>
        <p:spPr>
          <a:xfrm>
            <a:off x="4133215" y="2739707"/>
            <a:ext cx="286385" cy="232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下箭號 3"/>
          <p:cNvSpPr/>
          <p:nvPr/>
        </p:nvSpPr>
        <p:spPr>
          <a:xfrm>
            <a:off x="6324600" y="3930701"/>
            <a:ext cx="228600" cy="260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o_return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04657" y="5914028"/>
            <a:ext cx="655565" cy="6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3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6553200" cy="685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zh-TW" sz="3200" dirty="0" smtClean="0">
                <a:cs typeface="Arial" pitchFamily="34" charset="0"/>
              </a:rPr>
              <a:t>G</a:t>
            </a:r>
            <a:r>
              <a:rPr lang="en-US" altLang="zh-TW" sz="3200" cap="none" dirty="0" smtClean="0">
                <a:cs typeface="Arial" pitchFamily="34" charset="0"/>
              </a:rPr>
              <a:t>oogle</a:t>
            </a:r>
            <a:r>
              <a:rPr lang="zh-TW" altLang="en-US" sz="3200" dirty="0" smtClean="0">
                <a:cs typeface="Arial" pitchFamily="34" charset="0"/>
              </a:rPr>
              <a:t>翻譯</a:t>
            </a:r>
            <a:endParaRPr lang="zh-TW" altLang="en-US" sz="3200" dirty="0" smtClean="0">
              <a:solidFill>
                <a:srgbClr val="663300"/>
              </a:solidFill>
              <a:effectLst/>
              <a:cs typeface="Arial" pitchFamily="34" charset="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1285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P.10-22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4"/>
          <a:stretch/>
        </p:blipFill>
        <p:spPr bwMode="auto">
          <a:xfrm>
            <a:off x="2438400" y="5254196"/>
            <a:ext cx="4368800" cy="91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2467292" y="2254679"/>
            <a:ext cx="4238308" cy="296862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709086" y="2590800"/>
            <a:ext cx="253314" cy="307777"/>
            <a:chOff x="1147119" y="3492920"/>
            <a:chExt cx="253314" cy="307777"/>
          </a:xfrm>
        </p:grpSpPr>
        <p:sp>
          <p:nvSpPr>
            <p:cNvPr id="4" name="橢圓 3"/>
            <p:cNvSpPr/>
            <p:nvPr/>
          </p:nvSpPr>
          <p:spPr>
            <a:xfrm>
              <a:off x="1167714" y="3529914"/>
              <a:ext cx="228600" cy="233791"/>
            </a:xfrm>
            <a:prstGeom prst="ellipse">
              <a:avLst/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147119" y="3492920"/>
              <a:ext cx="253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chemeClr val="bg1"/>
                  </a:solidFill>
                </a:rPr>
                <a:t>1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444049" y="2590800"/>
            <a:ext cx="253314" cy="307777"/>
            <a:chOff x="1147119" y="3492920"/>
            <a:chExt cx="253314" cy="307777"/>
          </a:xfrm>
        </p:grpSpPr>
        <p:sp>
          <p:nvSpPr>
            <p:cNvPr id="18" name="橢圓 17"/>
            <p:cNvSpPr/>
            <p:nvPr/>
          </p:nvSpPr>
          <p:spPr>
            <a:xfrm>
              <a:off x="1167714" y="3529914"/>
              <a:ext cx="228600" cy="233791"/>
            </a:xfrm>
            <a:prstGeom prst="ellipse">
              <a:avLst/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147119" y="3492920"/>
              <a:ext cx="253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</a:rPr>
                <a:t>2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038600" y="3477510"/>
            <a:ext cx="253314" cy="307777"/>
            <a:chOff x="1147119" y="3492920"/>
            <a:chExt cx="253314" cy="307777"/>
          </a:xfrm>
        </p:grpSpPr>
        <p:sp>
          <p:nvSpPr>
            <p:cNvPr id="21" name="橢圓 20"/>
            <p:cNvSpPr/>
            <p:nvPr/>
          </p:nvSpPr>
          <p:spPr>
            <a:xfrm>
              <a:off x="1167714" y="3529914"/>
              <a:ext cx="228600" cy="233791"/>
            </a:xfrm>
            <a:prstGeom prst="ellipse">
              <a:avLst/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147119" y="3492920"/>
              <a:ext cx="253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chemeClr val="bg1"/>
                  </a:solidFill>
                </a:rPr>
                <a:t>3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038600" y="4111823"/>
            <a:ext cx="253314" cy="307777"/>
            <a:chOff x="1147119" y="3492920"/>
            <a:chExt cx="253314" cy="307777"/>
          </a:xfrm>
        </p:grpSpPr>
        <p:sp>
          <p:nvSpPr>
            <p:cNvPr id="25" name="橢圓 24"/>
            <p:cNvSpPr/>
            <p:nvPr/>
          </p:nvSpPr>
          <p:spPr>
            <a:xfrm>
              <a:off x="1167714" y="3529914"/>
              <a:ext cx="228600" cy="233791"/>
            </a:xfrm>
            <a:prstGeom prst="ellipse">
              <a:avLst/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147119" y="3492920"/>
              <a:ext cx="253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chemeClr val="bg1"/>
                  </a:solidFill>
                </a:rPr>
                <a:t>4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323702" y="3477510"/>
            <a:ext cx="253314" cy="307777"/>
            <a:chOff x="1147119" y="3492920"/>
            <a:chExt cx="253314" cy="307777"/>
          </a:xfrm>
        </p:grpSpPr>
        <p:sp>
          <p:nvSpPr>
            <p:cNvPr id="28" name="橢圓 27"/>
            <p:cNvSpPr/>
            <p:nvPr/>
          </p:nvSpPr>
          <p:spPr>
            <a:xfrm>
              <a:off x="1167714" y="3529914"/>
              <a:ext cx="228600" cy="233791"/>
            </a:xfrm>
            <a:prstGeom prst="ellipse">
              <a:avLst/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147119" y="3492920"/>
              <a:ext cx="253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</a:rPr>
                <a:t>5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5323702" y="4111823"/>
            <a:ext cx="253314" cy="307777"/>
            <a:chOff x="1147119" y="3492920"/>
            <a:chExt cx="253314" cy="307777"/>
          </a:xfrm>
        </p:grpSpPr>
        <p:sp>
          <p:nvSpPr>
            <p:cNvPr id="31" name="橢圓 30"/>
            <p:cNvSpPr/>
            <p:nvPr/>
          </p:nvSpPr>
          <p:spPr>
            <a:xfrm>
              <a:off x="1167714" y="3529914"/>
              <a:ext cx="228600" cy="233791"/>
            </a:xfrm>
            <a:prstGeom prst="ellipse">
              <a:avLst/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147119" y="3492920"/>
              <a:ext cx="253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</a:rPr>
                <a:t>6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圖片 33" descr="o_return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04657" y="5914028"/>
            <a:ext cx="655565" cy="6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6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914400"/>
          </a:xfrm>
        </p:spPr>
        <p:txBody>
          <a:bodyPr/>
          <a:lstStyle/>
          <a:p>
            <a:pPr algn="ctr" eaLnBrk="1" hangingPunct="1"/>
            <a:r>
              <a:rPr lang="zh-TW" altLang="en-US" sz="5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常見的網路應用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09800" y="762000"/>
            <a:ext cx="11827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altLang="zh-TW" sz="5400" dirty="0" smtClean="0">
                <a:solidFill>
                  <a:srgbClr val="663300"/>
                </a:solidFill>
                <a:ea typeface="標楷體" pitchFamily="65" charset="-120"/>
                <a:cs typeface="Arial" charset="0"/>
              </a:rPr>
              <a:t>10</a:t>
            </a:r>
            <a:endParaRPr lang="zh-TW" altLang="en-US" sz="5400" dirty="0">
              <a:solidFill>
                <a:srgbClr val="663300"/>
              </a:solidFill>
              <a:ea typeface="標楷體" pitchFamily="65" charset="-120"/>
              <a:cs typeface="Arial" charset="0"/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1219200" y="2667000"/>
            <a:ext cx="327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3" action="ppaction://hlinksldjump"/>
              </a:rPr>
              <a:t>10-1 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3" action="ppaction://hlinksldjump"/>
              </a:rPr>
              <a:t>全球資訊網</a:t>
            </a:r>
            <a:endParaRPr kumimoji="0" lang="zh-TW" altLang="en-US" sz="22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4" action="ppaction://hlinksldjump"/>
              </a:rPr>
              <a:t>10-2 </a:t>
            </a:r>
            <a:r>
              <a:rPr kumimoji="0" lang="zh-TW" altLang="en-US" sz="2200" dirty="0" smtClean="0">
                <a:ea typeface="標楷體" pitchFamily="65" charset="-120"/>
                <a:cs typeface="Arial" charset="0"/>
                <a:hlinkClick r:id="rId4" action="ppaction://hlinksldjump"/>
              </a:rPr>
              <a:t>電子郵件</a:t>
            </a:r>
            <a:endParaRPr kumimoji="0" lang="en-US" altLang="zh-TW" sz="22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 smtClean="0">
                <a:ea typeface="標楷體" pitchFamily="65" charset="-120"/>
                <a:cs typeface="Arial" charset="0"/>
                <a:hlinkClick r:id="rId5" action="ppaction://hlinksldjump"/>
              </a:rPr>
              <a:t>10-3 </a:t>
            </a:r>
            <a:r>
              <a:rPr kumimoji="0" lang="zh-TW" altLang="en-US" sz="2200" dirty="0" smtClean="0">
                <a:ea typeface="標楷體" pitchFamily="65" charset="-120"/>
                <a:cs typeface="Arial" charset="0"/>
                <a:hlinkClick r:id="rId5" action="ppaction://hlinksldjump"/>
              </a:rPr>
              <a:t>遠端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5" action="ppaction://hlinksldjump"/>
              </a:rPr>
              <a:t>登入與</a:t>
            </a:r>
            <a:r>
              <a:rPr kumimoji="0" lang="en-US" altLang="zh-TW" sz="2200" dirty="0">
                <a:ea typeface="標楷體" pitchFamily="65" charset="-120"/>
                <a:cs typeface="Arial" charset="0"/>
                <a:hlinkClick r:id="rId5" action="ppaction://hlinksldjump"/>
              </a:rPr>
              <a:t>BBS </a:t>
            </a:r>
            <a:endParaRPr kumimoji="0" lang="en-US" altLang="zh-TW" sz="22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 smtClean="0">
                <a:ea typeface="標楷體" pitchFamily="65" charset="-120"/>
                <a:cs typeface="Arial" charset="0"/>
                <a:hlinkClick r:id="rId6" action="ppaction://hlinksldjump"/>
              </a:rPr>
              <a:t>10-4 </a:t>
            </a:r>
            <a:r>
              <a:rPr kumimoji="0" lang="zh-TW" altLang="en-US" sz="2200" dirty="0" smtClean="0">
                <a:ea typeface="標楷體" pitchFamily="65" charset="-120"/>
                <a:cs typeface="Arial" charset="0"/>
                <a:hlinkClick r:id="rId6" action="ppaction://hlinksldjump"/>
              </a:rPr>
              <a:t>檔案傳輸 </a:t>
            </a:r>
            <a:r>
              <a:rPr kumimoji="0" lang="en-US" altLang="zh-TW" sz="2200" dirty="0" smtClean="0">
                <a:ea typeface="標楷體" pitchFamily="65" charset="-120"/>
                <a:cs typeface="Arial" charset="0"/>
                <a:hlinkClick r:id="rId6" action="ppaction://hlinksldjump"/>
              </a:rPr>
              <a:t>(FTP)</a:t>
            </a:r>
            <a:endParaRPr kumimoji="0" lang="en-US" altLang="zh-TW" sz="22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7" action="ppaction://hlinksldjump"/>
              </a:rPr>
              <a:t>10-5 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7" action="ppaction://hlinksldjump"/>
              </a:rPr>
              <a:t>網路電話</a:t>
            </a:r>
            <a:endParaRPr kumimoji="0" lang="zh-TW" altLang="en-US" sz="22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8" action="ppaction://hlinksldjump"/>
              </a:rPr>
              <a:t>10-6 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8" action="ppaction://hlinksldjump"/>
              </a:rPr>
              <a:t>即時通訊</a:t>
            </a:r>
            <a:endParaRPr kumimoji="0" lang="zh-TW" altLang="en-US" sz="22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9" action="ppaction://hlinksldjump"/>
              </a:rPr>
              <a:t>10-7 </a:t>
            </a:r>
            <a:r>
              <a:rPr kumimoji="0" lang="zh-TW" altLang="en-US" sz="2200" dirty="0" smtClean="0">
                <a:ea typeface="標楷體" pitchFamily="65" charset="-120"/>
                <a:cs typeface="Arial" charset="0"/>
                <a:hlinkClick r:id="rId9" action="ppaction://hlinksldjump"/>
              </a:rPr>
              <a:t>多媒體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9" action="ppaction://hlinksldjump"/>
              </a:rPr>
              <a:t>串流技術</a:t>
            </a:r>
            <a:endParaRPr kumimoji="0" lang="en-US" altLang="zh-TW" sz="2200" dirty="0" smtClean="0">
              <a:ea typeface="標楷體" pitchFamily="65" charset="-120"/>
              <a:cs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19600" y="2681327"/>
            <a:ext cx="3581400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8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10" action="ppaction://hlinksldjump"/>
              </a:rPr>
              <a:t>10-8 </a:t>
            </a:r>
            <a:r>
              <a:rPr kumimoji="0" lang="zh-TW" altLang="en-US" sz="2200" dirty="0" smtClean="0">
                <a:ea typeface="標楷體" pitchFamily="65" charset="-120"/>
                <a:cs typeface="Arial" charset="0"/>
                <a:hlinkClick r:id="rId10" action="ppaction://hlinksldjump"/>
              </a:rPr>
              <a:t> </a:t>
            </a:r>
            <a:r>
              <a:rPr kumimoji="0" lang="en-US" altLang="zh-TW" sz="2200" dirty="0" smtClean="0">
                <a:ea typeface="標楷體" pitchFamily="65" charset="-120"/>
                <a:cs typeface="Arial" charset="0"/>
                <a:hlinkClick r:id="rId10" action="ppaction://hlinksldjump"/>
              </a:rPr>
              <a:t>P2P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10" action="ppaction://hlinksldjump"/>
              </a:rPr>
              <a:t>通訊技術</a:t>
            </a:r>
            <a:endParaRPr kumimoji="0" lang="zh-TW" altLang="en-US" sz="22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8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11" action="ppaction://hlinksldjump"/>
              </a:rPr>
              <a:t>10-9 </a:t>
            </a:r>
            <a:r>
              <a:rPr kumimoji="0" lang="zh-TW" altLang="en-US" sz="2200" dirty="0" smtClean="0">
                <a:ea typeface="標楷體" pitchFamily="65" charset="-120"/>
                <a:cs typeface="Arial" charset="0"/>
                <a:hlinkClick r:id="rId11" action="ppaction://hlinksldjump"/>
              </a:rPr>
              <a:t> 部落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11" action="ppaction://hlinksldjump"/>
              </a:rPr>
              <a:t>格</a:t>
            </a:r>
            <a:endParaRPr kumimoji="0" lang="zh-TW" altLang="en-US" sz="22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8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12" action="ppaction://hlinksldjump"/>
              </a:rPr>
              <a:t>10-10 Facebook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12" action="ppaction://hlinksldjump"/>
              </a:rPr>
              <a:t>社群網站</a:t>
            </a:r>
            <a:endParaRPr kumimoji="0" lang="zh-TW" altLang="en-US" sz="22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8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13" action="ppaction://hlinksldjump"/>
              </a:rPr>
              <a:t>10-11 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13" action="ppaction://hlinksldjump"/>
              </a:rPr>
              <a:t>微網誌</a:t>
            </a:r>
            <a:endParaRPr kumimoji="0" lang="zh-TW" altLang="en-US" sz="22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8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14" action="ppaction://hlinksldjump"/>
              </a:rPr>
              <a:t>10-12 App</a:t>
            </a:r>
            <a:endParaRPr kumimoji="0" lang="en-US" altLang="zh-TW" sz="22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800"/>
              </a:spcBef>
              <a:buClr>
                <a:schemeClr val="accent1"/>
              </a:buClr>
              <a:buSzPct val="70000"/>
            </a:pPr>
            <a:r>
              <a:rPr kumimoji="0" lang="en-US" altLang="zh-TW" sz="2200" dirty="0">
                <a:ea typeface="標楷體" pitchFamily="65" charset="-120"/>
                <a:cs typeface="Arial" charset="0"/>
                <a:hlinkClick r:id="rId15" action="ppaction://hlinksldjump"/>
              </a:rPr>
              <a:t>10-13 Google</a:t>
            </a:r>
            <a:r>
              <a:rPr kumimoji="0" lang="zh-TW" altLang="en-US" sz="2200" dirty="0">
                <a:ea typeface="標楷體" pitchFamily="65" charset="-120"/>
                <a:cs typeface="Arial" charset="0"/>
                <a:hlinkClick r:id="rId15" action="ppaction://hlinksldjump"/>
              </a:rPr>
              <a:t>服務</a:t>
            </a:r>
            <a:endParaRPr kumimoji="0" lang="en-US" altLang="zh-TW" sz="2200" dirty="0"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543801" y="714375"/>
            <a:ext cx="137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400" dirty="0" smtClean="0">
                <a:cs typeface="Arial" charset="0"/>
              </a:rPr>
              <a:t>P.10-2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48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pic>
        <p:nvPicPr>
          <p:cNvPr id="16" name="圖片 15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81000" y="714375"/>
            <a:ext cx="8686800" cy="838200"/>
          </a:xfrm>
        </p:spPr>
        <p:txBody>
          <a:bodyPr>
            <a:normAutofit/>
          </a:bodyPr>
          <a:lstStyle/>
          <a:p>
            <a:r>
              <a:rPr lang="en-US" altLang="zh-TW" dirty="0">
                <a:cs typeface="Arial" pitchFamily="34" charset="0"/>
              </a:rPr>
              <a:t>10-1 </a:t>
            </a:r>
            <a:r>
              <a:rPr lang="zh-TW" altLang="en-US" dirty="0">
                <a:cs typeface="Arial" pitchFamily="34" charset="0"/>
              </a:rPr>
              <a:t>全球資訊網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00063" y="1500189"/>
            <a:ext cx="80343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just" eaLnBrk="1" hangingPunct="1">
              <a:buClr>
                <a:srgbClr val="00B0F0"/>
              </a:buClr>
            </a:pP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全球資訊網 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(World Wide Web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、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WWW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、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Web)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採用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HTTP (hypertext transfer protocol)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通訊協定，您只要在電腦上安裝瀏覽器，就能連上全球各地的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Web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伺服器，進而瀏覽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Web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伺服器所提供的網頁。</a:t>
            </a:r>
          </a:p>
        </p:txBody>
      </p:sp>
      <p:pic>
        <p:nvPicPr>
          <p:cNvPr id="10" name="內容版面配置區 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71600" y="3174080"/>
            <a:ext cx="3946681" cy="3106852"/>
          </a:xfrm>
          <a:prstGeom prst="rect">
            <a:avLst/>
          </a:prstGeom>
        </p:spPr>
      </p:pic>
      <p:pic>
        <p:nvPicPr>
          <p:cNvPr id="11" name="圖片 10" descr="J:\Jean\2018新趨勢計概\CH09&amp;CH10\2018net3b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81" y="3176944"/>
            <a:ext cx="1752600" cy="309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1828800" y="6290846"/>
            <a:ext cx="295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+mj-ea"/>
                <a:ea typeface="+mj-ea"/>
              </a:rPr>
              <a:t>PC</a:t>
            </a:r>
            <a:r>
              <a:rPr lang="zh-TW" altLang="zh-TW" sz="1600" dirty="0">
                <a:latin typeface="+mj-ea"/>
                <a:ea typeface="+mj-ea"/>
              </a:rPr>
              <a:t>版瀏覽器</a:t>
            </a:r>
            <a:r>
              <a:rPr lang="en-US" altLang="zh-TW" sz="1600" dirty="0">
                <a:latin typeface="+mj-ea"/>
                <a:ea typeface="+mj-ea"/>
              </a:rPr>
              <a:t>Internet Explorer</a:t>
            </a: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60075" y="6290846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+mj-ea"/>
                <a:ea typeface="+mj-ea"/>
              </a:rPr>
              <a:t>行動版瀏覽器</a:t>
            </a:r>
            <a:r>
              <a:rPr lang="en-US" altLang="zh-TW" sz="1600" dirty="0">
                <a:latin typeface="+mj-ea"/>
                <a:ea typeface="+mj-ea"/>
              </a:rPr>
              <a:t>Chrome</a:t>
            </a:r>
            <a:endParaRPr lang="zh-TW" altLang="en-US" sz="16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81000" y="714375"/>
            <a:ext cx="8686800" cy="8382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cs typeface="Arial" pitchFamily="34" charset="0"/>
              </a:rPr>
              <a:t>10-2 </a:t>
            </a:r>
            <a:r>
              <a:rPr lang="zh-TW" altLang="en-US" dirty="0" smtClean="0">
                <a:cs typeface="Arial" pitchFamily="34" charset="0"/>
              </a:rPr>
              <a:t>電子郵件</a:t>
            </a:r>
            <a:endParaRPr lang="zh-TW" altLang="en-US" b="1" dirty="0">
              <a:cs typeface="Arial" pitchFamily="34" charset="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29525" y="714375"/>
            <a:ext cx="1285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400" dirty="0" smtClean="0">
                <a:cs typeface="Arial" charset="0"/>
              </a:rPr>
              <a:t>P.10-3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48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pic>
        <p:nvPicPr>
          <p:cNvPr id="16" name="圖片 15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182223" y="6324600"/>
            <a:ext cx="3980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+mj-ea"/>
                <a:ea typeface="+mj-ea"/>
              </a:rPr>
              <a:t>Windows Live Mail</a:t>
            </a:r>
            <a:r>
              <a:rPr lang="zh-TW" altLang="en-US" sz="1600" dirty="0">
                <a:latin typeface="+mj-ea"/>
                <a:ea typeface="+mj-ea"/>
              </a:rPr>
              <a:t>可以用來收發電子郵件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8625" y="1430953"/>
            <a:ext cx="8286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電子郵件 </a:t>
            </a:r>
            <a:r>
              <a:rPr kumimoji="0" lang="en-US" altLang="zh-TW" sz="2400" dirty="0">
                <a:latin typeface="Arial" charset="0"/>
                <a:ea typeface="標楷體" pitchFamily="65" charset="-120"/>
                <a:cs typeface="Arial" charset="0"/>
              </a:rPr>
              <a:t>(E-mail) </a:t>
            </a:r>
            <a:r>
              <a:rPr kumimoji="0" lang="zh-TW" altLang="en-US" sz="2400" dirty="0">
                <a:latin typeface="Arial" charset="0"/>
                <a:ea typeface="標楷體" pitchFamily="65" charset="-120"/>
                <a:cs typeface="Arial" charset="0"/>
              </a:rPr>
              <a:t>與現實生活中的郵件相似，不同的是寄件者不必將訊息寫在信紙上， 而是使用電子郵件程式撰寫郵件</a:t>
            </a:r>
            <a:r>
              <a:rPr kumimoji="0" lang="zh-TW" altLang="en-US" sz="2400" dirty="0" smtClean="0">
                <a:latin typeface="Arial" charset="0"/>
                <a:ea typeface="標楷體" pitchFamily="65" charset="-120"/>
                <a:cs typeface="Arial" charset="0"/>
              </a:rPr>
              <a:t>。</a:t>
            </a:r>
            <a:endParaRPr kumimoji="0" lang="en-US" altLang="zh-TW" sz="24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marL="457200" indent="-457200" algn="just">
              <a:buClr>
                <a:srgbClr val="00B0F0"/>
              </a:buClr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ea typeface="標楷體" pitchFamily="65" charset="-120"/>
                <a:cs typeface="Arial" charset="0"/>
              </a:rPr>
              <a:t>電子郵件程式用來傳送與接收郵件的通訊協定分別為</a:t>
            </a:r>
            <a:r>
              <a:rPr kumimoji="0" lang="en-US" altLang="zh-TW" sz="2400" dirty="0">
                <a:ea typeface="標楷體" pitchFamily="65" charset="-120"/>
                <a:cs typeface="Arial" charset="0"/>
              </a:rPr>
              <a:t>SMTP (simple mail transfer protocol) </a:t>
            </a:r>
            <a:r>
              <a:rPr kumimoji="0" lang="zh-TW" altLang="en-US" sz="2400" dirty="0">
                <a:ea typeface="標楷體" pitchFamily="65" charset="-120"/>
                <a:cs typeface="Arial" charset="0"/>
              </a:rPr>
              <a:t>和</a:t>
            </a:r>
            <a:r>
              <a:rPr kumimoji="0" lang="en-US" altLang="zh-TW" sz="2400" dirty="0">
                <a:ea typeface="標楷體" pitchFamily="65" charset="-120"/>
                <a:cs typeface="Arial" charset="0"/>
              </a:rPr>
              <a:t>POP (post office protocol)</a:t>
            </a:r>
            <a:r>
              <a:rPr kumimoji="0" lang="zh-TW" altLang="en-US" sz="2400" dirty="0">
                <a:ea typeface="標楷體" pitchFamily="65" charset="-120"/>
                <a:cs typeface="Arial" charset="0"/>
              </a:rPr>
              <a:t> 。</a:t>
            </a:r>
          </a:p>
          <a:p>
            <a:pPr marL="457200" indent="-457200">
              <a:buClr>
                <a:srgbClr val="00B0F0"/>
              </a:buClr>
              <a:buFont typeface="Arial" charset="0"/>
              <a:buChar char="•"/>
            </a:pP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8" name="圖片 17" descr="J:\Jean\2018新趨勢計概\CH09&amp;CH10\2017net3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12" y="3657600"/>
            <a:ext cx="3788188" cy="2688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979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063820" y="2438400"/>
            <a:ext cx="3119791" cy="163347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cs typeface="Arial" pitchFamily="34" charset="0"/>
              </a:rPr>
              <a:t>10-3 </a:t>
            </a:r>
            <a:r>
              <a:rPr lang="zh-TW" altLang="en-US" sz="4000" dirty="0" smtClean="0">
                <a:cs typeface="Arial" pitchFamily="34" charset="0"/>
              </a:rPr>
              <a:t>遠端登入與</a:t>
            </a:r>
            <a:r>
              <a:rPr lang="en-US" altLang="zh-TW" sz="4000" dirty="0" smtClean="0">
                <a:cs typeface="Arial" pitchFamily="34" charset="0"/>
              </a:rPr>
              <a:t>BBS</a:t>
            </a:r>
            <a:endParaRPr lang="zh-TW" altLang="en-US" sz="4000" dirty="0" smtClean="0"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32766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常見的遠端登入程式有</a:t>
            </a:r>
            <a:r>
              <a:rPr lang="en-US" altLang="zh-TW" sz="2400" dirty="0" err="1">
                <a:solidFill>
                  <a:schemeClr val="tx1"/>
                </a:solidFill>
              </a:rPr>
              <a:t>NetTerm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 err="1">
                <a:solidFill>
                  <a:schemeClr val="tx1"/>
                </a:solidFill>
              </a:rPr>
              <a:t>FTerm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Windows</a:t>
            </a:r>
            <a:r>
              <a:rPr lang="zh-TW" altLang="en-US" sz="2400" dirty="0">
                <a:solidFill>
                  <a:schemeClr val="tx1"/>
                </a:solidFill>
              </a:rPr>
              <a:t>內建的</a:t>
            </a:r>
            <a:r>
              <a:rPr lang="en-US" altLang="zh-TW" sz="2400" dirty="0">
                <a:solidFill>
                  <a:schemeClr val="tx1"/>
                </a:solidFill>
              </a:rPr>
              <a:t>Telnet</a:t>
            </a:r>
            <a:r>
              <a:rPr lang="zh-TW" altLang="en-US" sz="2400" dirty="0">
                <a:solidFill>
                  <a:schemeClr val="tx1"/>
                </a:solidFill>
              </a:rPr>
              <a:t>程式等，</a:t>
            </a:r>
            <a:r>
              <a:rPr lang="zh-TW" altLang="en-US" sz="2400" dirty="0" smtClean="0">
                <a:solidFill>
                  <a:schemeClr val="tx1"/>
                </a:solidFill>
              </a:rPr>
              <a:t>例如下圖是使用</a:t>
            </a:r>
            <a:r>
              <a:rPr lang="en-US" altLang="zh-TW" sz="2400" dirty="0" smtClean="0">
                <a:solidFill>
                  <a:schemeClr val="tx1"/>
                </a:solidFill>
              </a:rPr>
              <a:t>Telnet</a:t>
            </a:r>
            <a:r>
              <a:rPr lang="zh-TW" altLang="en-US" sz="2400" dirty="0" smtClean="0">
                <a:solidFill>
                  <a:schemeClr val="tx1"/>
                </a:solidFill>
              </a:rPr>
              <a:t>程式登入批踢踢</a:t>
            </a:r>
            <a:r>
              <a:rPr lang="en-US" altLang="zh-TW" sz="2400" dirty="0" smtClean="0">
                <a:solidFill>
                  <a:schemeClr val="tx1"/>
                </a:solidFill>
              </a:rPr>
              <a:t>BBS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zh-TW" altLang="en-US" sz="16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543800" y="714375"/>
            <a:ext cx="1524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P.10-4~P.10-5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pic>
        <p:nvPicPr>
          <p:cNvPr id="12" name="圖片 11" descr="home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2823809" y="4167831"/>
            <a:ext cx="3599815" cy="2479675"/>
          </a:xfrm>
          <a:prstGeom prst="rect">
            <a:avLst/>
          </a:prstGeom>
        </p:spPr>
      </p:pic>
      <p:sp>
        <p:nvSpPr>
          <p:cNvPr id="18" name="向下箭號 17"/>
          <p:cNvSpPr/>
          <p:nvPr/>
        </p:nvSpPr>
        <p:spPr>
          <a:xfrm>
            <a:off x="4525419" y="3995670"/>
            <a:ext cx="196596" cy="294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cs typeface="Arial" pitchFamily="34" charset="0"/>
              </a:rPr>
              <a:t>10-4 </a:t>
            </a:r>
            <a:r>
              <a:rPr lang="zh-TW" altLang="en-US" sz="4000" dirty="0" smtClean="0">
                <a:cs typeface="Arial" pitchFamily="34" charset="0"/>
              </a:rPr>
              <a:t>檔案傳輸 </a:t>
            </a:r>
            <a:r>
              <a:rPr lang="en-US" altLang="zh-TW" sz="4000" dirty="0" smtClean="0">
                <a:cs typeface="Arial" pitchFamily="34" charset="0"/>
              </a:rPr>
              <a:t>(FTP)</a:t>
            </a:r>
            <a:endParaRPr lang="zh-TW" altLang="en-US" sz="4000" dirty="0" smtClean="0"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457201" y="1524000"/>
            <a:ext cx="8166012" cy="16764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2400" dirty="0" smtClean="0">
                <a:solidFill>
                  <a:schemeClr val="tx1"/>
                </a:solidFill>
              </a:rPr>
              <a:t>FTP </a:t>
            </a:r>
            <a:r>
              <a:rPr lang="en-US" altLang="zh-TW" sz="2400" dirty="0">
                <a:solidFill>
                  <a:schemeClr val="tx1"/>
                </a:solidFill>
              </a:rPr>
              <a:t>(File Transfer Protocol) </a:t>
            </a:r>
            <a:r>
              <a:rPr lang="zh-TW" altLang="en-US" sz="2400" dirty="0">
                <a:solidFill>
                  <a:schemeClr val="tx1"/>
                </a:solidFill>
              </a:rPr>
              <a:t>是在網路上傳送檔案的通訊協定，例如使用者可以登入</a:t>
            </a:r>
            <a:r>
              <a:rPr lang="en-US" altLang="zh-TW" sz="2400" dirty="0">
                <a:solidFill>
                  <a:schemeClr val="tx1"/>
                </a:solidFill>
              </a:rPr>
              <a:t>FTP</a:t>
            </a:r>
            <a:r>
              <a:rPr lang="zh-TW" altLang="en-US" sz="2400" dirty="0">
                <a:solidFill>
                  <a:schemeClr val="tx1"/>
                </a:solidFill>
              </a:rPr>
              <a:t>伺服器，然後將本機電腦的檔案上傳至該伺服器，或將該伺服器的檔案下載到本機</a:t>
            </a:r>
            <a:r>
              <a:rPr lang="zh-TW" altLang="en-US" sz="2400" dirty="0" smtClean="0">
                <a:solidFill>
                  <a:schemeClr val="tx1"/>
                </a:solidFill>
              </a:rPr>
              <a:t>電腦，</a:t>
            </a:r>
            <a:r>
              <a:rPr lang="en-US" altLang="zh-TW" sz="2400" dirty="0" smtClean="0">
                <a:solidFill>
                  <a:schemeClr val="tx1"/>
                </a:solidFill>
              </a:rPr>
              <a:t>Windows</a:t>
            </a:r>
            <a:r>
              <a:rPr lang="zh-TW" altLang="en-US" sz="2400" dirty="0" smtClean="0">
                <a:solidFill>
                  <a:schemeClr val="tx1"/>
                </a:solidFill>
              </a:rPr>
              <a:t>檔案總管就可以用來下載與上傳檔案，如下圖。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zh-TW" altLang="en-US" sz="16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543800" y="714375"/>
            <a:ext cx="1447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P.10-6~P.10-7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80735" y="3276600"/>
            <a:ext cx="4539559" cy="2895600"/>
            <a:chOff x="2380735" y="3276600"/>
            <a:chExt cx="4539559" cy="2895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0735" y="3276600"/>
              <a:ext cx="453955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圓角矩形 2"/>
            <p:cNvSpPr/>
            <p:nvPr/>
          </p:nvSpPr>
          <p:spPr>
            <a:xfrm>
              <a:off x="2837935" y="3505200"/>
              <a:ext cx="1524000" cy="228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圖片 9" descr="home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cs typeface="Arial" pitchFamily="34" charset="0"/>
              </a:rPr>
              <a:t>10-5 </a:t>
            </a:r>
            <a:r>
              <a:rPr lang="zh-TW" altLang="en-US" sz="4000" dirty="0" smtClean="0">
                <a:cs typeface="Arial" pitchFamily="34" charset="0"/>
              </a:rPr>
              <a:t>網路電話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381000" y="1524000"/>
            <a:ext cx="5867400" cy="38100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網路</a:t>
            </a:r>
            <a:r>
              <a:rPr lang="zh-TW" altLang="en-US" sz="2400" dirty="0">
                <a:solidFill>
                  <a:schemeClr val="tx1"/>
                </a:solidFill>
              </a:rPr>
              <a:t>電話 </a:t>
            </a:r>
            <a:r>
              <a:rPr lang="en-US" altLang="zh-TW" sz="2400" dirty="0">
                <a:solidFill>
                  <a:schemeClr val="tx1"/>
                </a:solidFill>
              </a:rPr>
              <a:t>(VoIP</a:t>
            </a:r>
            <a:r>
              <a:rPr lang="zh-TW" altLang="en-US" sz="2400" dirty="0">
                <a:solidFill>
                  <a:schemeClr val="tx1"/>
                </a:solidFill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</a:rPr>
              <a:t>Voice over Internet Protocol) </a:t>
            </a:r>
            <a:r>
              <a:rPr lang="zh-TW" altLang="en-US" sz="2400" dirty="0">
                <a:solidFill>
                  <a:schemeClr val="tx1"/>
                </a:solidFill>
              </a:rPr>
              <a:t>是一種語音通話技術，它會先將聲音數位化，然後透過網際網路的</a:t>
            </a:r>
            <a:r>
              <a:rPr lang="en-US" altLang="zh-TW" sz="2400" dirty="0">
                <a:solidFill>
                  <a:schemeClr val="tx1"/>
                </a:solidFill>
              </a:rPr>
              <a:t>IP</a:t>
            </a:r>
            <a:r>
              <a:rPr lang="zh-TW" altLang="en-US" sz="2400" dirty="0">
                <a:solidFill>
                  <a:schemeClr val="tx1"/>
                </a:solidFill>
              </a:rPr>
              <a:t>通訊協定來傳送語音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知名的網路電話軟體首推</a:t>
            </a:r>
            <a:r>
              <a:rPr lang="en-US" altLang="zh-TW" sz="2400" dirty="0">
                <a:solidFill>
                  <a:schemeClr val="tx1"/>
                </a:solidFill>
              </a:rPr>
              <a:t>Skype</a:t>
            </a:r>
            <a:r>
              <a:rPr lang="zh-TW" altLang="en-US" sz="2400" dirty="0">
                <a:solidFill>
                  <a:schemeClr val="tx1"/>
                </a:solidFill>
              </a:rPr>
              <a:t>，它以</a:t>
            </a:r>
            <a:r>
              <a:rPr lang="en-US" altLang="zh-TW" sz="2400" dirty="0">
                <a:solidFill>
                  <a:schemeClr val="tx1"/>
                </a:solidFill>
              </a:rPr>
              <a:t>PC to PC</a:t>
            </a:r>
            <a:r>
              <a:rPr lang="zh-TW" altLang="en-US" sz="2400" dirty="0">
                <a:solidFill>
                  <a:schemeClr val="tx1"/>
                </a:solidFill>
              </a:rPr>
              <a:t>、免費的</a:t>
            </a:r>
            <a:r>
              <a:rPr lang="en-US" altLang="zh-TW" sz="2400" dirty="0">
                <a:solidFill>
                  <a:schemeClr val="tx1"/>
                </a:solidFill>
              </a:rPr>
              <a:t>VoIP</a:t>
            </a:r>
            <a:r>
              <a:rPr lang="zh-TW" altLang="en-US" sz="2400" dirty="0">
                <a:solidFill>
                  <a:schemeClr val="tx1"/>
                </a:solidFill>
              </a:rPr>
              <a:t>服務為基礎，進而推出收費的</a:t>
            </a:r>
            <a:r>
              <a:rPr lang="en-US" altLang="zh-TW" sz="2400" dirty="0" err="1">
                <a:solidFill>
                  <a:schemeClr val="tx1"/>
                </a:solidFill>
              </a:rPr>
              <a:t>SkypeOut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 err="1">
                <a:solidFill>
                  <a:schemeClr val="tx1"/>
                </a:solidFill>
              </a:rPr>
              <a:t>SkypeIn</a:t>
            </a:r>
            <a:r>
              <a:rPr lang="zh-TW" altLang="en-US" sz="2400" dirty="0">
                <a:solidFill>
                  <a:schemeClr val="tx1"/>
                </a:solidFill>
              </a:rPr>
              <a:t>，將</a:t>
            </a:r>
            <a:r>
              <a:rPr lang="en-US" altLang="zh-TW" sz="2400" dirty="0">
                <a:solidFill>
                  <a:schemeClr val="tx1"/>
                </a:solidFill>
              </a:rPr>
              <a:t>VoIP</a:t>
            </a:r>
            <a:r>
              <a:rPr lang="zh-TW" altLang="en-US" sz="2400" dirty="0">
                <a:solidFill>
                  <a:schemeClr val="tx1"/>
                </a:solidFill>
              </a:rPr>
              <a:t>服務延伸至</a:t>
            </a:r>
            <a:r>
              <a:rPr lang="en-US" altLang="zh-TW" sz="2400" dirty="0">
                <a:solidFill>
                  <a:schemeClr val="tx1"/>
                </a:solidFill>
              </a:rPr>
              <a:t>PC to Phone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Phone to PC</a:t>
            </a:r>
            <a:r>
              <a:rPr lang="zh-TW" altLang="en-US" sz="2400" dirty="0">
                <a:solidFill>
                  <a:schemeClr val="tx1"/>
                </a:solidFill>
              </a:rPr>
              <a:t>，可以撥打家用電話、行動電話及國際</a:t>
            </a:r>
            <a:r>
              <a:rPr lang="zh-TW" altLang="en-US" sz="2400" dirty="0" smtClean="0">
                <a:solidFill>
                  <a:schemeClr val="tx1"/>
                </a:solidFill>
              </a:rPr>
              <a:t>電話。</a:t>
            </a: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96200" y="714375"/>
            <a:ext cx="1019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P.10-8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pic>
        <p:nvPicPr>
          <p:cNvPr id="24" name="圖片 23"/>
          <p:cNvPicPr/>
          <p:nvPr/>
        </p:nvPicPr>
        <p:blipFill>
          <a:blip r:embed="rId3"/>
          <a:stretch>
            <a:fillRect/>
          </a:stretch>
        </p:blipFill>
        <p:spPr>
          <a:xfrm>
            <a:off x="6529388" y="1752600"/>
            <a:ext cx="1928812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矩形 25"/>
          <p:cNvSpPr/>
          <p:nvPr/>
        </p:nvSpPr>
        <p:spPr>
          <a:xfrm>
            <a:off x="6865223" y="4876800"/>
            <a:ext cx="1257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+mj-ea"/>
                <a:ea typeface="+mj-ea"/>
              </a:rPr>
              <a:t>手機版</a:t>
            </a:r>
            <a:r>
              <a:rPr lang="en-US" altLang="zh-TW" sz="1400" dirty="0" smtClean="0">
                <a:latin typeface="+mj-ea"/>
                <a:ea typeface="+mj-ea"/>
              </a:rPr>
              <a:t>Skype</a:t>
            </a:r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12" name="圖片 11" descr="home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348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0" y="1676400"/>
            <a:ext cx="2057400" cy="335280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cs typeface="Arial" pitchFamily="34" charset="0"/>
              </a:rPr>
              <a:t>10-6 </a:t>
            </a:r>
            <a:r>
              <a:rPr lang="zh-TW" altLang="en-US" sz="4000" dirty="0" smtClean="0">
                <a:cs typeface="Arial" pitchFamily="34" charset="0"/>
              </a:rPr>
              <a:t>即時通訊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228600" y="1524000"/>
            <a:ext cx="5334000" cy="4953000"/>
          </a:xfrm>
        </p:spPr>
        <p:txBody>
          <a:bodyPr/>
          <a:lstStyle/>
          <a:p>
            <a:pPr algn="just">
              <a:buNone/>
            </a:pPr>
            <a:r>
              <a:rPr lang="en-US" altLang="zh-TW" sz="2400" dirty="0" smtClean="0">
                <a:solidFill>
                  <a:schemeClr val="tx1"/>
                </a:solidFill>
              </a:rPr>
              <a:t>	</a:t>
            </a:r>
            <a:r>
              <a:rPr lang="zh-TW" altLang="en-US" sz="2400" dirty="0">
                <a:solidFill>
                  <a:schemeClr val="tx1"/>
                </a:solidFill>
              </a:rPr>
              <a:t>即時通訊 </a:t>
            </a:r>
            <a:r>
              <a:rPr lang="en-US" altLang="zh-TW" sz="2400" dirty="0">
                <a:solidFill>
                  <a:schemeClr val="tx1"/>
                </a:solidFill>
              </a:rPr>
              <a:t>(instant messaging) </a:t>
            </a:r>
            <a:r>
              <a:rPr lang="zh-TW" altLang="en-US" sz="2400" dirty="0">
                <a:solidFill>
                  <a:schemeClr val="tx1"/>
                </a:solidFill>
              </a:rPr>
              <a:t>指的是兩個或多個使用者透過網際網路，在線上即時傳送訊息、檔案、語音或視訊，只要使用者有安裝即時通訊軟體並註冊帳戶 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例如</a:t>
            </a:r>
            <a:r>
              <a:rPr lang="en-US" altLang="zh-TW" sz="2400" dirty="0">
                <a:solidFill>
                  <a:schemeClr val="tx1"/>
                </a:solidFill>
              </a:rPr>
              <a:t>Line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WeChat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WhatsApp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Facebook Messenger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 err="1">
                <a:solidFill>
                  <a:schemeClr val="tx1"/>
                </a:solidFill>
              </a:rPr>
              <a:t>Yahoo!Messenger</a:t>
            </a:r>
            <a:r>
              <a:rPr lang="zh-TW" altLang="en-US" sz="2400" dirty="0">
                <a:solidFill>
                  <a:schemeClr val="tx1"/>
                </a:solidFill>
              </a:rPr>
              <a:t>、騰訊</a:t>
            </a:r>
            <a:r>
              <a:rPr lang="en-US" altLang="zh-TW" sz="2400" dirty="0">
                <a:solidFill>
                  <a:schemeClr val="tx1"/>
                </a:solidFill>
              </a:rPr>
              <a:t>QQ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Apple iChat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</a:rPr>
              <a:t>Viber)</a:t>
            </a:r>
            <a:r>
              <a:rPr lang="zh-TW" altLang="en-US" sz="2400" dirty="0">
                <a:solidFill>
                  <a:schemeClr val="tx1"/>
                </a:solidFill>
              </a:rPr>
              <a:t>，就能在彼此之間建立專屬的通道，以傳送訊息、傳送檔案、傳送位置、貼圖、語音通話或視訊</a:t>
            </a:r>
            <a:r>
              <a:rPr lang="zh-TW" altLang="en-US" sz="2400" dirty="0" smtClean="0">
                <a:solidFill>
                  <a:schemeClr val="tx1"/>
                </a:solidFill>
              </a:rPr>
              <a:t>通話。</a:t>
            </a: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96200" y="714375"/>
            <a:ext cx="1019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P.10-9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72200" y="5029200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+mj-ea"/>
                <a:ea typeface="+mj-ea"/>
              </a:rPr>
              <a:t>手機版</a:t>
            </a:r>
            <a:r>
              <a:rPr lang="en-US" altLang="zh-TW" sz="1400" dirty="0" smtClean="0">
                <a:latin typeface="+mj-ea"/>
                <a:ea typeface="+mj-ea"/>
              </a:rPr>
              <a:t>Line</a:t>
            </a:r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12" name="圖片 11" descr="home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0242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>
                <a:cs typeface="Arial" pitchFamily="34" charset="0"/>
              </a:rPr>
              <a:t>10-7</a:t>
            </a:r>
            <a:r>
              <a:rPr lang="zh-TW" altLang="en-US" sz="4000" dirty="0">
                <a:cs typeface="Arial" pitchFamily="34" charset="0"/>
              </a:rPr>
              <a:t>　多媒體串流技術</a:t>
            </a:r>
            <a:endParaRPr lang="zh-TW" altLang="en-US" sz="4000" dirty="0" smtClean="0"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228600" y="1524000"/>
            <a:ext cx="5334000" cy="4953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chemeClr val="tx1"/>
                </a:solidFill>
              </a:rPr>
              <a:t>多媒體</a:t>
            </a:r>
            <a:r>
              <a:rPr lang="zh-TW" altLang="en-US" sz="2400" dirty="0">
                <a:solidFill>
                  <a:schemeClr val="tx1"/>
                </a:solidFill>
              </a:rPr>
              <a:t>串流技術 </a:t>
            </a:r>
            <a:r>
              <a:rPr lang="en-US" altLang="zh-TW" sz="2400" dirty="0">
                <a:solidFill>
                  <a:schemeClr val="tx1"/>
                </a:solidFill>
              </a:rPr>
              <a:t>(streaming) </a:t>
            </a:r>
            <a:r>
              <a:rPr lang="zh-TW" altLang="en-US" sz="2400" dirty="0">
                <a:solidFill>
                  <a:schemeClr val="tx1"/>
                </a:solidFill>
              </a:rPr>
              <a:t>是一種網路多媒體播放方式，在伺服器收到用戶端欲觀看影音資料的要求後，會將影音資料分割成一個個封包，當封包陸續抵達用戶端時，就將之重組立刻呈現在用戶端，不必等待整個檔案下載完畢。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</a:rPr>
              <a:t>多媒體串流技術可以將影音資料由一點傳送到單點或多點，又分成下列幾種模式：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chemeClr val="tx1"/>
                </a:solidFill>
              </a:rPr>
              <a:t>廣播 </a:t>
            </a:r>
            <a:r>
              <a:rPr lang="en-US" altLang="zh-TW" sz="2000" dirty="0">
                <a:solidFill>
                  <a:schemeClr val="tx1"/>
                </a:solidFill>
              </a:rPr>
              <a:t>(broadcast)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chemeClr val="tx1"/>
                </a:solidFill>
              </a:rPr>
              <a:t>單播 </a:t>
            </a:r>
            <a:r>
              <a:rPr lang="en-US" altLang="zh-TW" sz="2000" dirty="0">
                <a:solidFill>
                  <a:schemeClr val="tx1"/>
                </a:solidFill>
              </a:rPr>
              <a:t>(unicast)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chemeClr val="tx1"/>
                </a:solidFill>
              </a:rPr>
              <a:t>群播 </a:t>
            </a:r>
            <a:r>
              <a:rPr lang="en-US" altLang="zh-TW" sz="2000" dirty="0">
                <a:solidFill>
                  <a:schemeClr val="tx1"/>
                </a:solidFill>
              </a:rPr>
              <a:t>(multicast)</a:t>
            </a:r>
          </a:p>
          <a:p>
            <a:pPr algn="just">
              <a:buNone/>
            </a:pP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391399" y="714375"/>
            <a:ext cx="16764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>
                <a:cs typeface="Arial" charset="0"/>
              </a:rPr>
              <a:t>P.10-10 ~ </a:t>
            </a:r>
            <a:r>
              <a:rPr lang="en-US" altLang="zh-TW" sz="1400" dirty="0" smtClean="0">
                <a:cs typeface="Arial" charset="0"/>
              </a:rPr>
              <a:t>P.10-11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609600"/>
            <a:ext cx="6934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00788" y="4191000"/>
            <a:ext cx="167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唱片公司將明星的</a:t>
            </a:r>
            <a:r>
              <a:rPr lang="en-US" altLang="zh-TW" sz="1400" dirty="0">
                <a:latin typeface="+mj-ea"/>
                <a:ea typeface="+mj-ea"/>
              </a:rPr>
              <a:t>MV</a:t>
            </a:r>
            <a:r>
              <a:rPr lang="zh-TW" altLang="en-US" sz="1400" dirty="0">
                <a:latin typeface="+mj-ea"/>
                <a:ea typeface="+mj-ea"/>
              </a:rPr>
              <a:t>上傳至</a:t>
            </a:r>
            <a:r>
              <a:rPr lang="en-US" altLang="zh-TW" sz="1400" dirty="0">
                <a:latin typeface="+mj-ea"/>
                <a:ea typeface="+mj-ea"/>
              </a:rPr>
              <a:t>YouTube</a:t>
            </a:r>
            <a:r>
              <a:rPr lang="zh-TW" altLang="en-US" sz="1400" dirty="0">
                <a:latin typeface="+mj-ea"/>
                <a:ea typeface="+mj-ea"/>
              </a:rPr>
              <a:t>進行宣傳</a:t>
            </a:r>
          </a:p>
        </p:txBody>
      </p:sp>
      <p:pic>
        <p:nvPicPr>
          <p:cNvPr id="12" name="圖片 11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626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5562600" y="1676400"/>
            <a:ext cx="315277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自訂 3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7030A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3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70C0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933</Words>
  <Application>Microsoft Office PowerPoint</Application>
  <PresentationFormat>如螢幕大小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旅程</vt:lpstr>
      <vt:lpstr>PowerPoint 簡報</vt:lpstr>
      <vt:lpstr>PowerPoint 簡報</vt:lpstr>
      <vt:lpstr>10-1 全球資訊網</vt:lpstr>
      <vt:lpstr>10-2 電子郵件</vt:lpstr>
      <vt:lpstr>10-3 遠端登入與BBS</vt:lpstr>
      <vt:lpstr>10-4 檔案傳輸 (FTP)</vt:lpstr>
      <vt:lpstr>10-5 網路電話</vt:lpstr>
      <vt:lpstr>10-6 即時通訊</vt:lpstr>
      <vt:lpstr>10-7　多媒體串流技術</vt:lpstr>
      <vt:lpstr>10-8　P2P通訊技術</vt:lpstr>
      <vt:lpstr>10-9　部落格</vt:lpstr>
      <vt:lpstr>10-10　Facebook社群網站</vt:lpstr>
      <vt:lpstr>10-11　微網誌</vt:lpstr>
      <vt:lpstr>10-12 App</vt:lpstr>
      <vt:lpstr>10-13 Google服務</vt:lpstr>
      <vt:lpstr>PowerPoint 簡報</vt:lpstr>
      <vt:lpstr>Google搜尋</vt:lpstr>
      <vt:lpstr>Google地圖</vt:lpstr>
      <vt:lpstr>Google翻譯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熱門的網路應用</dc:title>
  <dc:creator>Jean</dc:creator>
  <cp:lastModifiedBy>Jean</cp:lastModifiedBy>
  <cp:revision>339</cp:revision>
  <cp:lastPrinted>1601-01-01T00:00:00Z</cp:lastPrinted>
  <dcterms:created xsi:type="dcterms:W3CDTF">1601-01-01T00:00:00Z</dcterms:created>
  <dcterms:modified xsi:type="dcterms:W3CDTF">2017-05-11T08:18:14Z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