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419" r:id="rId2"/>
    <p:sldId id="256" r:id="rId3"/>
    <p:sldId id="312" r:id="rId4"/>
    <p:sldId id="407" r:id="rId5"/>
    <p:sldId id="395" r:id="rId6"/>
    <p:sldId id="411" r:id="rId7"/>
    <p:sldId id="387" r:id="rId8"/>
    <p:sldId id="412" r:id="rId9"/>
    <p:sldId id="413" r:id="rId10"/>
    <p:sldId id="414" r:id="rId11"/>
    <p:sldId id="415" r:id="rId12"/>
    <p:sldId id="416" r:id="rId13"/>
    <p:sldId id="417" r:id="rId14"/>
    <p:sldId id="418" r:id="rId15"/>
    <p:sldId id="349" r:id="rId16"/>
    <p:sldId id="396" r:id="rId17"/>
    <p:sldId id="408" r:id="rId18"/>
    <p:sldId id="409" r:id="rId19"/>
    <p:sldId id="410" r:id="rId2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99FF"/>
    <a:srgbClr val="660066"/>
    <a:srgbClr val="FFCCCC"/>
    <a:srgbClr val="FFCCFF"/>
    <a:srgbClr val="FF99CC"/>
    <a:srgbClr val="00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576" autoAdjust="0"/>
  </p:normalViewPr>
  <p:slideViewPr>
    <p:cSldViewPr>
      <p:cViewPr>
        <p:scale>
          <a:sx n="64" d="100"/>
          <a:sy n="64" d="100"/>
        </p:scale>
        <p:origin x="-126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新細明體" pitchFamily="18" charset="-120"/>
            </a:endParaRPr>
          </a:p>
        </p:txBody>
      </p:sp>
      <p:sp>
        <p:nvSpPr>
          <p:cNvPr id="29" name="標題 28"/>
          <p:cNvSpPr>
            <a:spLocks noGrp="1"/>
          </p:cNvSpPr>
          <p:nvPr>
            <p:ph type="ctrTitle"/>
          </p:nvPr>
        </p:nvSpPr>
        <p:spPr>
          <a:xfrm>
            <a:off x="381000" y="4853411"/>
            <a:ext cx="8458200" cy="1222375"/>
          </a:xfrm>
        </p:spPr>
        <p:txBody>
          <a:bodyPr anchor="t"/>
          <a:lstStyle/>
          <a:p>
            <a:r>
              <a:rPr lang="zh-TW" altLang="en-US" smtClean="0"/>
              <a:t>按一下以編輯母片標題樣式</a:t>
            </a:r>
            <a:endParaRPr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5" name="日期版面配置區 15"/>
          <p:cNvSpPr>
            <a:spLocks noGrp="1"/>
          </p:cNvSpPr>
          <p:nvPr>
            <p:ph type="dt" sz="half" idx="10"/>
          </p:nvPr>
        </p:nvSpPr>
        <p:spPr/>
        <p:txBody>
          <a:bodyPr/>
          <a:lstStyle>
            <a:lvl1pPr>
              <a:defRPr/>
            </a:lvl1pPr>
          </a:lstStyle>
          <a:p>
            <a:pPr>
              <a:defRPr/>
            </a:pPr>
            <a:endParaRPr lang="en-US" altLang="zh-TW"/>
          </a:p>
        </p:txBody>
      </p:sp>
      <p:sp>
        <p:nvSpPr>
          <p:cNvPr id="6" name="頁尾版面配置區 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4"/>
          <p:cNvSpPr>
            <a:spLocks noGrp="1"/>
          </p:cNvSpPr>
          <p:nvPr>
            <p:ph type="sldNum" sz="quarter" idx="12"/>
          </p:nvPr>
        </p:nvSpPr>
        <p:spPr>
          <a:xfrm>
            <a:off x="8229600" y="6473825"/>
            <a:ext cx="758825" cy="247650"/>
          </a:xfrm>
        </p:spPr>
        <p:txBody>
          <a:bodyPr/>
          <a:lstStyle>
            <a:lvl1pPr>
              <a:defRPr/>
            </a:lvl1pPr>
          </a:lstStyle>
          <a:p>
            <a:pPr>
              <a:defRPr/>
            </a:pPr>
            <a:fld id="{DD27C074-5737-4AE5-9396-D992989754DA}" type="slidenum">
              <a:rPr lang="en-US" altLang="zh-TW"/>
              <a:pPr>
                <a:defRPr/>
              </a:pPr>
              <a:t>‹#›</a:t>
            </a:fld>
            <a:endParaRPr lang="en-US" altLang="zh-TW"/>
          </a:p>
        </p:txBody>
      </p:sp>
    </p:spTree>
    <p:extLst>
      <p:ext uri="{BB962C8B-B14F-4D97-AF65-F5344CB8AC3E}">
        <p14:creationId xmlns:p14="http://schemas.microsoft.com/office/powerpoint/2010/main" val="239181120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新細明體" pitchFamily="18" charset="-120"/>
            </a:endParaRPr>
          </a:p>
        </p:txBody>
      </p:sp>
      <p:sp>
        <p:nvSpPr>
          <p:cNvPr id="12" name="標題 11"/>
          <p:cNvSpPr>
            <a:spLocks noGrp="1"/>
          </p:cNvSpPr>
          <p:nvPr>
            <p:ph type="title"/>
          </p:nvPr>
        </p:nvSpPr>
        <p:spPr>
          <a:xfrm>
            <a:off x="457200" y="5486400"/>
            <a:ext cx="8458200" cy="520700"/>
          </a:xfrm>
        </p:spPr>
        <p:txBody>
          <a:bodyPr/>
          <a:lstStyle>
            <a:lvl1pPr algn="l">
              <a:buNone/>
              <a:defRPr sz="2000" b="1"/>
            </a:lvl1pPr>
          </a:lstStyle>
          <a:p>
            <a:r>
              <a:rPr lang="zh-TW" altLang="en-US" smtClean="0"/>
              <a:t>按一下以編輯母片標題樣式</a:t>
            </a:r>
            <a:endParaRPr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24"/>
          <p:cNvSpPr>
            <a:spLocks noGrp="1"/>
          </p:cNvSpPr>
          <p:nvPr>
            <p:ph type="dt" sz="half" idx="10"/>
          </p:nvPr>
        </p:nvSpPr>
        <p:spPr/>
        <p:txBody>
          <a:bodyPr/>
          <a:lstStyle>
            <a:lvl1pPr>
              <a:defRPr/>
            </a:lvl1pPr>
          </a:lstStyle>
          <a:p>
            <a:pPr>
              <a:defRPr/>
            </a:pPr>
            <a:endParaRPr lang="en-US" altLang="zh-TW"/>
          </a:p>
        </p:txBody>
      </p:sp>
      <p:sp>
        <p:nvSpPr>
          <p:cNvPr id="7" name="頁尾版面配置區 28"/>
          <p:cNvSpPr>
            <a:spLocks noGrp="1"/>
          </p:cNvSpPr>
          <p:nvPr>
            <p:ph type="ftr" sz="quarter" idx="11"/>
          </p:nvPr>
        </p:nvSpPr>
        <p:spPr/>
        <p:txBody>
          <a:bodyPr/>
          <a:lstStyle>
            <a:lvl1pPr>
              <a:defRPr/>
            </a:lvl1pPr>
          </a:lstStyle>
          <a:p>
            <a:pPr>
              <a:defRPr/>
            </a:pPr>
            <a:endParaRPr lang="en-US" altLang="zh-TW"/>
          </a:p>
        </p:txBody>
      </p:sp>
      <p:sp>
        <p:nvSpPr>
          <p:cNvPr id="8" name="投影片編號版面配置區 6"/>
          <p:cNvSpPr>
            <a:spLocks noGrp="1"/>
          </p:cNvSpPr>
          <p:nvPr>
            <p:ph type="sldNum" sz="quarter" idx="12"/>
          </p:nvPr>
        </p:nvSpPr>
        <p:spPr/>
        <p:txBody>
          <a:bodyPr/>
          <a:lstStyle>
            <a:lvl1pPr>
              <a:defRPr/>
            </a:lvl1pPr>
          </a:lstStyle>
          <a:p>
            <a:pPr>
              <a:defRPr/>
            </a:pPr>
            <a:fld id="{29E6253D-3135-46CF-AB6B-01A1B63B1597}" type="slidenum">
              <a:rPr lang="en-US" altLang="zh-TW"/>
              <a:pPr>
                <a:defRPr/>
              </a:pPr>
              <a:t>‹#›</a:t>
            </a:fld>
            <a:endParaRPr lang="en-US" altLang="zh-TW"/>
          </a:p>
        </p:txBody>
      </p:sp>
    </p:spTree>
    <p:extLst>
      <p:ext uri="{BB962C8B-B14F-4D97-AF65-F5344CB8AC3E}">
        <p14:creationId xmlns:p14="http://schemas.microsoft.com/office/powerpoint/2010/main" val="222044432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17" name="標題 16"/>
          <p:cNvSpPr>
            <a:spLocks noGrp="1"/>
          </p:cNvSpPr>
          <p:nvPr>
            <p:ph type="title"/>
          </p:nvPr>
        </p:nvSpPr>
        <p:spPr>
          <a:xfrm>
            <a:off x="381000" y="4993760"/>
            <a:ext cx="5867400" cy="522288"/>
          </a:xfrm>
        </p:spPr>
        <p:txBody>
          <a:bodyPr/>
          <a:lstStyle>
            <a:lvl1pPr algn="l">
              <a:buNone/>
              <a:defRPr sz="2000" b="1"/>
            </a:lvl1pPr>
          </a:lstStyle>
          <a:p>
            <a:r>
              <a:rPr lang="zh-TW" altLang="en-US" smtClean="0"/>
              <a:t>按一下以編輯母片標題樣式</a:t>
            </a:r>
            <a:endParaRPr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5" name="日期版面配置區 6"/>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30"/>
          <p:cNvSpPr>
            <a:spLocks noGrp="1"/>
          </p:cNvSpPr>
          <p:nvPr>
            <p:ph type="sldNum" sz="quarter" idx="12"/>
          </p:nvPr>
        </p:nvSpPr>
        <p:spPr/>
        <p:txBody>
          <a:bodyPr/>
          <a:lstStyle>
            <a:lvl1pPr>
              <a:defRPr/>
            </a:lvl1pPr>
          </a:lstStyle>
          <a:p>
            <a:pPr>
              <a:defRPr/>
            </a:pPr>
            <a:fld id="{CB4088A6-BAD4-4889-9CDC-EE3CF60E3538}" type="slidenum">
              <a:rPr lang="en-US" altLang="zh-TW"/>
              <a:pPr>
                <a:defRPr/>
              </a:pPr>
              <a:t>‹#›</a:t>
            </a:fld>
            <a:endParaRPr lang="en-US" altLang="zh-TW"/>
          </a:p>
        </p:txBody>
      </p:sp>
    </p:spTree>
    <p:extLst>
      <p:ext uri="{BB962C8B-B14F-4D97-AF65-F5344CB8AC3E}">
        <p14:creationId xmlns:p14="http://schemas.microsoft.com/office/powerpoint/2010/main" val="1863261559"/>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0"/>
          <p:cNvSpPr>
            <a:spLocks noGrp="1"/>
          </p:cNvSpPr>
          <p:nvPr>
            <p:ph type="dt" sz="half" idx="10"/>
          </p:nvPr>
        </p:nvSpPr>
        <p:spPr/>
        <p:txBody>
          <a:bodyPr/>
          <a:lstStyle>
            <a:lvl1pPr>
              <a:defRPr/>
            </a:lvl1pPr>
          </a:lstStyle>
          <a:p>
            <a:pPr>
              <a:defRPr/>
            </a:pPr>
            <a:endParaRPr lang="en-US" altLang="zh-TW"/>
          </a:p>
        </p:txBody>
      </p:sp>
      <p:sp>
        <p:nvSpPr>
          <p:cNvPr id="5" name="頁尾版面配置區 27"/>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3F48771B-EBA6-407F-A650-7871BEA94D3C}" type="slidenum">
              <a:rPr lang="en-US" altLang="zh-TW"/>
              <a:pPr>
                <a:defRPr/>
              </a:pPr>
              <a:t>‹#›</a:t>
            </a:fld>
            <a:endParaRPr lang="en-US" altLang="zh-TW"/>
          </a:p>
        </p:txBody>
      </p:sp>
    </p:spTree>
    <p:extLst>
      <p:ext uri="{BB962C8B-B14F-4D97-AF65-F5344CB8AC3E}">
        <p14:creationId xmlns:p14="http://schemas.microsoft.com/office/powerpoint/2010/main" val="1610577649"/>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685187C-6A07-42A2-A2BB-06A8374696DA}" type="slidenum">
              <a:rPr lang="en-US" altLang="zh-TW"/>
              <a:pPr>
                <a:defRPr/>
              </a:pPr>
              <a:t>‹#›</a:t>
            </a:fld>
            <a:endParaRPr lang="en-US" altLang="zh-TW"/>
          </a:p>
        </p:txBody>
      </p:sp>
    </p:spTree>
    <p:extLst>
      <p:ext uri="{BB962C8B-B14F-4D97-AF65-F5344CB8AC3E}">
        <p14:creationId xmlns:p14="http://schemas.microsoft.com/office/powerpoint/2010/main" val="301504444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a:xfrm>
            <a:off x="304800" y="609600"/>
            <a:ext cx="8686800" cy="838200"/>
          </a:xfrm>
        </p:spPr>
        <p:txBody>
          <a:bodyPr/>
          <a:lstStyle>
            <a:lvl1pPr algn="ctr">
              <a:defRPr baseline="0">
                <a:latin typeface="Arial" pitchFamily="34" charset="0"/>
                <a:ea typeface="標楷體" pitchFamily="65" charset="-120"/>
              </a:defRPr>
            </a:lvl1pPr>
          </a:lstStyle>
          <a:p>
            <a:r>
              <a:rPr lang="zh-TW" altLang="en-US" dirty="0" smtClean="0"/>
              <a:t>按一下以編輯母片標題樣式</a:t>
            </a:r>
            <a:endParaRPr lang="en-US" dirty="0"/>
          </a:p>
        </p:txBody>
      </p:sp>
      <p:sp>
        <p:nvSpPr>
          <p:cNvPr id="27" name="內容版面配置區 26"/>
          <p:cNvSpPr>
            <a:spLocks noGrp="1"/>
          </p:cNvSpPr>
          <p:nvPr>
            <p:ph idx="1"/>
          </p:nvPr>
        </p:nvSpPr>
        <p:spPr>
          <a:xfrm>
            <a:off x="304800" y="1524000"/>
            <a:ext cx="8686800" cy="4479924"/>
          </a:xfr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8"/>
          <p:cNvSpPr>
            <a:spLocks noGrp="1"/>
          </p:cNvSpPr>
          <p:nvPr>
            <p:ph type="ftr" sz="quarter" idx="11"/>
          </p:nvPr>
        </p:nvSpPr>
        <p:spPr>
          <a:xfrm>
            <a:off x="3581400" y="76200"/>
            <a:ext cx="2895600" cy="288925"/>
          </a:xfrm>
        </p:spPr>
        <p:txBody>
          <a:bodyPr/>
          <a:lstStyle>
            <a:lvl1pPr>
              <a:defRPr/>
            </a:lvl1pPr>
          </a:lstStyle>
          <a:p>
            <a:pPr>
              <a:defRPr/>
            </a:pPr>
            <a:endParaRPr lang="en-US" altLang="zh-TW"/>
          </a:p>
        </p:txBody>
      </p:sp>
      <p:sp>
        <p:nvSpPr>
          <p:cNvPr id="6" name="投影片編號版面配置區 15"/>
          <p:cNvSpPr>
            <a:spLocks noGrp="1"/>
          </p:cNvSpPr>
          <p:nvPr>
            <p:ph type="sldNum" sz="quarter" idx="12"/>
          </p:nvPr>
        </p:nvSpPr>
        <p:spPr>
          <a:xfrm>
            <a:off x="8229600" y="6473825"/>
            <a:ext cx="758825" cy="247650"/>
          </a:xfrm>
        </p:spPr>
        <p:txBody>
          <a:bodyPr/>
          <a:lstStyle>
            <a:lvl1pPr>
              <a:defRPr/>
            </a:lvl1pPr>
          </a:lstStyle>
          <a:p>
            <a:pPr>
              <a:defRPr/>
            </a:pPr>
            <a:fld id="{2C5810D8-E6D8-4250-B202-05499535E442}" type="slidenum">
              <a:rPr lang="en-US" altLang="zh-TW"/>
              <a:pPr>
                <a:defRPr/>
              </a:pPr>
              <a:t>‹#›</a:t>
            </a:fld>
            <a:endParaRPr lang="en-US" altLang="zh-TW"/>
          </a:p>
        </p:txBody>
      </p:sp>
    </p:spTree>
    <p:extLst>
      <p:ext uri="{BB962C8B-B14F-4D97-AF65-F5344CB8AC3E}">
        <p14:creationId xmlns:p14="http://schemas.microsoft.com/office/powerpoint/2010/main" val="2516881119"/>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2" name="標題 21"/>
          <p:cNvSpPr>
            <a:spLocks noGrp="1"/>
          </p:cNvSpPr>
          <p:nvPr>
            <p:ph type="title"/>
          </p:nvPr>
        </p:nvSpPr>
        <p:spPr>
          <a:xfrm>
            <a:off x="304800" y="685800"/>
            <a:ext cx="8686800" cy="838200"/>
          </a:xfrm>
        </p:spPr>
        <p:txBody>
          <a:bodyPr>
            <a:normAutofit/>
          </a:bodyPr>
          <a:lstStyle>
            <a:lvl1pPr>
              <a:defRPr sz="3200" cap="none" baseline="0">
                <a:solidFill>
                  <a:schemeClr val="tx2"/>
                </a:solidFill>
                <a:latin typeface="微軟正黑體" pitchFamily="34" charset="-120"/>
                <a:ea typeface="微軟正黑體" pitchFamily="34" charset="-120"/>
              </a:defRPr>
            </a:lvl1pPr>
          </a:lstStyle>
          <a:p>
            <a:r>
              <a:rPr lang="zh-TW" altLang="en-US" dirty="0" smtClean="0"/>
              <a:t>按一下以編輯母片標題樣式</a:t>
            </a:r>
            <a:endParaRPr lang="en-US" dirty="0"/>
          </a:p>
        </p:txBody>
      </p:sp>
      <p:sp>
        <p:nvSpPr>
          <p:cNvPr id="27" name="內容版面配置區 26"/>
          <p:cNvSpPr>
            <a:spLocks noGrp="1"/>
          </p:cNvSpPr>
          <p:nvPr>
            <p:ph idx="1"/>
          </p:nvPr>
        </p:nvSpPr>
        <p:spPr>
          <a:xfrm>
            <a:off x="304800" y="1447800"/>
            <a:ext cx="8686800" cy="4479924"/>
          </a:xfrm>
        </p:spPr>
        <p:txBody>
          <a:bodyPr/>
          <a:lstStyle>
            <a:lvl1pPr>
              <a:defRPr sz="2800" baseline="0">
                <a:solidFill>
                  <a:schemeClr val="tx1"/>
                </a:solidFill>
                <a:latin typeface="Arial" pitchFamily="34" charset="0"/>
              </a:defRPr>
            </a:lvl1pPr>
            <a:lvl2pPr>
              <a:defRPr sz="2400"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24"/>
          <p:cNvSpPr>
            <a:spLocks noGrp="1"/>
          </p:cNvSpPr>
          <p:nvPr>
            <p:ph type="dt" sz="half" idx="10"/>
          </p:nvPr>
        </p:nvSpPr>
        <p:spPr/>
        <p:txBody>
          <a:bodyPr/>
          <a:lstStyle>
            <a:lvl1pPr>
              <a:defRPr/>
            </a:lvl1pPr>
          </a:lstStyle>
          <a:p>
            <a:pPr>
              <a:defRPr/>
            </a:pPr>
            <a:endParaRPr lang="en-US" altLang="zh-TW"/>
          </a:p>
        </p:txBody>
      </p:sp>
      <p:sp>
        <p:nvSpPr>
          <p:cNvPr id="5" name="頁尾版面配置區 18"/>
          <p:cNvSpPr>
            <a:spLocks noGrp="1"/>
          </p:cNvSpPr>
          <p:nvPr>
            <p:ph type="ftr" sz="quarter" idx="11"/>
          </p:nvPr>
        </p:nvSpPr>
        <p:spPr>
          <a:xfrm>
            <a:off x="3581400" y="76200"/>
            <a:ext cx="2895600" cy="288925"/>
          </a:xfrm>
        </p:spPr>
        <p:txBody>
          <a:bodyPr/>
          <a:lstStyle>
            <a:lvl1pPr>
              <a:defRPr/>
            </a:lvl1pPr>
          </a:lstStyle>
          <a:p>
            <a:pPr>
              <a:defRPr/>
            </a:pPr>
            <a:endParaRPr lang="en-US" altLang="zh-TW"/>
          </a:p>
        </p:txBody>
      </p:sp>
      <p:sp>
        <p:nvSpPr>
          <p:cNvPr id="6" name="投影片編號版面配置區 15"/>
          <p:cNvSpPr>
            <a:spLocks noGrp="1"/>
          </p:cNvSpPr>
          <p:nvPr>
            <p:ph type="sldNum" sz="quarter" idx="12"/>
          </p:nvPr>
        </p:nvSpPr>
        <p:spPr>
          <a:xfrm>
            <a:off x="8229600" y="6473825"/>
            <a:ext cx="758825" cy="247650"/>
          </a:xfrm>
        </p:spPr>
        <p:txBody>
          <a:bodyPr/>
          <a:lstStyle>
            <a:lvl1pPr>
              <a:defRPr/>
            </a:lvl1pPr>
          </a:lstStyle>
          <a:p>
            <a:pPr>
              <a:defRPr/>
            </a:pPr>
            <a:fld id="{2C5810D8-E6D8-4250-B202-05499535E442}" type="slidenum">
              <a:rPr lang="en-US" altLang="zh-TW"/>
              <a:pPr>
                <a:defRPr/>
              </a:pPr>
              <a:t>‹#›</a:t>
            </a:fld>
            <a:endParaRPr lang="en-US" altLang="zh-TW"/>
          </a:p>
        </p:txBody>
      </p:sp>
    </p:spTree>
    <p:extLst>
      <p:ext uri="{BB962C8B-B14F-4D97-AF65-F5344CB8AC3E}">
        <p14:creationId xmlns:p14="http://schemas.microsoft.com/office/powerpoint/2010/main" val="251688111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dirty="0" smtClean="0"/>
              <a:t>按一下以編輯母片標題樣式</a:t>
            </a:r>
            <a:endParaRPr lang="zh-TW" altLang="en-US" dirty="0"/>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719263"/>
            <a:ext cx="4038600" cy="21288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000500"/>
            <a:ext cx="4038600" cy="21304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457200" y="6248400"/>
            <a:ext cx="2133600" cy="457200"/>
          </a:xfrm>
        </p:spPr>
        <p:txBody>
          <a:bodyPr/>
          <a:lstStyle>
            <a:lvl1pPr>
              <a:defRPr/>
            </a:lvl1pPr>
          </a:lstStyle>
          <a:p>
            <a:pPr>
              <a:defRPr/>
            </a:pPr>
            <a:endParaRPr lang="en-US" altLang="zh-TW"/>
          </a:p>
        </p:txBody>
      </p:sp>
      <p:sp>
        <p:nvSpPr>
          <p:cNvPr id="7" name="頁尾版面配置區 6"/>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8" name="投影片編號版面配置區 7"/>
          <p:cNvSpPr>
            <a:spLocks noGrp="1"/>
          </p:cNvSpPr>
          <p:nvPr>
            <p:ph type="sldNum" sz="quarter" idx="12"/>
          </p:nvPr>
        </p:nvSpPr>
        <p:spPr>
          <a:xfrm>
            <a:off x="6553200" y="6248400"/>
            <a:ext cx="2133600" cy="457200"/>
          </a:xfrm>
        </p:spPr>
        <p:txBody>
          <a:bodyPr/>
          <a:lstStyle>
            <a:lvl1pPr>
              <a:defRPr/>
            </a:lvl1pPr>
          </a:lstStyle>
          <a:p>
            <a:pPr>
              <a:defRPr/>
            </a:pPr>
            <a:fld id="{948952F1-F488-41BD-AB81-9E7DC69A3B3F}" type="slidenum">
              <a:rPr lang="en-US" altLang="zh-TW"/>
              <a:pPr>
                <a:defRPr/>
              </a:pPr>
              <a:t>‹#›</a:t>
            </a:fld>
            <a:endParaRPr lang="en-US" altLang="zh-TW"/>
          </a:p>
        </p:txBody>
      </p:sp>
    </p:spTree>
    <p:extLst>
      <p:ext uri="{BB962C8B-B14F-4D97-AF65-F5344CB8AC3E}">
        <p14:creationId xmlns:p14="http://schemas.microsoft.com/office/powerpoint/2010/main" val="157589193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新細明體" pitchFamily="18" charset="-120"/>
            </a:endParaRPr>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lang="zh-TW" altLang="en-US" smtClean="0"/>
              <a:t>按一下以編輯母片標題樣式</a:t>
            </a:r>
            <a:endParaRPr lang="en-US"/>
          </a:p>
        </p:txBody>
      </p:sp>
      <p:sp>
        <p:nvSpPr>
          <p:cNvPr id="5" name="日期版面配置區 18"/>
          <p:cNvSpPr>
            <a:spLocks noGrp="1"/>
          </p:cNvSpPr>
          <p:nvPr>
            <p:ph type="dt" sz="half" idx="10"/>
          </p:nvPr>
        </p:nvSpPr>
        <p:spPr/>
        <p:txBody>
          <a:bodyPr/>
          <a:lstStyle>
            <a:lvl1pPr>
              <a:defRPr/>
            </a:lvl1pPr>
          </a:lstStyle>
          <a:p>
            <a:pPr>
              <a:defRPr/>
            </a:pPr>
            <a:endParaRPr lang="en-US" altLang="zh-TW"/>
          </a:p>
        </p:txBody>
      </p:sp>
      <p:sp>
        <p:nvSpPr>
          <p:cNvPr id="7" name="頁尾版面配置區 10"/>
          <p:cNvSpPr>
            <a:spLocks noGrp="1"/>
          </p:cNvSpPr>
          <p:nvPr>
            <p:ph type="ftr" sz="quarter" idx="11"/>
          </p:nvPr>
        </p:nvSpPr>
        <p:spPr/>
        <p:txBody>
          <a:bodyPr/>
          <a:lstStyle>
            <a:lvl1pPr>
              <a:defRPr/>
            </a:lvl1pPr>
          </a:lstStyle>
          <a:p>
            <a:pPr>
              <a:defRPr/>
            </a:pPr>
            <a:endParaRPr lang="en-US" altLang="zh-TW"/>
          </a:p>
        </p:txBody>
      </p:sp>
      <p:sp>
        <p:nvSpPr>
          <p:cNvPr id="9" name="投影片編號版面配置區 15"/>
          <p:cNvSpPr>
            <a:spLocks noGrp="1"/>
          </p:cNvSpPr>
          <p:nvPr>
            <p:ph type="sldNum" sz="quarter" idx="12"/>
          </p:nvPr>
        </p:nvSpPr>
        <p:spPr/>
        <p:txBody>
          <a:bodyPr/>
          <a:lstStyle>
            <a:lvl1pPr>
              <a:defRPr/>
            </a:lvl1pPr>
          </a:lstStyle>
          <a:p>
            <a:pPr>
              <a:defRPr/>
            </a:pPr>
            <a:fld id="{7B00A19E-85B0-4FFF-ABA0-4FEA13DB989A}" type="slidenum">
              <a:rPr lang="en-US" altLang="zh-TW"/>
              <a:pPr>
                <a:defRPr/>
              </a:pPr>
              <a:t>‹#›</a:t>
            </a:fld>
            <a:endParaRPr lang="en-US" altLang="zh-TW"/>
          </a:p>
        </p:txBody>
      </p:sp>
    </p:spTree>
    <p:extLst>
      <p:ext uri="{BB962C8B-B14F-4D97-AF65-F5344CB8AC3E}">
        <p14:creationId xmlns:p14="http://schemas.microsoft.com/office/powerpoint/2010/main" val="3769337073"/>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lang="zh-TW" altLang="en-US" dirty="0" smtClean="0"/>
              <a:t>按一下以編輯母片標題樣式</a:t>
            </a:r>
            <a:endParaRPr lang="en-US" dirty="0"/>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0"/>
          <p:cNvSpPr>
            <a:spLocks noGrp="1"/>
          </p:cNvSpPr>
          <p:nvPr>
            <p:ph type="dt" sz="half" idx="10"/>
          </p:nvPr>
        </p:nvSpPr>
        <p:spPr/>
        <p:txBody>
          <a:bodyPr/>
          <a:lstStyle>
            <a:lvl1pPr>
              <a:defRPr/>
            </a:lvl1pPr>
          </a:lstStyle>
          <a:p>
            <a:pPr>
              <a:defRPr/>
            </a:pPr>
            <a:endParaRPr lang="en-US" altLang="zh-TW"/>
          </a:p>
        </p:txBody>
      </p:sp>
      <p:sp>
        <p:nvSpPr>
          <p:cNvPr id="6" name="頁尾版面配置區 27"/>
          <p:cNvSpPr>
            <a:spLocks noGrp="1"/>
          </p:cNvSpPr>
          <p:nvPr>
            <p:ph type="ftr" sz="quarter" idx="11"/>
          </p:nvPr>
        </p:nvSpPr>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p:txBody>
          <a:bodyPr/>
          <a:lstStyle>
            <a:lvl1pPr>
              <a:defRPr/>
            </a:lvl1pPr>
          </a:lstStyle>
          <a:p>
            <a:pPr>
              <a:defRPr/>
            </a:pPr>
            <a:fld id="{3345BAB5-96AB-453F-8D4F-6A6897DA74CA}" type="slidenum">
              <a:rPr lang="en-US" altLang="zh-TW"/>
              <a:pPr>
                <a:defRPr/>
              </a:pPr>
              <a:t>‹#›</a:t>
            </a:fld>
            <a:endParaRPr lang="en-US" altLang="zh-TW"/>
          </a:p>
        </p:txBody>
      </p:sp>
    </p:spTree>
    <p:extLst>
      <p:ext uri="{BB962C8B-B14F-4D97-AF65-F5344CB8AC3E}">
        <p14:creationId xmlns:p14="http://schemas.microsoft.com/office/powerpoint/2010/main" val="228876792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ea typeface="新細明體" pitchFamily="18" charset="-120"/>
            </a:endParaRPr>
          </a:p>
        </p:txBody>
      </p:sp>
      <p:sp>
        <p:nvSpPr>
          <p:cNvPr id="29" name="標題 28"/>
          <p:cNvSpPr>
            <a:spLocks noGrp="1"/>
          </p:cNvSpPr>
          <p:nvPr>
            <p:ph type="title"/>
          </p:nvPr>
        </p:nvSpPr>
        <p:spPr>
          <a:xfrm>
            <a:off x="304800" y="5410200"/>
            <a:ext cx="8610600" cy="882650"/>
          </a:xfrm>
        </p:spPr>
        <p:txBody>
          <a:bodyPr/>
          <a:lstStyle>
            <a:lvl1pPr>
              <a:defRPr/>
            </a:lvl1pPr>
          </a:lstStyle>
          <a:p>
            <a:r>
              <a:rPr lang="zh-TW" altLang="en-US" smtClean="0"/>
              <a:t>按一下以編輯母片標題樣式</a:t>
            </a:r>
            <a:endParaRPr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9"/>
          <p:cNvSpPr>
            <a:spLocks noGrp="1"/>
          </p:cNvSpPr>
          <p:nvPr>
            <p:ph type="dt" sz="half" idx="10"/>
          </p:nvPr>
        </p:nvSpPr>
        <p:spPr/>
        <p:txBody>
          <a:bodyPr/>
          <a:lstStyle>
            <a:lvl1pPr>
              <a:defRPr/>
            </a:lvl1pPr>
          </a:lstStyle>
          <a:p>
            <a:pPr>
              <a:defRPr/>
            </a:pPr>
            <a:endParaRPr lang="en-US" altLang="zh-TW"/>
          </a:p>
        </p:txBody>
      </p:sp>
      <p:sp>
        <p:nvSpPr>
          <p:cNvPr id="9" name="頁尾版面配置區 5"/>
          <p:cNvSpPr>
            <a:spLocks noGrp="1"/>
          </p:cNvSpPr>
          <p:nvPr>
            <p:ph type="ftr" sz="quarter" idx="11"/>
          </p:nvPr>
        </p:nvSpPr>
        <p:spPr/>
        <p:txBody>
          <a:bodyPr/>
          <a:lstStyle>
            <a:lvl1pPr>
              <a:defRPr/>
            </a:lvl1pPr>
          </a:lstStyle>
          <a:p>
            <a:pPr>
              <a:defRPr/>
            </a:pPr>
            <a:endParaRPr lang="en-US" altLang="zh-TW"/>
          </a:p>
        </p:txBody>
      </p:sp>
      <p:sp>
        <p:nvSpPr>
          <p:cNvPr id="10" name="投影片編號版面配置區 6"/>
          <p:cNvSpPr>
            <a:spLocks noGrp="1"/>
          </p:cNvSpPr>
          <p:nvPr>
            <p:ph type="sldNum" sz="quarter" idx="12"/>
          </p:nvPr>
        </p:nvSpPr>
        <p:spPr>
          <a:xfrm>
            <a:off x="8229600" y="6477000"/>
            <a:ext cx="762000" cy="247650"/>
          </a:xfrm>
        </p:spPr>
        <p:txBody>
          <a:bodyPr/>
          <a:lstStyle>
            <a:lvl1pPr>
              <a:defRPr/>
            </a:lvl1pPr>
          </a:lstStyle>
          <a:p>
            <a:pPr>
              <a:defRPr/>
            </a:pPr>
            <a:fld id="{07AB04C2-E049-41FC-B7CB-8E0BB2CBBC77}" type="slidenum">
              <a:rPr lang="en-US" altLang="zh-TW"/>
              <a:pPr>
                <a:defRPr/>
              </a:pPr>
              <a:t>‹#›</a:t>
            </a:fld>
            <a:endParaRPr lang="en-US" altLang="zh-TW"/>
          </a:p>
        </p:txBody>
      </p:sp>
    </p:spTree>
    <p:extLst>
      <p:ext uri="{BB962C8B-B14F-4D97-AF65-F5344CB8AC3E}">
        <p14:creationId xmlns:p14="http://schemas.microsoft.com/office/powerpoint/2010/main" val="397971180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lang="zh-TW" altLang="en-US" smtClean="0"/>
              <a:t>按一下以編輯母片標題樣式</a:t>
            </a:r>
            <a:endParaRPr lang="en-US"/>
          </a:p>
        </p:txBody>
      </p:sp>
      <p:sp>
        <p:nvSpPr>
          <p:cNvPr id="3" name="日期版面配置區 10"/>
          <p:cNvSpPr>
            <a:spLocks noGrp="1"/>
          </p:cNvSpPr>
          <p:nvPr>
            <p:ph type="dt" sz="half" idx="10"/>
          </p:nvPr>
        </p:nvSpPr>
        <p:spPr/>
        <p:txBody>
          <a:bodyPr/>
          <a:lstStyle>
            <a:lvl1pPr>
              <a:defRPr/>
            </a:lvl1pPr>
          </a:lstStyle>
          <a:p>
            <a:pPr>
              <a:defRPr/>
            </a:pPr>
            <a:endParaRPr lang="en-US" altLang="zh-TW"/>
          </a:p>
        </p:txBody>
      </p:sp>
      <p:sp>
        <p:nvSpPr>
          <p:cNvPr id="4" name="頁尾版面配置區 27"/>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DCBF4439-49D5-462F-952C-EDDD2C56B91C}" type="slidenum">
              <a:rPr lang="en-US" altLang="zh-TW"/>
              <a:pPr>
                <a:defRPr/>
              </a:pPr>
              <a:t>‹#›</a:t>
            </a:fld>
            <a:endParaRPr lang="en-US" altLang="zh-TW"/>
          </a:p>
        </p:txBody>
      </p:sp>
    </p:spTree>
    <p:extLst>
      <p:ext uri="{BB962C8B-B14F-4D97-AF65-F5344CB8AC3E}">
        <p14:creationId xmlns:p14="http://schemas.microsoft.com/office/powerpoint/2010/main" val="4222879516"/>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2"/>
          <p:cNvSpPr>
            <a:spLocks noGrp="1"/>
          </p:cNvSpPr>
          <p:nvPr>
            <p:ph type="dt" sz="half" idx="10"/>
          </p:nvPr>
        </p:nvSpPr>
        <p:spPr/>
        <p:txBody>
          <a:bodyPr/>
          <a:lstStyle>
            <a:lvl1pPr>
              <a:defRPr/>
            </a:lvl1pPr>
          </a:lstStyle>
          <a:p>
            <a:pPr>
              <a:defRPr/>
            </a:pPr>
            <a:endParaRPr lang="en-US" altLang="zh-TW"/>
          </a:p>
        </p:txBody>
      </p:sp>
      <p:sp>
        <p:nvSpPr>
          <p:cNvPr id="3" name="頁尾版面配置區 23"/>
          <p:cNvSpPr>
            <a:spLocks noGrp="1"/>
          </p:cNvSpPr>
          <p:nvPr>
            <p:ph type="ftr" sz="quarter" idx="11"/>
          </p:nvPr>
        </p:nvSpPr>
        <p:spPr/>
        <p:txBody>
          <a:bodyPr/>
          <a:lstStyle>
            <a:lvl1pPr>
              <a:defRPr/>
            </a:lvl1pPr>
          </a:lstStyle>
          <a:p>
            <a:pPr>
              <a:defRPr/>
            </a:pPr>
            <a:endParaRPr lang="en-US" altLang="zh-TW"/>
          </a:p>
        </p:txBody>
      </p:sp>
      <p:sp>
        <p:nvSpPr>
          <p:cNvPr id="4" name="投影片編號版面配置區 6"/>
          <p:cNvSpPr>
            <a:spLocks noGrp="1"/>
          </p:cNvSpPr>
          <p:nvPr>
            <p:ph type="sldNum" sz="quarter" idx="12"/>
          </p:nvPr>
        </p:nvSpPr>
        <p:spPr/>
        <p:txBody>
          <a:bodyPr/>
          <a:lstStyle>
            <a:lvl1pPr>
              <a:defRPr/>
            </a:lvl1pPr>
          </a:lstStyle>
          <a:p>
            <a:pPr>
              <a:defRPr/>
            </a:pPr>
            <a:fld id="{5C8BD5A8-6B8A-489D-B5D7-56CB0350555C}" type="slidenum">
              <a:rPr lang="en-US" altLang="zh-TW"/>
              <a:pPr>
                <a:defRPr/>
              </a:pPr>
              <a:t>‹#›</a:t>
            </a:fld>
            <a:endParaRPr lang="en-US" altLang="zh-TW"/>
          </a:p>
        </p:txBody>
      </p:sp>
    </p:spTree>
    <p:extLst>
      <p:ext uri="{BB962C8B-B14F-4D97-AF65-F5344CB8AC3E}">
        <p14:creationId xmlns:p14="http://schemas.microsoft.com/office/powerpoint/2010/main" val="4208412425"/>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2053" name="文字版面配置區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smtClean="0"/>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ea typeface="新細明體" pitchFamily="18" charset="-120"/>
              </a:defRPr>
            </a:lvl1pPr>
          </a:lstStyle>
          <a:p>
            <a:pPr>
              <a:defRPr/>
            </a:pPr>
            <a:endParaRPr lang="en-US" altLang="zh-TW"/>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ea typeface="新細明體" pitchFamily="18" charset="-120"/>
              </a:defRPr>
            </a:lvl1pPr>
          </a:lstStyle>
          <a:p>
            <a:pPr>
              <a:defRPr/>
            </a:pPr>
            <a:endParaRPr lang="en-US" altLang="zh-TW"/>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ea typeface="新細明體" pitchFamily="18" charset="-120"/>
              </a:defRPr>
            </a:lvl1pPr>
          </a:lstStyle>
          <a:p>
            <a:pPr>
              <a:defRPr/>
            </a:pPr>
            <a:fld id="{146E042E-FF6B-4719-A5FE-675F91D34026}" type="slidenum">
              <a:rPr lang="en-US" altLang="zh-TW"/>
              <a:pPr>
                <a:defRPr/>
              </a:pPr>
              <a:t>‹#›</a:t>
            </a:fld>
            <a:endParaRPr lang="en-US" altLang="zh-TW"/>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lang="zh-TW" altLang="en-US" dirty="0" smtClean="0"/>
              <a:t>按一下以編輯母片標題樣式</a:t>
            </a:r>
            <a:endParaRPr lang="en-US" dirty="0"/>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88" r:id="rId3"/>
    <p:sldLayoutId id="2147484287"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Lst>
  <p:transition spd="slow">
    <p:randomBar dir="vert"/>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rgbClr val="663300"/>
          </a:solidFill>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ea typeface="微軟正黑體" pitchFamily="34" charset="-120"/>
        </a:defRPr>
      </a:lvl2pPr>
      <a:lvl3pPr algn="l" rtl="0" eaLnBrk="0" fontAlgn="base" hangingPunct="0">
        <a:spcBef>
          <a:spcPct val="0"/>
        </a:spcBef>
        <a:spcAft>
          <a:spcPct val="0"/>
        </a:spcAft>
        <a:defRPr sz="3600">
          <a:solidFill>
            <a:schemeClr val="tx2"/>
          </a:solidFill>
          <a:latin typeface="Franklin Gothic Medium" pitchFamily="34" charset="0"/>
          <a:ea typeface="微軟正黑體" pitchFamily="34" charset="-120"/>
        </a:defRPr>
      </a:lvl3pPr>
      <a:lvl4pPr algn="l" rtl="0" eaLnBrk="0" fontAlgn="base" hangingPunct="0">
        <a:spcBef>
          <a:spcPct val="0"/>
        </a:spcBef>
        <a:spcAft>
          <a:spcPct val="0"/>
        </a:spcAft>
        <a:defRPr sz="3600">
          <a:solidFill>
            <a:schemeClr val="tx2"/>
          </a:solidFill>
          <a:latin typeface="Franklin Gothic Medium" pitchFamily="34" charset="0"/>
          <a:ea typeface="微軟正黑體" pitchFamily="34" charset="-120"/>
        </a:defRPr>
      </a:lvl4pPr>
      <a:lvl5pPr algn="l" rtl="0" eaLnBrk="0" fontAlgn="base" hangingPunct="0">
        <a:spcBef>
          <a:spcPct val="0"/>
        </a:spcBef>
        <a:spcAft>
          <a:spcPct val="0"/>
        </a:spcAft>
        <a:defRPr sz="3600">
          <a:solidFill>
            <a:schemeClr val="tx2"/>
          </a:solidFill>
          <a:latin typeface="Franklin Gothic Medium" pitchFamily="34" charset="0"/>
          <a:ea typeface="微軟正黑體" pitchFamily="34" charset="-120"/>
        </a:defRPr>
      </a:lvl5pPr>
      <a:lvl6pPr marL="457200" algn="l" rtl="0" fontAlgn="base">
        <a:spcBef>
          <a:spcPct val="0"/>
        </a:spcBef>
        <a:spcAft>
          <a:spcPct val="0"/>
        </a:spcAft>
        <a:defRPr sz="3600">
          <a:solidFill>
            <a:schemeClr val="tx2"/>
          </a:solidFill>
          <a:latin typeface="Franklin Gothic Medium" pitchFamily="34" charset="0"/>
          <a:ea typeface="微軟正黑體" pitchFamily="34" charset="-120"/>
        </a:defRPr>
      </a:lvl6pPr>
      <a:lvl7pPr marL="914400" algn="l" rtl="0" fontAlgn="base">
        <a:spcBef>
          <a:spcPct val="0"/>
        </a:spcBef>
        <a:spcAft>
          <a:spcPct val="0"/>
        </a:spcAft>
        <a:defRPr sz="3600">
          <a:solidFill>
            <a:schemeClr val="tx2"/>
          </a:solidFill>
          <a:latin typeface="Franklin Gothic Medium" pitchFamily="34" charset="0"/>
          <a:ea typeface="微軟正黑體" pitchFamily="34" charset="-120"/>
        </a:defRPr>
      </a:lvl7pPr>
      <a:lvl8pPr marL="1371600" algn="l" rtl="0" fontAlgn="base">
        <a:spcBef>
          <a:spcPct val="0"/>
        </a:spcBef>
        <a:spcAft>
          <a:spcPct val="0"/>
        </a:spcAft>
        <a:defRPr sz="3600">
          <a:solidFill>
            <a:schemeClr val="tx2"/>
          </a:solidFill>
          <a:latin typeface="Franklin Gothic Medium" pitchFamily="34" charset="0"/>
          <a:ea typeface="微軟正黑體" pitchFamily="34" charset="-120"/>
        </a:defRPr>
      </a:lvl8pPr>
      <a:lvl9pPr marL="1828800" algn="l" rtl="0" fontAlgn="base">
        <a:spcBef>
          <a:spcPct val="0"/>
        </a:spcBef>
        <a:spcAft>
          <a:spcPct val="0"/>
        </a:spcAft>
        <a:defRPr sz="3600">
          <a:solidFill>
            <a:schemeClr val="tx2"/>
          </a:solidFill>
          <a:latin typeface="Franklin Gothic Medium" pitchFamily="34" charset="0"/>
          <a:ea typeface="微軟正黑體" pitchFamily="34" charset="-120"/>
        </a:defRPr>
      </a:lvl9pPr>
    </p:titleStyle>
    <p:bodyStyle>
      <a:lvl1pPr marL="342900" indent="-342900" algn="l" rtl="0" eaLnBrk="0" fontAlgn="base" hangingPunct="0">
        <a:spcBef>
          <a:spcPct val="20000"/>
        </a:spcBef>
        <a:spcAft>
          <a:spcPct val="0"/>
        </a:spcAft>
        <a:buClr>
          <a:schemeClr val="accent1"/>
        </a:buClr>
        <a:buSzPct val="70000"/>
        <a:buFontTx/>
        <a:buBlip>
          <a:blip r:embed="rId16"/>
        </a:buBlip>
        <a:defRPr sz="3200" kern="1200">
          <a:solidFill>
            <a:srgbClr val="663300"/>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Tx/>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7.xml"/><Relationship Id="rId7"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9.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7486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838200"/>
            <a:ext cx="6477000" cy="685800"/>
          </a:xfrm>
        </p:spPr>
        <p:txBody>
          <a:bodyPr>
            <a:normAutofit/>
          </a:bodyPr>
          <a:lstStyle/>
          <a:p>
            <a:pPr algn="l"/>
            <a:r>
              <a:rPr lang="en-US" altLang="zh-TW" sz="3200" dirty="0" smtClean="0"/>
              <a:t>12-3-5 </a:t>
            </a:r>
            <a:r>
              <a:rPr lang="zh-TW" altLang="en-US" sz="3200" dirty="0" smtClean="0"/>
              <a:t>設定關聯式資料庫</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391400" y="714375"/>
            <a:ext cx="1600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P.12-16~P.12-17</a:t>
            </a:r>
            <a:endParaRPr lang="zh-TW" altLang="en-US" sz="1400" dirty="0">
              <a:cs typeface="Arial" charset="0"/>
            </a:endParaRPr>
          </a:p>
        </p:txBody>
      </p:sp>
      <p:pic>
        <p:nvPicPr>
          <p:cNvPr id="18434" name="Picture 2"/>
          <p:cNvPicPr>
            <a:picLocks noGrp="1" noChangeAspect="1" noChangeArrowheads="1"/>
          </p:cNvPicPr>
          <p:nvPr>
            <p:ph idx="1"/>
          </p:nvPr>
        </p:nvPicPr>
        <p:blipFill>
          <a:blip r:embed="rId3" cstate="print"/>
          <a:srcRect/>
          <a:stretch>
            <a:fillRect/>
          </a:stretch>
        </p:blipFill>
        <p:spPr bwMode="auto">
          <a:xfrm>
            <a:off x="381000" y="1524000"/>
            <a:ext cx="3934397" cy="2490216"/>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a:stretch>
            <a:fillRect/>
          </a:stretch>
        </p:blipFill>
        <p:spPr bwMode="auto">
          <a:xfrm>
            <a:off x="4572000" y="1545717"/>
            <a:ext cx="3898202" cy="2446782"/>
          </a:xfrm>
          <a:prstGeom prst="rect">
            <a:avLst/>
          </a:prstGeom>
          <a:noFill/>
          <a:ln w="9525">
            <a:noFill/>
            <a:miter lim="800000"/>
            <a:headEnd/>
            <a:tailEnd/>
          </a:ln>
        </p:spPr>
      </p:pic>
      <p:pic>
        <p:nvPicPr>
          <p:cNvPr id="18436" name="Picture 4"/>
          <p:cNvPicPr>
            <a:picLocks noChangeAspect="1" noChangeArrowheads="1"/>
          </p:cNvPicPr>
          <p:nvPr/>
        </p:nvPicPr>
        <p:blipFill>
          <a:blip r:embed="rId5" cstate="print"/>
          <a:srcRect/>
          <a:stretch>
            <a:fillRect/>
          </a:stretch>
        </p:blipFill>
        <p:spPr bwMode="auto">
          <a:xfrm>
            <a:off x="4572000" y="4114801"/>
            <a:ext cx="3898202" cy="2273426"/>
          </a:xfrm>
          <a:prstGeom prst="rect">
            <a:avLst/>
          </a:prstGeom>
          <a:noFill/>
          <a:ln w="9525">
            <a:noFill/>
            <a:miter lim="800000"/>
            <a:headEnd/>
            <a:tailEnd/>
          </a:ln>
        </p:spPr>
      </p:pic>
      <p:sp>
        <p:nvSpPr>
          <p:cNvPr id="2" name="向右箭號 1"/>
          <p:cNvSpPr/>
          <p:nvPr/>
        </p:nvSpPr>
        <p:spPr>
          <a:xfrm>
            <a:off x="4267200" y="2819400"/>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下箭號 2"/>
          <p:cNvSpPr/>
          <p:nvPr/>
        </p:nvSpPr>
        <p:spPr>
          <a:xfrm>
            <a:off x="6521101" y="3886200"/>
            <a:ext cx="184499" cy="2747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descr="home_.png">
            <a:hlinkClick r:id="rId6" action="ppaction://hlinksldjump"/>
          </p:cNvPr>
          <p:cNvPicPr>
            <a:picLocks noChangeAspect="1"/>
          </p:cNvPicPr>
          <p:nvPr/>
        </p:nvPicPr>
        <p:blipFill>
          <a:blip r:embed="rId7"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0"/>
            <a:ext cx="6477000" cy="685800"/>
          </a:xfrm>
        </p:spPr>
        <p:txBody>
          <a:bodyPr>
            <a:normAutofit/>
          </a:bodyPr>
          <a:lstStyle/>
          <a:p>
            <a:pPr algn="l"/>
            <a:r>
              <a:rPr lang="en-US" altLang="zh-TW" sz="3200" dirty="0" smtClean="0"/>
              <a:t>12-3-6 </a:t>
            </a:r>
            <a:r>
              <a:rPr lang="zh-TW" altLang="en-US" sz="3200" dirty="0" smtClean="0"/>
              <a:t>進行查詢</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543800" y="714375"/>
            <a:ext cx="1600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P.12-17~P.12-18</a:t>
            </a:r>
            <a:endParaRPr lang="zh-TW" altLang="en-US" sz="1400" dirty="0">
              <a:cs typeface="Arial" charset="0"/>
            </a:endParaRPr>
          </a:p>
        </p:txBody>
      </p:sp>
      <p:pic>
        <p:nvPicPr>
          <p:cNvPr id="19458" name="Picture 2"/>
          <p:cNvPicPr>
            <a:picLocks noGrp="1" noChangeAspect="1" noChangeArrowheads="1"/>
          </p:cNvPicPr>
          <p:nvPr>
            <p:ph idx="1"/>
          </p:nvPr>
        </p:nvPicPr>
        <p:blipFill>
          <a:blip r:embed="rId3" cstate="print"/>
          <a:srcRect/>
          <a:stretch>
            <a:fillRect/>
          </a:stretch>
        </p:blipFill>
        <p:spPr bwMode="auto">
          <a:xfrm>
            <a:off x="685800" y="1524000"/>
            <a:ext cx="5306378" cy="3103245"/>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685800" y="4982992"/>
            <a:ext cx="2714625" cy="1143000"/>
          </a:xfrm>
          <a:prstGeom prst="rect">
            <a:avLst/>
          </a:prstGeom>
          <a:noFill/>
          <a:ln w="9525">
            <a:noFill/>
            <a:miter lim="800000"/>
            <a:headEnd/>
            <a:tailEnd/>
          </a:ln>
        </p:spPr>
      </p:pic>
      <p:pic>
        <p:nvPicPr>
          <p:cNvPr id="19460" name="Picture 4"/>
          <p:cNvPicPr>
            <a:picLocks noChangeAspect="1" noChangeArrowheads="1"/>
          </p:cNvPicPr>
          <p:nvPr/>
        </p:nvPicPr>
        <p:blipFill>
          <a:blip r:embed="rId5" cstate="print"/>
          <a:srcRect/>
          <a:stretch>
            <a:fillRect/>
          </a:stretch>
        </p:blipFill>
        <p:spPr bwMode="auto">
          <a:xfrm>
            <a:off x="3733800" y="4778885"/>
            <a:ext cx="4267200" cy="1551214"/>
          </a:xfrm>
          <a:prstGeom prst="rect">
            <a:avLst/>
          </a:prstGeom>
          <a:noFill/>
          <a:ln w="9525">
            <a:noFill/>
            <a:miter lim="800000"/>
            <a:headEnd/>
            <a:tailEnd/>
          </a:ln>
        </p:spPr>
      </p:pic>
      <p:sp>
        <p:nvSpPr>
          <p:cNvPr id="2" name="向下箭號 1"/>
          <p:cNvSpPr/>
          <p:nvPr/>
        </p:nvSpPr>
        <p:spPr>
          <a:xfrm>
            <a:off x="2043112" y="4648200"/>
            <a:ext cx="242888" cy="3347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右箭號 2"/>
          <p:cNvSpPr/>
          <p:nvPr/>
        </p:nvSpPr>
        <p:spPr>
          <a:xfrm>
            <a:off x="3400425" y="5554492"/>
            <a:ext cx="333375" cy="236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descr="home_.png">
            <a:hlinkClick r:id="rId6" action="ppaction://hlinksldjump"/>
          </p:cNvPr>
          <p:cNvPicPr>
            <a:picLocks noChangeAspect="1"/>
          </p:cNvPicPr>
          <p:nvPr/>
        </p:nvPicPr>
        <p:blipFill>
          <a:blip r:embed="rId7"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838200"/>
            <a:ext cx="6477000" cy="685800"/>
          </a:xfrm>
        </p:spPr>
        <p:txBody>
          <a:bodyPr>
            <a:normAutofit/>
          </a:bodyPr>
          <a:lstStyle/>
          <a:p>
            <a:pPr algn="l"/>
            <a:r>
              <a:rPr lang="en-US" altLang="zh-TW" sz="3200" dirty="0" smtClean="0"/>
              <a:t>12-3-7 </a:t>
            </a:r>
            <a:r>
              <a:rPr lang="zh-TW" altLang="en-US" sz="3200" dirty="0" smtClean="0"/>
              <a:t>產生報表</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696201" y="714375"/>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P.12-21</a:t>
            </a:r>
            <a:endParaRPr lang="zh-TW" altLang="en-US" sz="1400" dirty="0">
              <a:cs typeface="Arial" charset="0"/>
            </a:endParaRPr>
          </a:p>
        </p:txBody>
      </p:sp>
      <p:pic>
        <p:nvPicPr>
          <p:cNvPr id="20483" name="Picture 3"/>
          <p:cNvPicPr>
            <a:picLocks noGrp="1" noChangeAspect="1" noChangeArrowheads="1"/>
          </p:cNvPicPr>
          <p:nvPr>
            <p:ph idx="1"/>
          </p:nvPr>
        </p:nvPicPr>
        <p:blipFill>
          <a:blip r:embed="rId3" cstate="print"/>
          <a:srcRect/>
          <a:stretch>
            <a:fillRect/>
          </a:stretch>
        </p:blipFill>
        <p:spPr bwMode="auto">
          <a:xfrm>
            <a:off x="1600200" y="1905001"/>
            <a:ext cx="6029960" cy="3657600"/>
          </a:xfrm>
          <a:prstGeom prst="rect">
            <a:avLst/>
          </a:prstGeom>
          <a:noFill/>
          <a:ln w="9525">
            <a:noFill/>
            <a:miter lim="800000"/>
            <a:headEnd/>
            <a:tailEnd/>
          </a:ln>
        </p:spPr>
      </p:pic>
      <p:pic>
        <p:nvPicPr>
          <p:cNvPr id="8" name="圖片 7" descr="home_.png">
            <a:hlinkClick r:id="rId4" action="ppaction://hlinksldjump"/>
          </p:cNvPr>
          <p:cNvPicPr>
            <a:picLocks noChangeAspect="1"/>
          </p:cNvPicPr>
          <p:nvPr/>
        </p:nvPicPr>
        <p:blipFill>
          <a:blip r:embed="rId5"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en-US" altLang="zh-TW" dirty="0" smtClean="0"/>
              <a:t>12-4</a:t>
            </a:r>
            <a:r>
              <a:rPr lang="zh-TW" altLang="en-US" dirty="0" smtClean="0"/>
              <a:t>　資料倉儲</a:t>
            </a:r>
          </a:p>
        </p:txBody>
      </p:sp>
      <p:sp>
        <p:nvSpPr>
          <p:cNvPr id="15" name="內容版面配置區 14"/>
          <p:cNvSpPr>
            <a:spLocks noGrp="1"/>
          </p:cNvSpPr>
          <p:nvPr>
            <p:ph idx="1"/>
          </p:nvPr>
        </p:nvSpPr>
        <p:spPr>
          <a:xfrm>
            <a:off x="609600" y="1524000"/>
            <a:ext cx="8001000" cy="4479924"/>
          </a:xfrm>
        </p:spPr>
        <p:txBody>
          <a:bodyPr/>
          <a:lstStyle/>
          <a:p>
            <a:pPr algn="just">
              <a:spcBef>
                <a:spcPts val="0"/>
              </a:spcBef>
              <a:buFont typeface="Wingdings" panose="05000000000000000000" pitchFamily="2" charset="2"/>
              <a:buChar char="l"/>
            </a:pPr>
            <a:r>
              <a:rPr lang="zh-TW" altLang="en-US" sz="2200" dirty="0">
                <a:solidFill>
                  <a:schemeClr val="tx1"/>
                </a:solidFill>
              </a:rPr>
              <a:t>資料倉儲 </a:t>
            </a:r>
            <a:r>
              <a:rPr lang="en-US" altLang="zh-TW" sz="2200" dirty="0">
                <a:solidFill>
                  <a:schemeClr val="tx1"/>
                </a:solidFill>
              </a:rPr>
              <a:t>(data warehouse) </a:t>
            </a:r>
            <a:r>
              <a:rPr lang="zh-TW" altLang="en-US" sz="2200" dirty="0" smtClean="0">
                <a:solidFill>
                  <a:schemeClr val="tx1"/>
                </a:solidFill>
              </a:rPr>
              <a:t>是一種</a:t>
            </a:r>
            <a:r>
              <a:rPr lang="zh-TW" altLang="en-US" sz="2200" dirty="0">
                <a:solidFill>
                  <a:schemeClr val="tx1"/>
                </a:solidFill>
              </a:rPr>
              <a:t>資料儲存理論，目的是從多種資料來源擷取資料，然後透過特殊的資料儲存架構，分析出潛在的有價值的資訊，進而支援企業的決策支援系統，協助管理者進行商業決策，建構商業智慧，快速回應外在環境的變動</a:t>
            </a:r>
            <a:r>
              <a:rPr lang="zh-TW" altLang="en-US" sz="2200" dirty="0" smtClean="0">
                <a:solidFill>
                  <a:schemeClr val="tx1"/>
                </a:solidFill>
              </a:rPr>
              <a:t>。</a:t>
            </a:r>
            <a:endParaRPr lang="en-US" altLang="zh-TW" sz="2200" dirty="0" smtClean="0">
              <a:solidFill>
                <a:schemeClr val="tx1"/>
              </a:solidFill>
            </a:endParaRPr>
          </a:p>
          <a:p>
            <a:pPr>
              <a:spcBef>
                <a:spcPts val="0"/>
              </a:spcBef>
              <a:buFont typeface="Wingdings" panose="05000000000000000000" pitchFamily="2" charset="2"/>
              <a:buChar char="l"/>
            </a:pPr>
            <a:r>
              <a:rPr lang="zh-TW" altLang="zh-TW" sz="2200" dirty="0">
                <a:solidFill>
                  <a:schemeClr val="tx1"/>
                </a:solidFill>
              </a:rPr>
              <a:t>資料倉儲的資料具有下列幾個特點</a:t>
            </a:r>
            <a:r>
              <a:rPr lang="zh-TW" altLang="zh-TW" sz="2200" dirty="0" smtClean="0">
                <a:solidFill>
                  <a:schemeClr val="tx1"/>
                </a:solidFill>
              </a:rPr>
              <a:t>：</a:t>
            </a:r>
            <a:endParaRPr lang="en-US" altLang="zh-TW" sz="2200" dirty="0" smtClean="0">
              <a:solidFill>
                <a:schemeClr val="tx1"/>
              </a:solidFill>
            </a:endParaRPr>
          </a:p>
          <a:p>
            <a:pPr lvl="1">
              <a:spcBef>
                <a:spcPts val="0"/>
              </a:spcBef>
              <a:buFont typeface="Wingdings" panose="05000000000000000000" pitchFamily="2" charset="2"/>
              <a:buChar char="p"/>
            </a:pPr>
            <a:r>
              <a:rPr lang="zh-TW" altLang="en-US" sz="2000" dirty="0" smtClean="0"/>
              <a:t>主題</a:t>
            </a:r>
            <a:r>
              <a:rPr lang="zh-TW" altLang="en-US" sz="2000" dirty="0"/>
              <a:t>導向 </a:t>
            </a:r>
            <a:r>
              <a:rPr lang="en-US" altLang="zh-TW" sz="2000" dirty="0"/>
              <a:t>(subject-oriented</a:t>
            </a:r>
            <a:r>
              <a:rPr lang="en-US" altLang="zh-TW" sz="2000" dirty="0" smtClean="0"/>
              <a:t>)</a:t>
            </a:r>
            <a:r>
              <a:rPr lang="zh-TW" altLang="en-US" sz="2000" dirty="0" smtClean="0"/>
              <a:t>。</a:t>
            </a:r>
          </a:p>
          <a:p>
            <a:pPr lvl="1">
              <a:spcBef>
                <a:spcPts val="0"/>
              </a:spcBef>
              <a:buFont typeface="Wingdings" panose="05000000000000000000" pitchFamily="2" charset="2"/>
              <a:buChar char="p"/>
            </a:pPr>
            <a:r>
              <a:rPr lang="zh-TW" altLang="en-US" sz="2000" dirty="0" smtClean="0"/>
              <a:t>整合性 </a:t>
            </a:r>
            <a:r>
              <a:rPr lang="en-US" altLang="zh-TW" sz="2000" dirty="0"/>
              <a:t>(integrated</a:t>
            </a:r>
            <a:r>
              <a:rPr lang="en-US" altLang="zh-TW" sz="2000" dirty="0" smtClean="0"/>
              <a:t>)</a:t>
            </a:r>
          </a:p>
          <a:p>
            <a:pPr lvl="1">
              <a:spcBef>
                <a:spcPts val="0"/>
              </a:spcBef>
              <a:buFont typeface="Wingdings" panose="05000000000000000000" pitchFamily="2" charset="2"/>
              <a:buChar char="p"/>
            </a:pPr>
            <a:r>
              <a:rPr lang="zh-TW" altLang="en-US" sz="2000" dirty="0" smtClean="0"/>
              <a:t>時間</a:t>
            </a:r>
            <a:r>
              <a:rPr lang="zh-TW" altLang="en-US" sz="2000" dirty="0"/>
              <a:t>變動性 </a:t>
            </a:r>
            <a:r>
              <a:rPr lang="en-US" altLang="zh-TW" sz="2000" dirty="0"/>
              <a:t>(time-variant</a:t>
            </a:r>
            <a:r>
              <a:rPr lang="en-US" altLang="zh-TW" sz="2000" dirty="0" smtClean="0"/>
              <a:t>)</a:t>
            </a:r>
            <a:endParaRPr lang="zh-TW" altLang="en-US" sz="2000" dirty="0" smtClean="0"/>
          </a:p>
          <a:p>
            <a:pPr lvl="1">
              <a:spcBef>
                <a:spcPts val="0"/>
              </a:spcBef>
              <a:buFont typeface="Wingdings" panose="05000000000000000000" pitchFamily="2" charset="2"/>
              <a:buChar char="p"/>
            </a:pPr>
            <a:r>
              <a:rPr lang="zh-TW" altLang="en-US" sz="2000" dirty="0" smtClean="0"/>
              <a:t>非</a:t>
            </a:r>
            <a:r>
              <a:rPr lang="zh-TW" altLang="en-US" sz="2000" dirty="0"/>
              <a:t>揮發性 </a:t>
            </a:r>
            <a:r>
              <a:rPr lang="en-US" altLang="zh-TW" sz="2000" dirty="0"/>
              <a:t>(nonvolatile</a:t>
            </a:r>
            <a:r>
              <a:rPr lang="en-US" altLang="zh-TW" sz="2000" dirty="0" smtClean="0"/>
              <a:t>)</a:t>
            </a:r>
          </a:p>
          <a:p>
            <a:pPr algn="just">
              <a:spcBef>
                <a:spcPts val="0"/>
              </a:spcBef>
              <a:buFont typeface="Wingdings" panose="05000000000000000000" pitchFamily="2" charset="2"/>
              <a:buChar char="l"/>
            </a:pPr>
            <a:r>
              <a:rPr lang="zh-TW" altLang="en-US" sz="2200" dirty="0">
                <a:solidFill>
                  <a:schemeClr val="tx1"/>
                </a:solidFill>
              </a:rPr>
              <a:t>資料倉儲可以做為資料探勘 </a:t>
            </a:r>
            <a:r>
              <a:rPr lang="en-US" altLang="zh-TW" sz="2200" dirty="0">
                <a:solidFill>
                  <a:schemeClr val="tx1"/>
                </a:solidFill>
              </a:rPr>
              <a:t>(data mining) </a:t>
            </a:r>
            <a:r>
              <a:rPr lang="zh-TW" altLang="en-US" sz="2200" dirty="0">
                <a:solidFill>
                  <a:schemeClr val="tx1"/>
                </a:solidFill>
              </a:rPr>
              <a:t>和線上分析處理 </a:t>
            </a:r>
            <a:r>
              <a:rPr lang="en-US" altLang="zh-TW" sz="2200" dirty="0">
                <a:solidFill>
                  <a:schemeClr val="tx1"/>
                </a:solidFill>
              </a:rPr>
              <a:t>(OLAP</a:t>
            </a:r>
            <a:r>
              <a:rPr lang="zh-TW" altLang="en-US" sz="2200" dirty="0">
                <a:solidFill>
                  <a:schemeClr val="tx1"/>
                </a:solidFill>
              </a:rPr>
              <a:t>，</a:t>
            </a:r>
            <a:r>
              <a:rPr lang="en-US" altLang="zh-TW" sz="2200" dirty="0" err="1">
                <a:solidFill>
                  <a:schemeClr val="tx1"/>
                </a:solidFill>
              </a:rPr>
              <a:t>OnLine</a:t>
            </a:r>
            <a:r>
              <a:rPr lang="en-US" altLang="zh-TW" sz="2200" dirty="0">
                <a:solidFill>
                  <a:schemeClr val="tx1"/>
                </a:solidFill>
              </a:rPr>
              <a:t> Analytical Processing) </a:t>
            </a:r>
            <a:r>
              <a:rPr lang="zh-TW" altLang="en-US" sz="2200" dirty="0">
                <a:solidFill>
                  <a:schemeClr val="tx1"/>
                </a:solidFill>
              </a:rPr>
              <a:t>等分析工具的資料來源，而且資料倉儲中的資料必須經過篩選與轉換，分析工具才能得到正確的分析結果。</a:t>
            </a:r>
            <a:endParaRPr lang="en-US" altLang="zh-TW" sz="2200" dirty="0" smtClean="0">
              <a:solidFill>
                <a:schemeClr val="tx1"/>
              </a:solidFill>
            </a:endParaRPr>
          </a:p>
          <a:p>
            <a:pPr marL="0" indent="0">
              <a:spcBef>
                <a:spcPts val="0"/>
              </a:spcBef>
              <a:buNone/>
            </a:pPr>
            <a:endParaRPr lang="zh-TW" altLang="en-US" sz="2200" dirty="0">
              <a:solidFill>
                <a:schemeClr val="tx1"/>
              </a:solidFill>
            </a:endParaRP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696200" y="714375"/>
            <a:ext cx="1285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P.12-22</a:t>
            </a:r>
            <a:endParaRPr lang="zh-TW" altLang="en-US" sz="1400" dirty="0">
              <a:cs typeface="Arial" charset="0"/>
            </a:endParaRPr>
          </a:p>
        </p:txBody>
      </p:sp>
      <p:pic>
        <p:nvPicPr>
          <p:cNvPr id="9" name="圖片 8" descr="home_.png">
            <a:hlinkClick r:id="rId3" action="ppaction://hlinksldjump"/>
          </p:cNvPr>
          <p:cNvPicPr>
            <a:picLocks noChangeAspect="1"/>
          </p:cNvPicPr>
          <p:nvPr/>
        </p:nvPicPr>
        <p:blipFill>
          <a:blip r:embed="rId4" cstate="print"/>
          <a:srcRect/>
          <a:stretch>
            <a:fillRect/>
          </a:stretch>
        </p:blipFill>
        <p:spPr bwMode="auto">
          <a:xfrm>
            <a:off x="8420101" y="6129305"/>
            <a:ext cx="511175" cy="500095"/>
          </a:xfrm>
          <a:prstGeom prst="rect">
            <a:avLst/>
          </a:prstGeom>
          <a:noFill/>
          <a:ln w="9525">
            <a:noFill/>
            <a:miter lim="800000"/>
            <a:headEnd/>
            <a:tailEnd/>
          </a:ln>
        </p:spPr>
      </p:pic>
    </p:spTree>
    <p:extLst>
      <p:ext uri="{BB962C8B-B14F-4D97-AF65-F5344CB8AC3E}">
        <p14:creationId xmlns:p14="http://schemas.microsoft.com/office/powerpoint/2010/main" val="12665592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609600"/>
            <a:ext cx="8458200" cy="838200"/>
          </a:xfrm>
        </p:spPr>
        <p:txBody>
          <a:bodyPr/>
          <a:lstStyle/>
          <a:p>
            <a:pPr algn="l"/>
            <a:r>
              <a:rPr lang="en-US" altLang="zh-TW" dirty="0" smtClean="0"/>
              <a:t>12-5  </a:t>
            </a:r>
            <a:r>
              <a:rPr lang="zh-TW" altLang="en-US" dirty="0" smtClean="0"/>
              <a:t>大</a:t>
            </a:r>
            <a:r>
              <a:rPr lang="zh-TW" altLang="en-US" dirty="0"/>
              <a:t>數據</a:t>
            </a:r>
            <a:endParaRPr lang="zh-TW" altLang="en-US" dirty="0" smtClean="0"/>
          </a:p>
        </p:txBody>
      </p:sp>
      <p:sp>
        <p:nvSpPr>
          <p:cNvPr id="15" name="內容版面配置區 14"/>
          <p:cNvSpPr>
            <a:spLocks noGrp="1"/>
          </p:cNvSpPr>
          <p:nvPr>
            <p:ph idx="1"/>
          </p:nvPr>
        </p:nvSpPr>
        <p:spPr>
          <a:xfrm>
            <a:off x="381000" y="1524000"/>
            <a:ext cx="8382001" cy="4479924"/>
          </a:xfrm>
        </p:spPr>
        <p:txBody>
          <a:bodyPr/>
          <a:lstStyle/>
          <a:p>
            <a:pPr algn="just">
              <a:spcBef>
                <a:spcPts val="0"/>
              </a:spcBef>
              <a:buFont typeface="Wingdings" panose="05000000000000000000" pitchFamily="2" charset="2"/>
              <a:buChar char="l"/>
            </a:pPr>
            <a:r>
              <a:rPr lang="zh-TW" altLang="en-US" sz="2200" dirty="0">
                <a:solidFill>
                  <a:schemeClr val="tx1"/>
                </a:solidFill>
              </a:rPr>
              <a:t>大數據 </a:t>
            </a:r>
            <a:r>
              <a:rPr lang="en-US" altLang="zh-TW" sz="2200" dirty="0">
                <a:solidFill>
                  <a:schemeClr val="tx1"/>
                </a:solidFill>
              </a:rPr>
              <a:t>(big data) </a:t>
            </a:r>
            <a:r>
              <a:rPr lang="zh-TW" altLang="en-US" sz="2200" dirty="0">
                <a:solidFill>
                  <a:schemeClr val="tx1"/>
                </a:solidFill>
              </a:rPr>
              <a:t>又稱為巨量資料、海量資料或大資料，指的是所涉及的資料量巨大到無法在一定時間內以人工或常規軟體進行擷取 </a:t>
            </a:r>
            <a:r>
              <a:rPr lang="en-US" altLang="zh-TW" sz="2200" dirty="0">
                <a:solidFill>
                  <a:schemeClr val="tx1"/>
                </a:solidFill>
              </a:rPr>
              <a:t>(extraction)</a:t>
            </a:r>
            <a:r>
              <a:rPr lang="zh-TW" altLang="en-US" sz="2200" dirty="0">
                <a:solidFill>
                  <a:schemeClr val="tx1"/>
                </a:solidFill>
              </a:rPr>
              <a:t>、處理 </a:t>
            </a:r>
            <a:r>
              <a:rPr lang="en-US" altLang="zh-TW" sz="2200" dirty="0">
                <a:solidFill>
                  <a:schemeClr val="tx1"/>
                </a:solidFill>
              </a:rPr>
              <a:t>(procession)</a:t>
            </a:r>
            <a:r>
              <a:rPr lang="zh-TW" altLang="en-US" sz="2200" dirty="0">
                <a:solidFill>
                  <a:schemeClr val="tx1"/>
                </a:solidFill>
              </a:rPr>
              <a:t>、分析 </a:t>
            </a:r>
            <a:r>
              <a:rPr lang="en-US" altLang="zh-TW" sz="2200" dirty="0">
                <a:solidFill>
                  <a:schemeClr val="tx1"/>
                </a:solidFill>
              </a:rPr>
              <a:t>(analysis) </a:t>
            </a:r>
            <a:r>
              <a:rPr lang="zh-TW" altLang="en-US" sz="2200" dirty="0">
                <a:solidFill>
                  <a:schemeClr val="tx1"/>
                </a:solidFill>
              </a:rPr>
              <a:t>與整合 </a:t>
            </a:r>
            <a:r>
              <a:rPr lang="en-US" altLang="zh-TW" sz="2200" dirty="0">
                <a:solidFill>
                  <a:schemeClr val="tx1"/>
                </a:solidFill>
              </a:rPr>
              <a:t>(integration)</a:t>
            </a:r>
            <a:r>
              <a:rPr lang="zh-TW" altLang="en-US" sz="2200" dirty="0" smtClean="0">
                <a:solidFill>
                  <a:schemeClr val="tx1"/>
                </a:solidFill>
              </a:rPr>
              <a:t>。</a:t>
            </a:r>
            <a:endParaRPr lang="en-US" altLang="zh-TW" sz="2200" dirty="0" smtClean="0">
              <a:solidFill>
                <a:schemeClr val="tx1"/>
              </a:solidFill>
            </a:endParaRPr>
          </a:p>
          <a:p>
            <a:pPr algn="just">
              <a:spcBef>
                <a:spcPts val="0"/>
              </a:spcBef>
              <a:buFont typeface="Wingdings" panose="05000000000000000000" pitchFamily="2" charset="2"/>
              <a:buChar char="l"/>
            </a:pPr>
            <a:r>
              <a:rPr lang="zh-TW" altLang="en-US" sz="2200" dirty="0">
                <a:solidFill>
                  <a:schemeClr val="tx1"/>
                </a:solidFill>
              </a:rPr>
              <a:t>大數據</a:t>
            </a:r>
            <a:r>
              <a:rPr lang="zh-TW" altLang="en-US" sz="2200" dirty="0" smtClean="0">
                <a:solidFill>
                  <a:schemeClr val="tx1"/>
                </a:solidFill>
              </a:rPr>
              <a:t>常見</a:t>
            </a:r>
            <a:r>
              <a:rPr lang="zh-TW" altLang="en-US" sz="2200" dirty="0">
                <a:solidFill>
                  <a:schemeClr val="tx1"/>
                </a:solidFill>
              </a:rPr>
              <a:t>的應用遍及科學研究、物聯網、天文學、大氣學、生物學、社會學、交通運輸、經濟金融、能源探勘、網際網路搜尋引擎、軍事偵察、犯罪防治、社群網路、電子商務等領域。</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696200" y="714375"/>
            <a:ext cx="1285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P.12-24</a:t>
            </a:r>
            <a:endParaRPr lang="zh-TW" altLang="en-US" sz="1400" dirty="0">
              <a:cs typeface="Arial" charset="0"/>
            </a:endParaRPr>
          </a:p>
        </p:txBody>
      </p:sp>
      <p:pic>
        <p:nvPicPr>
          <p:cNvPr id="9" name="圖片 8"/>
          <p:cNvPicPr/>
          <p:nvPr/>
        </p:nvPicPr>
        <p:blipFill>
          <a:blip r:embed="rId3" cstate="print">
            <a:extLst>
              <a:ext uri="{28A0092B-C50C-407E-A947-70E740481C1C}">
                <a14:useLocalDpi xmlns:a14="http://schemas.microsoft.com/office/drawing/2010/main" val="0"/>
              </a:ext>
            </a:extLst>
          </a:blip>
          <a:stretch>
            <a:fillRect/>
          </a:stretch>
        </p:blipFill>
        <p:spPr>
          <a:xfrm>
            <a:off x="2590800" y="4038600"/>
            <a:ext cx="3256722" cy="2438400"/>
          </a:xfrm>
          <a:prstGeom prst="rect">
            <a:avLst/>
          </a:prstGeom>
        </p:spPr>
      </p:pic>
      <p:sp>
        <p:nvSpPr>
          <p:cNvPr id="2" name="矩形 1"/>
          <p:cNvSpPr/>
          <p:nvPr/>
        </p:nvSpPr>
        <p:spPr>
          <a:xfrm>
            <a:off x="5893594" y="5334000"/>
            <a:ext cx="2445543" cy="1200329"/>
          </a:xfrm>
          <a:prstGeom prst="rect">
            <a:avLst/>
          </a:prstGeom>
        </p:spPr>
        <p:txBody>
          <a:bodyPr wrap="square">
            <a:spAutoFit/>
          </a:bodyPr>
          <a:lstStyle/>
          <a:p>
            <a:r>
              <a:rPr lang="zh-TW" altLang="zh-TW" dirty="0">
                <a:latin typeface="標楷體" panose="03000509000000000000" pitchFamily="65" charset="-120"/>
                <a:ea typeface="標楷體" panose="03000509000000000000" pitchFamily="65" charset="-120"/>
              </a:rPr>
              <a:t>進步保險公司透過大數據分析推出新型的汽車保險，因而成功提升市佔率</a:t>
            </a:r>
            <a:endParaRPr lang="zh-TW" altLang="en-US" dirty="0">
              <a:latin typeface="標楷體" panose="03000509000000000000" pitchFamily="65" charset="-120"/>
              <a:ea typeface="標楷體" panose="03000509000000000000" pitchFamily="65" charset="-120"/>
            </a:endParaRPr>
          </a:p>
        </p:txBody>
      </p:sp>
      <p:pic>
        <p:nvPicPr>
          <p:cNvPr id="10" name="圖片 9" descr="home_.png">
            <a:hlinkClick r:id="rId4" action="ppaction://hlinksldjump"/>
          </p:cNvPr>
          <p:cNvPicPr>
            <a:picLocks noChangeAspect="1"/>
          </p:cNvPicPr>
          <p:nvPr/>
        </p:nvPicPr>
        <p:blipFill>
          <a:blip r:embed="rId5" cstate="print"/>
          <a:srcRect/>
          <a:stretch>
            <a:fillRect/>
          </a:stretch>
        </p:blipFill>
        <p:spPr bwMode="auto">
          <a:xfrm>
            <a:off x="8420101" y="6129305"/>
            <a:ext cx="511175" cy="500095"/>
          </a:xfrm>
          <a:prstGeom prst="rect">
            <a:avLst/>
          </a:prstGeom>
          <a:noFill/>
          <a:ln w="9525">
            <a:noFill/>
            <a:miter lim="800000"/>
            <a:headEnd/>
            <a:tailEnd/>
          </a:ln>
        </p:spPr>
      </p:pic>
    </p:spTree>
    <p:extLst>
      <p:ext uri="{BB962C8B-B14F-4D97-AF65-F5344CB8AC3E}">
        <p14:creationId xmlns:p14="http://schemas.microsoft.com/office/powerpoint/2010/main" val="169974242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0" y="3124200"/>
            <a:ext cx="9161318" cy="838200"/>
          </a:xfrm>
          <a:prstGeom prst="roundRect">
            <a:avLst/>
          </a:prstGeom>
          <a:solidFill>
            <a:srgbClr val="CC99FF"/>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a:t>本</a:t>
            </a:r>
            <a:r>
              <a:rPr lang="zh-TW" altLang="en-US" sz="4400" dirty="0" smtClean="0"/>
              <a:t>章</a:t>
            </a:r>
            <a:r>
              <a:rPr lang="zh-TW" altLang="en-US" sz="4400" dirty="0"/>
              <a:t>結束</a:t>
            </a:r>
          </a:p>
        </p:txBody>
      </p:sp>
    </p:spTree>
    <p:extLst>
      <p:ext uri="{BB962C8B-B14F-4D97-AF65-F5344CB8AC3E}">
        <p14:creationId xmlns:p14="http://schemas.microsoft.com/office/powerpoint/2010/main" val="220160791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38200" y="838200"/>
            <a:ext cx="8153400" cy="685800"/>
          </a:xfrm>
        </p:spPr>
        <p:txBody>
          <a:bodyPr>
            <a:normAutofit/>
          </a:bodyPr>
          <a:lstStyle/>
          <a:p>
            <a:r>
              <a:rPr lang="en-US" altLang="zh-TW" dirty="0" smtClean="0">
                <a:latin typeface="Arial" pitchFamily="34" charset="0"/>
                <a:ea typeface="標楷體" pitchFamily="65" charset="-120"/>
                <a:cs typeface="Arial" pitchFamily="34" charset="0"/>
              </a:rPr>
              <a:t>12-2-1 </a:t>
            </a:r>
            <a:r>
              <a:rPr lang="zh-TW" altLang="en-US" dirty="0" smtClean="0">
                <a:latin typeface="Arial" pitchFamily="34" charset="0"/>
                <a:ea typeface="標楷體" pitchFamily="65" charset="-120"/>
                <a:cs typeface="Arial" pitchFamily="34" charset="0"/>
              </a:rPr>
              <a:t>階層式資料庫</a:t>
            </a:r>
            <a:endParaRPr lang="zh-TW" altLang="en-US" dirty="0">
              <a:latin typeface="Arial" pitchFamily="34" charset="0"/>
              <a:ea typeface="標楷體" pitchFamily="65" charset="-120"/>
              <a:cs typeface="Arial" pitchFamily="34" charset="0"/>
            </a:endParaRPr>
          </a:p>
        </p:txBody>
      </p:sp>
      <p:sp>
        <p:nvSpPr>
          <p:cNvPr id="7" name="內容版面配置區 6"/>
          <p:cNvSpPr>
            <a:spLocks noGrp="1"/>
          </p:cNvSpPr>
          <p:nvPr>
            <p:ph idx="1"/>
          </p:nvPr>
        </p:nvSpPr>
        <p:spPr>
          <a:xfrm>
            <a:off x="990600" y="1524000"/>
            <a:ext cx="7239000" cy="1524000"/>
          </a:xfrm>
        </p:spPr>
        <p:txBody>
          <a:bodyPr/>
          <a:lstStyle/>
          <a:p>
            <a:pPr algn="just"/>
            <a:r>
              <a:rPr lang="zh-TW" altLang="en-US" sz="2400" dirty="0" smtClean="0"/>
              <a:t>階層式資料庫 </a:t>
            </a:r>
            <a:r>
              <a:rPr lang="en-US" altLang="zh-TW" sz="2400" dirty="0" smtClean="0"/>
              <a:t>(hierarchical database) </a:t>
            </a:r>
            <a:r>
              <a:rPr lang="zh-TW" altLang="en-US" sz="2400" dirty="0" smtClean="0"/>
              <a:t>是以樹狀結構的形式呈現，每個實體都只有一個父節點，但可以有多個子節點。</a:t>
            </a:r>
            <a:endParaRPr lang="en-US" altLang="zh-TW" dirty="0" smtClean="0"/>
          </a:p>
        </p:txBody>
      </p:sp>
      <p:pic>
        <p:nvPicPr>
          <p:cNvPr id="6" name="圖片 5" descr="o_return_.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943600"/>
            <a:ext cx="58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4" cstate="print"/>
          <a:srcRect/>
          <a:stretch>
            <a:fillRect/>
          </a:stretch>
        </p:blipFill>
        <p:spPr bwMode="auto">
          <a:xfrm>
            <a:off x="1376679" y="2971800"/>
            <a:ext cx="6692053" cy="2895600"/>
          </a:xfrm>
          <a:prstGeom prst="rect">
            <a:avLst/>
          </a:prstGeom>
          <a:noFill/>
          <a:ln w="9525">
            <a:noFill/>
            <a:miter lim="800000"/>
            <a:headEnd/>
            <a:tailEnd/>
          </a:ln>
        </p:spPr>
      </p:pic>
    </p:spTree>
    <p:extLst>
      <p:ext uri="{BB962C8B-B14F-4D97-AF65-F5344CB8AC3E}">
        <p14:creationId xmlns:p14="http://schemas.microsoft.com/office/powerpoint/2010/main" val="2373255676"/>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38200" y="838200"/>
            <a:ext cx="8153400" cy="685800"/>
          </a:xfrm>
        </p:spPr>
        <p:txBody>
          <a:bodyPr>
            <a:normAutofit/>
          </a:bodyPr>
          <a:lstStyle/>
          <a:p>
            <a:r>
              <a:rPr lang="en-US" altLang="zh-TW" dirty="0" smtClean="0">
                <a:latin typeface="Arial" pitchFamily="34" charset="0"/>
                <a:ea typeface="標楷體" pitchFamily="65" charset="-120"/>
                <a:cs typeface="Arial" pitchFamily="34" charset="0"/>
              </a:rPr>
              <a:t>12-2-2 </a:t>
            </a:r>
            <a:r>
              <a:rPr lang="zh-TW" altLang="en-US" dirty="0" smtClean="0">
                <a:latin typeface="Arial" pitchFamily="34" charset="0"/>
                <a:ea typeface="標楷體" pitchFamily="65" charset="-120"/>
                <a:cs typeface="Arial" pitchFamily="34" charset="0"/>
              </a:rPr>
              <a:t>網狀式資料庫</a:t>
            </a:r>
            <a:endParaRPr lang="zh-TW" altLang="en-US" dirty="0">
              <a:latin typeface="Arial" pitchFamily="34" charset="0"/>
              <a:ea typeface="標楷體" pitchFamily="65" charset="-120"/>
              <a:cs typeface="Arial" pitchFamily="34" charset="0"/>
            </a:endParaRPr>
          </a:p>
        </p:txBody>
      </p:sp>
      <p:sp>
        <p:nvSpPr>
          <p:cNvPr id="7" name="內容版面配置區 6"/>
          <p:cNvSpPr>
            <a:spLocks noGrp="1"/>
          </p:cNvSpPr>
          <p:nvPr>
            <p:ph idx="1"/>
          </p:nvPr>
        </p:nvSpPr>
        <p:spPr>
          <a:xfrm>
            <a:off x="990600" y="1524000"/>
            <a:ext cx="7391400" cy="2895600"/>
          </a:xfrm>
        </p:spPr>
        <p:txBody>
          <a:bodyPr/>
          <a:lstStyle/>
          <a:p>
            <a:r>
              <a:rPr lang="zh-TW" altLang="en-US" sz="2400" dirty="0" smtClean="0"/>
              <a:t>網狀式資料庫 </a:t>
            </a:r>
            <a:r>
              <a:rPr lang="en-US" altLang="zh-TW" sz="2400" dirty="0" smtClean="0"/>
              <a:t>(network database) </a:t>
            </a:r>
            <a:r>
              <a:rPr lang="zh-TW" altLang="en-US" sz="2400" dirty="0" smtClean="0"/>
              <a:t>是根據</a:t>
            </a:r>
            <a:r>
              <a:rPr lang="en-US" altLang="zh-TW" sz="2400" dirty="0" smtClean="0"/>
              <a:t>CODASYL DBTG (</a:t>
            </a:r>
            <a:r>
              <a:rPr lang="en-US" altLang="zh-TW" sz="2400" dirty="0" err="1" smtClean="0"/>
              <a:t>COmputer</a:t>
            </a:r>
            <a:r>
              <a:rPr lang="en-US" altLang="zh-TW" sz="2400" dirty="0" smtClean="0"/>
              <a:t> </a:t>
            </a:r>
            <a:r>
              <a:rPr lang="en-US" altLang="zh-TW" sz="2400" dirty="0" err="1" smtClean="0"/>
              <a:t>DAta</a:t>
            </a:r>
            <a:r>
              <a:rPr lang="en-US" altLang="zh-TW" sz="2400" dirty="0" smtClean="0"/>
              <a:t> </a:t>
            </a:r>
            <a:r>
              <a:rPr lang="en-US" altLang="zh-TW" sz="2400" dirty="0" err="1" smtClean="0"/>
              <a:t>SYstems</a:t>
            </a:r>
            <a:r>
              <a:rPr lang="en-US" altLang="zh-TW" sz="2400" dirty="0" smtClean="0"/>
              <a:t> Language </a:t>
            </a:r>
            <a:r>
              <a:rPr lang="en-US" altLang="zh-TW" sz="2400" dirty="0" err="1" smtClean="0"/>
              <a:t>DataBase</a:t>
            </a:r>
            <a:r>
              <a:rPr lang="en-US" altLang="zh-TW" sz="2400" dirty="0" smtClean="0"/>
              <a:t> Task Group) </a:t>
            </a:r>
            <a:r>
              <a:rPr lang="zh-TW" altLang="en-US" sz="2400" dirty="0" smtClean="0"/>
              <a:t>提出的網狀模式所設計，以有向圖形結構的形式呈現，每個實體可以有多個子節點，也可以有多個父節點，同時使用存取路徑表示資料之間的鏈結。</a:t>
            </a:r>
            <a:endParaRPr lang="en-US" altLang="zh-TW" dirty="0" smtClean="0"/>
          </a:p>
        </p:txBody>
      </p:sp>
      <p:pic>
        <p:nvPicPr>
          <p:cNvPr id="6" name="圖片 5" descr="o_return_.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943600"/>
            <a:ext cx="58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4" cstate="print"/>
          <a:srcRect/>
          <a:stretch>
            <a:fillRect/>
          </a:stretch>
        </p:blipFill>
        <p:spPr bwMode="auto">
          <a:xfrm>
            <a:off x="2743200" y="3962400"/>
            <a:ext cx="3676237" cy="2362200"/>
          </a:xfrm>
          <a:prstGeom prst="rect">
            <a:avLst/>
          </a:prstGeom>
          <a:noFill/>
          <a:ln w="9525">
            <a:noFill/>
            <a:miter lim="800000"/>
            <a:headEnd/>
            <a:tailEnd/>
          </a:ln>
        </p:spPr>
      </p:pic>
    </p:spTree>
    <p:extLst>
      <p:ext uri="{BB962C8B-B14F-4D97-AF65-F5344CB8AC3E}">
        <p14:creationId xmlns:p14="http://schemas.microsoft.com/office/powerpoint/2010/main" val="237325567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524000" y="3428286"/>
            <a:ext cx="6040859" cy="3048714"/>
          </a:xfrm>
          <a:prstGeom prst="rect">
            <a:avLst/>
          </a:prstGeom>
          <a:noFill/>
          <a:ln w="9525">
            <a:noFill/>
            <a:miter lim="800000"/>
            <a:headEnd/>
            <a:tailEnd/>
          </a:ln>
        </p:spPr>
      </p:pic>
      <p:sp>
        <p:nvSpPr>
          <p:cNvPr id="5" name="標題 4"/>
          <p:cNvSpPr>
            <a:spLocks noGrp="1"/>
          </p:cNvSpPr>
          <p:nvPr>
            <p:ph type="title"/>
          </p:nvPr>
        </p:nvSpPr>
        <p:spPr>
          <a:xfrm>
            <a:off x="381000" y="838200"/>
            <a:ext cx="8153400" cy="685800"/>
          </a:xfrm>
        </p:spPr>
        <p:txBody>
          <a:bodyPr>
            <a:normAutofit/>
          </a:bodyPr>
          <a:lstStyle/>
          <a:p>
            <a:r>
              <a:rPr lang="en-US" altLang="zh-TW" dirty="0" smtClean="0">
                <a:latin typeface="Arial" pitchFamily="34" charset="0"/>
                <a:ea typeface="標楷體" pitchFamily="65" charset="-120"/>
                <a:cs typeface="Arial" pitchFamily="34" charset="0"/>
              </a:rPr>
              <a:t>12-2-3 </a:t>
            </a:r>
            <a:r>
              <a:rPr lang="zh-TW" altLang="en-US" dirty="0" smtClean="0">
                <a:latin typeface="Arial" pitchFamily="34" charset="0"/>
                <a:ea typeface="標楷體" pitchFamily="65" charset="-120"/>
                <a:cs typeface="Arial" pitchFamily="34" charset="0"/>
              </a:rPr>
              <a:t>關聯式資料庫</a:t>
            </a:r>
            <a:endParaRPr lang="zh-TW" altLang="en-US" dirty="0">
              <a:latin typeface="Arial" pitchFamily="34" charset="0"/>
              <a:ea typeface="標楷體" pitchFamily="65" charset="-120"/>
              <a:cs typeface="Arial" pitchFamily="34" charset="0"/>
            </a:endParaRPr>
          </a:p>
        </p:txBody>
      </p:sp>
      <p:sp>
        <p:nvSpPr>
          <p:cNvPr id="7" name="內容版面配置區 6"/>
          <p:cNvSpPr>
            <a:spLocks noGrp="1"/>
          </p:cNvSpPr>
          <p:nvPr>
            <p:ph idx="1"/>
          </p:nvPr>
        </p:nvSpPr>
        <p:spPr>
          <a:xfrm>
            <a:off x="457200" y="1524000"/>
            <a:ext cx="8382000" cy="2895600"/>
          </a:xfrm>
        </p:spPr>
        <p:txBody>
          <a:bodyPr/>
          <a:lstStyle/>
          <a:p>
            <a:pPr algn="just"/>
            <a:r>
              <a:rPr lang="zh-TW" altLang="en-US" sz="2200" dirty="0" smtClean="0"/>
              <a:t>關聯式資料庫 </a:t>
            </a:r>
            <a:r>
              <a:rPr lang="en-US" altLang="zh-TW" sz="2200" dirty="0" smtClean="0"/>
              <a:t>(RDB</a:t>
            </a:r>
            <a:r>
              <a:rPr lang="zh-TW" altLang="en-US" sz="2200" dirty="0" smtClean="0"/>
              <a:t>，</a:t>
            </a:r>
            <a:r>
              <a:rPr lang="en-US" altLang="zh-TW" sz="2200" dirty="0" smtClean="0"/>
              <a:t>relational database) </a:t>
            </a:r>
            <a:r>
              <a:rPr lang="zh-TW" altLang="en-US" sz="2200" dirty="0" smtClean="0"/>
              <a:t>是以由列與行所構成的資料表 </a:t>
            </a:r>
            <a:r>
              <a:rPr lang="en-US" altLang="zh-TW" sz="2200" dirty="0" smtClean="0"/>
              <a:t>(table) </a:t>
            </a:r>
            <a:r>
              <a:rPr lang="zh-TW" altLang="en-US" sz="2200" dirty="0" smtClean="0"/>
              <a:t>來存放資料，每個橫列稱為記錄 </a:t>
            </a:r>
            <a:r>
              <a:rPr lang="en-US" altLang="zh-TW" sz="2200" dirty="0" smtClean="0"/>
              <a:t>(record)</a:t>
            </a:r>
            <a:r>
              <a:rPr lang="zh-TW" altLang="en-US" sz="2200" dirty="0" smtClean="0"/>
              <a:t> ，代表真實世界中的一個物件，不同的資料表之間會有共通的欄位，使資料表之間產生關聯 </a:t>
            </a:r>
            <a:r>
              <a:rPr lang="en-US" altLang="zh-TW" sz="2200" dirty="0" smtClean="0"/>
              <a:t>(relation)</a:t>
            </a:r>
            <a:r>
              <a:rPr lang="zh-TW" altLang="en-US" sz="2200" dirty="0" smtClean="0"/>
              <a:t>，代表不同實體之間的關聯性，故資料表又稱為關聯表 </a:t>
            </a:r>
            <a:r>
              <a:rPr lang="en-US" altLang="zh-TW" sz="2200" dirty="0" smtClean="0"/>
              <a:t>(relation table)</a:t>
            </a:r>
            <a:r>
              <a:rPr lang="zh-TW" altLang="en-US" sz="2200" dirty="0" smtClean="0"/>
              <a:t>。</a:t>
            </a:r>
            <a:endParaRPr lang="en-US" altLang="zh-TW" sz="2200" dirty="0" smtClean="0"/>
          </a:p>
        </p:txBody>
      </p:sp>
      <p:pic>
        <p:nvPicPr>
          <p:cNvPr id="6" name="圖片 5" descr="o_return_.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5943600"/>
            <a:ext cx="58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25567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533400" y="838200"/>
            <a:ext cx="8153400" cy="685800"/>
          </a:xfrm>
        </p:spPr>
        <p:txBody>
          <a:bodyPr>
            <a:normAutofit/>
          </a:bodyPr>
          <a:lstStyle/>
          <a:p>
            <a:r>
              <a:rPr lang="en-US" altLang="zh-TW" dirty="0" smtClean="0">
                <a:latin typeface="Arial" pitchFamily="34" charset="0"/>
                <a:ea typeface="標楷體" pitchFamily="65" charset="-120"/>
                <a:cs typeface="Arial" pitchFamily="34" charset="0"/>
              </a:rPr>
              <a:t>12-2-4 </a:t>
            </a:r>
            <a:r>
              <a:rPr lang="zh-TW" altLang="en-US" dirty="0" smtClean="0">
                <a:latin typeface="Arial" pitchFamily="34" charset="0"/>
                <a:ea typeface="標楷體" pitchFamily="65" charset="-120"/>
                <a:cs typeface="Arial" pitchFamily="34" charset="0"/>
              </a:rPr>
              <a:t>物件導向式資料庫</a:t>
            </a:r>
            <a:endParaRPr lang="zh-TW" altLang="en-US" dirty="0">
              <a:latin typeface="Arial" pitchFamily="34" charset="0"/>
              <a:ea typeface="標楷體" pitchFamily="65" charset="-120"/>
              <a:cs typeface="Arial" pitchFamily="34" charset="0"/>
            </a:endParaRPr>
          </a:p>
        </p:txBody>
      </p:sp>
      <p:sp>
        <p:nvSpPr>
          <p:cNvPr id="7" name="內容版面配置區 6"/>
          <p:cNvSpPr>
            <a:spLocks noGrp="1"/>
          </p:cNvSpPr>
          <p:nvPr>
            <p:ph idx="1"/>
          </p:nvPr>
        </p:nvSpPr>
        <p:spPr>
          <a:xfrm>
            <a:off x="533400" y="1676400"/>
            <a:ext cx="8153400" cy="2895600"/>
          </a:xfrm>
        </p:spPr>
        <p:txBody>
          <a:bodyPr/>
          <a:lstStyle/>
          <a:p>
            <a:pPr algn="just"/>
            <a:r>
              <a:rPr lang="zh-TW" altLang="en-US" sz="2400" dirty="0" smtClean="0"/>
              <a:t>物件導向式資料庫  </a:t>
            </a:r>
            <a:r>
              <a:rPr lang="en-US" altLang="zh-TW" sz="2400" dirty="0" smtClean="0"/>
              <a:t>(OODB</a:t>
            </a:r>
            <a:r>
              <a:rPr lang="zh-TW" altLang="en-US" sz="2400" dirty="0" smtClean="0"/>
              <a:t>，</a:t>
            </a:r>
            <a:r>
              <a:rPr lang="en-US" altLang="zh-TW" sz="2400" dirty="0" smtClean="0"/>
              <a:t>Object-Oriented Database)</a:t>
            </a:r>
            <a:r>
              <a:rPr lang="zh-TW" altLang="en-US" sz="2400" dirty="0" smtClean="0"/>
              <a:t> 是以物件來存放資料，而物件包含了資料與用來處理資料的動作，優點是存取資料的速度較快，而且可以存放更多類型的資料，包括文字、圖形、聲音、影像、動畫、空間資訊、即時資訊等。</a:t>
            </a:r>
            <a:endParaRPr lang="en-US" altLang="zh-TW" sz="2400" dirty="0" smtClean="0"/>
          </a:p>
        </p:txBody>
      </p:sp>
      <p:pic>
        <p:nvPicPr>
          <p:cNvPr id="6" name="圖片 5" descr="o_return_.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943600"/>
            <a:ext cx="58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25567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subTitle" idx="1"/>
          </p:nvPr>
        </p:nvSpPr>
        <p:spPr>
          <a:xfrm>
            <a:off x="0" y="1828800"/>
            <a:ext cx="9144000" cy="914400"/>
          </a:xfrm>
        </p:spPr>
        <p:txBody>
          <a:bodyPr/>
          <a:lstStyle/>
          <a:p>
            <a:pPr algn="ctr" eaLnBrk="1" hangingPunct="1"/>
            <a:r>
              <a:rPr lang="zh-TW" altLang="en-US" sz="5400" dirty="0" smtClean="0">
                <a:solidFill>
                  <a:srgbClr val="663300"/>
                </a:solidFill>
                <a:latin typeface="Arial" charset="0"/>
                <a:ea typeface="標楷體" pitchFamily="65" charset="-120"/>
                <a:cs typeface="Arial" charset="0"/>
              </a:rPr>
              <a:t>資料庫原理與應用</a:t>
            </a:r>
          </a:p>
        </p:txBody>
      </p:sp>
      <p:sp>
        <p:nvSpPr>
          <p:cNvPr id="4" name="Rectangle 3"/>
          <p:cNvSpPr txBox="1">
            <a:spLocks noChangeArrowheads="1"/>
          </p:cNvSpPr>
          <p:nvPr/>
        </p:nvSpPr>
        <p:spPr bwMode="auto">
          <a:xfrm>
            <a:off x="1828800" y="914400"/>
            <a:ext cx="1104900" cy="914400"/>
          </a:xfrm>
          <a:prstGeom prst="rect">
            <a:avLst/>
          </a:prstGeom>
          <a:noFill/>
          <a:ln w="9525">
            <a:noFill/>
            <a:miter lim="800000"/>
            <a:headEnd/>
            <a:tailEnd/>
          </a:ln>
        </p:spPr>
        <p:txBody>
          <a:bodyPr anchor="b">
            <a:noAutofit/>
          </a:bodyPr>
          <a:lstStyle/>
          <a:p>
            <a:pPr fontAlgn="auto">
              <a:spcBef>
                <a:spcPct val="20000"/>
              </a:spcBef>
              <a:spcAft>
                <a:spcPts val="0"/>
              </a:spcAft>
              <a:buClr>
                <a:schemeClr val="accent1"/>
              </a:buClr>
              <a:buSzPct val="70000"/>
              <a:buFont typeface="Wingdings 2"/>
              <a:buNone/>
              <a:defRPr/>
            </a:pPr>
            <a:r>
              <a:rPr kumimoji="0" lang="en-US" altLang="zh-TW" sz="6000" dirty="0" smtClean="0">
                <a:solidFill>
                  <a:srgbClr val="663300"/>
                </a:solidFill>
                <a:effectLst>
                  <a:outerShdw blurRad="38100" dist="38100" dir="2700000" algn="tl">
                    <a:srgbClr val="000000">
                      <a:alpha val="43137"/>
                    </a:srgbClr>
                  </a:outerShdw>
                </a:effectLst>
                <a:latin typeface="Arial" pitchFamily="34" charset="0"/>
                <a:ea typeface="+mn-ea"/>
                <a:cs typeface="Arial" pitchFamily="34" charset="0"/>
              </a:rPr>
              <a:t>12</a:t>
            </a:r>
            <a:endParaRPr kumimoji="0" lang="zh-TW" altLang="en-US" sz="6000" dirty="0">
              <a:solidFill>
                <a:srgbClr val="6633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27652" name="Rectangle 3"/>
          <p:cNvSpPr txBox="1">
            <a:spLocks noChangeArrowheads="1"/>
          </p:cNvSpPr>
          <p:nvPr/>
        </p:nvSpPr>
        <p:spPr bwMode="auto">
          <a:xfrm>
            <a:off x="2464904" y="2941637"/>
            <a:ext cx="5228754"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ts val="800"/>
              </a:spcBef>
              <a:buClr>
                <a:schemeClr val="accent1"/>
              </a:buClr>
              <a:buSzPct val="70000"/>
            </a:pPr>
            <a:r>
              <a:rPr kumimoji="0" lang="en-US" altLang="zh-TW" sz="2400" dirty="0" smtClean="0">
                <a:ea typeface="標楷體" pitchFamily="65" charset="-120"/>
                <a:cs typeface="Arial" charset="0"/>
                <a:hlinkClick r:id="rId3" action="ppaction://hlinksldjump"/>
              </a:rPr>
              <a:t>12-1 </a:t>
            </a:r>
            <a:r>
              <a:rPr kumimoji="0" lang="zh-TW" altLang="en-US" sz="2400" dirty="0" smtClean="0">
                <a:ea typeface="標楷體" pitchFamily="65" charset="-120"/>
                <a:cs typeface="Arial" charset="0"/>
                <a:hlinkClick r:id="rId3" action="ppaction://hlinksldjump"/>
              </a:rPr>
              <a:t>資料的階層架構 </a:t>
            </a:r>
            <a:endParaRPr kumimoji="0" lang="zh-TW" altLang="en-US" sz="2400" dirty="0" smtClean="0">
              <a:ea typeface="標楷體" pitchFamily="65" charset="-120"/>
              <a:cs typeface="Arial" charset="0"/>
            </a:endParaRPr>
          </a:p>
          <a:p>
            <a:pPr eaLnBrk="1" hangingPunct="1">
              <a:spcBef>
                <a:spcPts val="800"/>
              </a:spcBef>
              <a:buClr>
                <a:schemeClr val="accent1"/>
              </a:buClr>
              <a:buSzPct val="70000"/>
            </a:pPr>
            <a:r>
              <a:rPr kumimoji="0" lang="en-US" altLang="zh-TW" sz="2400" dirty="0" smtClean="0">
                <a:ea typeface="標楷體" pitchFamily="65" charset="-120"/>
                <a:cs typeface="Arial" charset="0"/>
                <a:hlinkClick r:id="rId4" action="ppaction://hlinksldjump"/>
              </a:rPr>
              <a:t>12-2 </a:t>
            </a:r>
            <a:r>
              <a:rPr kumimoji="0" lang="zh-TW" altLang="en-US" sz="2400" dirty="0" smtClean="0">
                <a:ea typeface="標楷體" pitchFamily="65" charset="-120"/>
                <a:cs typeface="Arial" charset="0"/>
                <a:hlinkClick r:id="rId4" action="ppaction://hlinksldjump"/>
              </a:rPr>
              <a:t>資料庫模式 </a:t>
            </a:r>
            <a:endParaRPr kumimoji="0" lang="zh-TW" altLang="en-US" sz="2400" dirty="0" smtClean="0">
              <a:ea typeface="標楷體" pitchFamily="65" charset="-120"/>
              <a:cs typeface="Arial" charset="0"/>
            </a:endParaRPr>
          </a:p>
          <a:p>
            <a:pPr eaLnBrk="1" hangingPunct="1">
              <a:spcBef>
                <a:spcPts val="800"/>
              </a:spcBef>
              <a:buClr>
                <a:schemeClr val="accent1"/>
              </a:buClr>
              <a:buSzPct val="70000"/>
            </a:pPr>
            <a:r>
              <a:rPr kumimoji="0" lang="en-US" altLang="zh-TW" sz="2400" dirty="0" smtClean="0">
                <a:ea typeface="標楷體" pitchFamily="65" charset="-120"/>
                <a:cs typeface="Arial" charset="0"/>
                <a:hlinkClick r:id="rId5" action="ppaction://hlinksldjump"/>
              </a:rPr>
              <a:t>12-3 </a:t>
            </a:r>
            <a:r>
              <a:rPr kumimoji="0" lang="zh-TW" altLang="en-US" sz="2400" dirty="0" smtClean="0">
                <a:ea typeface="標楷體" pitchFamily="65" charset="-120"/>
                <a:cs typeface="Arial" charset="0"/>
                <a:hlinkClick r:id="rId5" action="ppaction://hlinksldjump"/>
              </a:rPr>
              <a:t>資料庫應用實例</a:t>
            </a:r>
            <a:endParaRPr kumimoji="0" lang="en-US" altLang="zh-TW" sz="2400" dirty="0" smtClean="0">
              <a:ea typeface="標楷體" pitchFamily="65" charset="-120"/>
              <a:cs typeface="Arial" charset="0"/>
            </a:endParaRPr>
          </a:p>
          <a:p>
            <a:pPr eaLnBrk="1" hangingPunct="1">
              <a:spcBef>
                <a:spcPts val="800"/>
              </a:spcBef>
              <a:buClr>
                <a:schemeClr val="accent1"/>
              </a:buClr>
              <a:buSzPct val="70000"/>
            </a:pPr>
            <a:r>
              <a:rPr kumimoji="0" lang="en-US" altLang="zh-TW" sz="2400" dirty="0" smtClean="0">
                <a:ea typeface="標楷體" pitchFamily="65" charset="-120"/>
                <a:cs typeface="Arial" charset="0"/>
                <a:hlinkClick r:id="rId6" action="ppaction://hlinksldjump"/>
              </a:rPr>
              <a:t>12-4  </a:t>
            </a:r>
            <a:r>
              <a:rPr kumimoji="0" lang="zh-TW" altLang="en-US" sz="2400" dirty="0" smtClean="0">
                <a:ea typeface="標楷體" pitchFamily="65" charset="-120"/>
                <a:cs typeface="Arial" charset="0"/>
                <a:hlinkClick r:id="rId6" action="ppaction://hlinksldjump"/>
              </a:rPr>
              <a:t>資料倉儲</a:t>
            </a:r>
            <a:endParaRPr kumimoji="0" lang="en-US" altLang="zh-TW" sz="2400" dirty="0" smtClean="0">
              <a:ea typeface="標楷體" pitchFamily="65" charset="-120"/>
              <a:cs typeface="Arial" charset="0"/>
            </a:endParaRPr>
          </a:p>
          <a:p>
            <a:pPr eaLnBrk="1" hangingPunct="1">
              <a:spcBef>
                <a:spcPts val="800"/>
              </a:spcBef>
              <a:buClr>
                <a:schemeClr val="accent1"/>
              </a:buClr>
              <a:buSzPct val="70000"/>
            </a:pPr>
            <a:r>
              <a:rPr kumimoji="0" lang="en-US" altLang="zh-TW" sz="2400" dirty="0">
                <a:ea typeface="標楷體" pitchFamily="65" charset="-120"/>
                <a:cs typeface="Arial" charset="0"/>
                <a:hlinkClick r:id="rId7" action="ppaction://hlinksldjump"/>
              </a:rPr>
              <a:t>12-5 </a:t>
            </a:r>
            <a:r>
              <a:rPr lang="zh-TW" altLang="en-US" sz="2400" dirty="0" smtClean="0">
                <a:latin typeface="+mj-ea"/>
                <a:ea typeface="+mj-ea"/>
                <a:hlinkClick r:id="rId7" action="ppaction://hlinksldjump"/>
              </a:rPr>
              <a:t>大</a:t>
            </a:r>
            <a:r>
              <a:rPr lang="zh-TW" altLang="en-US" sz="2400" dirty="0">
                <a:latin typeface="+mj-ea"/>
                <a:ea typeface="+mj-ea"/>
                <a:hlinkClick r:id="rId7" action="ppaction://hlinksldjump"/>
              </a:rPr>
              <a:t>數據</a:t>
            </a:r>
            <a:endParaRPr kumimoji="0" lang="en-US" altLang="zh-TW" sz="2400" dirty="0">
              <a:latin typeface="+mj-ea"/>
              <a:ea typeface="+mj-ea"/>
              <a:cs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124200" y="1510518"/>
            <a:ext cx="5486400" cy="5118882"/>
          </a:xfrm>
          <a:prstGeom prst="rect">
            <a:avLst/>
          </a:prstGeom>
          <a:noFill/>
          <a:ln w="9525">
            <a:noFill/>
            <a:miter lim="800000"/>
            <a:headEnd/>
            <a:tailEnd/>
          </a:ln>
        </p:spPr>
      </p:pic>
      <p:sp>
        <p:nvSpPr>
          <p:cNvPr id="27650" name="Rectangle 2"/>
          <p:cNvSpPr>
            <a:spLocks noGrp="1" noChangeArrowheads="1"/>
          </p:cNvSpPr>
          <p:nvPr>
            <p:ph type="title"/>
          </p:nvPr>
        </p:nvSpPr>
        <p:spPr>
          <a:xfrm>
            <a:off x="304800" y="762000"/>
            <a:ext cx="8686800" cy="838200"/>
          </a:xfrm>
        </p:spPr>
        <p:txBody>
          <a:bodyPr/>
          <a:lstStyle/>
          <a:p>
            <a:r>
              <a:rPr lang="en-US" altLang="zh-TW" sz="4000" dirty="0" smtClean="0"/>
              <a:t>12-1 </a:t>
            </a:r>
            <a:r>
              <a:rPr lang="zh-TW" altLang="en-US" sz="4000" dirty="0" smtClean="0"/>
              <a:t>資料的階層架構</a:t>
            </a:r>
            <a:r>
              <a:rPr lang="en-US" altLang="zh-TW" sz="2000" dirty="0" smtClean="0"/>
              <a:t>(1/2)</a:t>
            </a:r>
            <a:endParaRPr lang="zh-TW" altLang="en-US" sz="2000" dirty="0" smtClean="0"/>
          </a:p>
        </p:txBody>
      </p:sp>
      <p:pic>
        <p:nvPicPr>
          <p:cNvPr id="6" name="圖片 5" descr="g_p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696201" y="714375"/>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P.12-2~P.12-3</a:t>
            </a:r>
            <a:endParaRPr lang="zh-TW" altLang="en-US" sz="1400" dirty="0">
              <a:cs typeface="Arial" charset="0"/>
            </a:endParaRPr>
          </a:p>
        </p:txBody>
      </p:sp>
      <p:sp>
        <p:nvSpPr>
          <p:cNvPr id="15" name="內容版面配置區 14"/>
          <p:cNvSpPr>
            <a:spLocks noGrp="1"/>
          </p:cNvSpPr>
          <p:nvPr>
            <p:ph idx="1"/>
          </p:nvPr>
        </p:nvSpPr>
        <p:spPr>
          <a:xfrm>
            <a:off x="152400" y="1752600"/>
            <a:ext cx="8686800" cy="4479924"/>
          </a:xfrm>
        </p:spPr>
        <p:txBody>
          <a:bodyPr/>
          <a:lstStyle/>
          <a:p>
            <a:pPr lvl="1"/>
            <a:r>
              <a:rPr lang="zh-TW" altLang="en-US" sz="2400" dirty="0" smtClean="0"/>
              <a:t>位元 </a:t>
            </a:r>
            <a:r>
              <a:rPr lang="en-US" altLang="zh-TW" sz="2400" dirty="0" smtClean="0"/>
              <a:t>(bit)</a:t>
            </a:r>
          </a:p>
          <a:p>
            <a:pPr lvl="1"/>
            <a:r>
              <a:rPr lang="zh-TW" altLang="en-US" sz="2400" dirty="0" smtClean="0"/>
              <a:t>字元 </a:t>
            </a:r>
            <a:r>
              <a:rPr lang="en-US" altLang="zh-TW" sz="2400" dirty="0" smtClean="0"/>
              <a:t>(character)</a:t>
            </a:r>
          </a:p>
          <a:p>
            <a:pPr lvl="1"/>
            <a:r>
              <a:rPr lang="zh-TW" altLang="en-US" sz="2400" dirty="0" smtClean="0"/>
              <a:t>欄位 </a:t>
            </a:r>
            <a:r>
              <a:rPr lang="en-US" altLang="zh-TW" sz="2400" dirty="0" smtClean="0"/>
              <a:t>(field)</a:t>
            </a:r>
          </a:p>
          <a:p>
            <a:pPr lvl="1"/>
            <a:r>
              <a:rPr lang="zh-TW" altLang="en-US" sz="2400" dirty="0" smtClean="0"/>
              <a:t>記錄 </a:t>
            </a:r>
            <a:r>
              <a:rPr lang="en-US" altLang="zh-TW" sz="2400" dirty="0" smtClean="0"/>
              <a:t>(record)</a:t>
            </a:r>
          </a:p>
          <a:p>
            <a:pPr lvl="1"/>
            <a:r>
              <a:rPr lang="zh-TW" altLang="en-US" sz="2400" dirty="0" smtClean="0"/>
              <a:t>檔案 </a:t>
            </a:r>
            <a:r>
              <a:rPr lang="en-US" altLang="zh-TW" sz="2400" dirty="0" smtClean="0"/>
              <a:t>(</a:t>
            </a:r>
            <a:r>
              <a:rPr lang="en-US" altLang="zh-TW" sz="2400" dirty="0" err="1" smtClean="0"/>
              <a:t>ﬁle</a:t>
            </a:r>
            <a:r>
              <a:rPr lang="en-US" altLang="zh-TW" sz="2400" dirty="0" smtClean="0"/>
              <a:t>)</a:t>
            </a:r>
          </a:p>
          <a:p>
            <a:pPr lvl="1"/>
            <a:r>
              <a:rPr lang="zh-TW" altLang="en-US" sz="2400" dirty="0" smtClean="0"/>
              <a:t>資料庫 </a:t>
            </a:r>
            <a:r>
              <a:rPr lang="en-US" altLang="zh-TW" sz="2400" dirty="0" smtClean="0"/>
              <a:t>(database)</a:t>
            </a:r>
          </a:p>
        </p:txBody>
      </p:sp>
      <p:pic>
        <p:nvPicPr>
          <p:cNvPr id="13" name="圖片 12" descr="home_.png">
            <a:hlinkClick r:id="rId4" action="ppaction://hlinksldjump"/>
          </p:cNvPr>
          <p:cNvPicPr>
            <a:picLocks noChangeAspect="1"/>
          </p:cNvPicPr>
          <p:nvPr/>
        </p:nvPicPr>
        <p:blipFill>
          <a:blip r:embed="rId5"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762000"/>
            <a:ext cx="8686800" cy="838200"/>
          </a:xfrm>
        </p:spPr>
        <p:txBody>
          <a:bodyPr/>
          <a:lstStyle/>
          <a:p>
            <a:r>
              <a:rPr lang="en-US" altLang="zh-TW" sz="4000" dirty="0" smtClean="0"/>
              <a:t>12-1 </a:t>
            </a:r>
            <a:r>
              <a:rPr lang="zh-TW" altLang="en-US" sz="4000" dirty="0" smtClean="0"/>
              <a:t>資料的階層架構</a:t>
            </a:r>
            <a:r>
              <a:rPr lang="en-US" altLang="zh-TW" sz="2000" dirty="0" smtClean="0"/>
              <a:t>(2/2)</a:t>
            </a:r>
            <a:endParaRPr lang="zh-TW" altLang="en-US" sz="2000" dirty="0" smtClean="0"/>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858125" y="714375"/>
            <a:ext cx="1285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P.12-4</a:t>
            </a:r>
            <a:endParaRPr lang="zh-TW" altLang="en-US" sz="1400" dirty="0">
              <a:cs typeface="Arial" charset="0"/>
            </a:endParaRPr>
          </a:p>
        </p:txBody>
      </p:sp>
      <p:sp>
        <p:nvSpPr>
          <p:cNvPr id="15" name="內容版面配置區 14"/>
          <p:cNvSpPr>
            <a:spLocks noGrp="1"/>
          </p:cNvSpPr>
          <p:nvPr>
            <p:ph idx="1"/>
          </p:nvPr>
        </p:nvSpPr>
        <p:spPr>
          <a:xfrm>
            <a:off x="457200" y="1676399"/>
            <a:ext cx="3124200" cy="4261447"/>
          </a:xfrm>
        </p:spPr>
        <p:txBody>
          <a:bodyPr/>
          <a:lstStyle/>
          <a:p>
            <a:pPr marL="0" indent="0" algn="just">
              <a:buNone/>
            </a:pPr>
            <a:r>
              <a:rPr lang="zh-TW" altLang="en-US" sz="2400" dirty="0" smtClean="0">
                <a:solidFill>
                  <a:schemeClr val="tx1"/>
                </a:solidFill>
              </a:rPr>
              <a:t>這個例子是一個關聯式資料庫 </a:t>
            </a:r>
            <a:r>
              <a:rPr lang="en-US" altLang="zh-TW" sz="2400" dirty="0" smtClean="0">
                <a:solidFill>
                  <a:schemeClr val="tx1"/>
                </a:solidFill>
              </a:rPr>
              <a:t>(relational database)</a:t>
            </a:r>
            <a:r>
              <a:rPr lang="zh-TW" altLang="en-US" sz="2400" dirty="0" smtClean="0">
                <a:solidFill>
                  <a:schemeClr val="tx1"/>
                </a:solidFill>
              </a:rPr>
              <a:t>，資料庫內包含數個資料表，而且資料表之間會有共通的欄位，使資料表之間產生關聯。</a:t>
            </a:r>
            <a:endParaRPr lang="en-US" altLang="zh-TW" sz="2400"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497" y="1742661"/>
            <a:ext cx="4953000" cy="2799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497" y="4568687"/>
            <a:ext cx="4953000" cy="135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圖片 8" descr="home_.png">
            <a:hlinkClick r:id="rId5" action="ppaction://hlinksldjump"/>
          </p:cNvPr>
          <p:cNvPicPr>
            <a:picLocks noChangeAspect="1"/>
          </p:cNvPicPr>
          <p:nvPr/>
        </p:nvPicPr>
        <p:blipFill>
          <a:blip r:embed="rId6"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762000"/>
            <a:ext cx="8686800" cy="838200"/>
          </a:xfrm>
        </p:spPr>
        <p:txBody>
          <a:bodyPr>
            <a:normAutofit/>
          </a:bodyPr>
          <a:lstStyle/>
          <a:p>
            <a:r>
              <a:rPr lang="en-US" altLang="zh-TW" sz="4000" dirty="0" smtClean="0"/>
              <a:t>12-2 </a:t>
            </a:r>
            <a:r>
              <a:rPr lang="zh-TW" altLang="en-US" sz="4000" dirty="0" smtClean="0"/>
              <a:t>資料庫模式</a:t>
            </a:r>
          </a:p>
        </p:txBody>
      </p:sp>
      <p:sp>
        <p:nvSpPr>
          <p:cNvPr id="15" name="內容版面配置區 14"/>
          <p:cNvSpPr>
            <a:spLocks noGrp="1"/>
          </p:cNvSpPr>
          <p:nvPr>
            <p:ph idx="1"/>
          </p:nvPr>
        </p:nvSpPr>
        <p:spPr>
          <a:xfrm>
            <a:off x="457200" y="1600200"/>
            <a:ext cx="8305800" cy="4419600"/>
          </a:xfrm>
        </p:spPr>
        <p:txBody>
          <a:bodyPr/>
          <a:lstStyle/>
          <a:p>
            <a:pPr marL="0" lvl="1" algn="just">
              <a:buNone/>
            </a:pPr>
            <a:r>
              <a:rPr lang="zh-TW" altLang="en-US" sz="2600" dirty="0" smtClean="0"/>
              <a:t>資料庫模式 </a:t>
            </a:r>
            <a:r>
              <a:rPr lang="en-US" altLang="zh-TW" sz="2600" dirty="0" smtClean="0"/>
              <a:t>(database model) </a:t>
            </a:r>
            <a:r>
              <a:rPr lang="zh-TW" altLang="en-US" sz="2600" dirty="0" smtClean="0"/>
              <a:t>指的是資料庫存放資料所必須遵循的規則與標準，例如階層式 </a:t>
            </a:r>
            <a:r>
              <a:rPr lang="en-US" altLang="zh-TW" sz="2600" dirty="0" smtClean="0"/>
              <a:t>(</a:t>
            </a:r>
            <a:r>
              <a:rPr lang="en-US" altLang="zh-TW" sz="2600" dirty="0" err="1" smtClean="0"/>
              <a:t>heirarchical</a:t>
            </a:r>
            <a:r>
              <a:rPr lang="en-US" altLang="zh-TW" sz="2600" dirty="0" smtClean="0"/>
              <a:t>)</a:t>
            </a:r>
            <a:r>
              <a:rPr lang="zh-TW" altLang="en-US" sz="2600" dirty="0" smtClean="0"/>
              <a:t>、網狀式 </a:t>
            </a:r>
            <a:r>
              <a:rPr lang="en-US" altLang="zh-TW" sz="2600" dirty="0" smtClean="0"/>
              <a:t>(network)</a:t>
            </a:r>
            <a:r>
              <a:rPr lang="zh-TW" altLang="en-US" sz="2600" dirty="0" smtClean="0"/>
              <a:t>、關聯式 </a:t>
            </a:r>
            <a:r>
              <a:rPr lang="en-US" altLang="zh-TW" sz="2600" dirty="0" smtClean="0"/>
              <a:t>(relational)</a:t>
            </a:r>
            <a:r>
              <a:rPr lang="zh-TW" altLang="en-US" sz="2600" dirty="0" smtClean="0"/>
              <a:t>、物件導向式 </a:t>
            </a:r>
            <a:r>
              <a:rPr lang="en-US" altLang="zh-TW" sz="2600" dirty="0" smtClean="0"/>
              <a:t>(object-oriented)</a:t>
            </a:r>
            <a:r>
              <a:rPr lang="zh-TW" altLang="en-US" sz="2600" dirty="0" smtClean="0"/>
              <a:t>等，有些資料庫則是結合了關聯式和物件導向式的特點，屬於物件關聯式 </a:t>
            </a:r>
            <a:r>
              <a:rPr lang="en-US" altLang="zh-TW" sz="2600" dirty="0" smtClean="0"/>
              <a:t>(object-relational)</a:t>
            </a:r>
            <a:r>
              <a:rPr lang="zh-TW" altLang="en-US" sz="2600" dirty="0" smtClean="0"/>
              <a:t>。 </a:t>
            </a:r>
          </a:p>
          <a:p>
            <a:r>
              <a:rPr lang="zh-TW" altLang="en-US" sz="2600" dirty="0" smtClean="0">
                <a:hlinkClick r:id="rId2" action="ppaction://hlinksldjump"/>
              </a:rPr>
              <a:t>階層式資料庫</a:t>
            </a:r>
            <a:endParaRPr lang="en-US" altLang="zh-TW" sz="2600" dirty="0" smtClean="0"/>
          </a:p>
          <a:p>
            <a:r>
              <a:rPr lang="zh-TW" altLang="en-US" sz="2600" dirty="0" smtClean="0">
                <a:hlinkClick r:id="rId3" action="ppaction://hlinksldjump"/>
              </a:rPr>
              <a:t>網狀式資料庫</a:t>
            </a:r>
            <a:endParaRPr lang="en-US" altLang="zh-TW" sz="2600" dirty="0" smtClean="0"/>
          </a:p>
          <a:p>
            <a:r>
              <a:rPr lang="zh-TW" altLang="en-US" sz="2600" dirty="0" smtClean="0">
                <a:hlinkClick r:id="rId4" action="ppaction://hlinksldjump"/>
              </a:rPr>
              <a:t>關聯式資料庫</a:t>
            </a:r>
            <a:endParaRPr lang="en-US" altLang="zh-TW" sz="2600" dirty="0" smtClean="0"/>
          </a:p>
          <a:p>
            <a:r>
              <a:rPr lang="zh-TW" altLang="en-US" sz="2600" dirty="0" smtClean="0">
                <a:hlinkClick r:id="rId5" action="ppaction://hlinksldjump"/>
              </a:rPr>
              <a:t>物件導向式資料庫</a:t>
            </a:r>
            <a:endParaRPr lang="en-US" altLang="zh-TW" sz="2600" dirty="0" smtClean="0"/>
          </a:p>
        </p:txBody>
      </p:sp>
      <p:pic>
        <p:nvPicPr>
          <p:cNvPr id="6" name="圖片 5" descr="g_pag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467600" y="71437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P.12-5~P.12-7</a:t>
            </a:r>
            <a:endParaRPr lang="zh-TW" altLang="en-US" sz="1400" dirty="0">
              <a:cs typeface="Arial" charset="0"/>
            </a:endParaRPr>
          </a:p>
        </p:txBody>
      </p:sp>
      <p:pic>
        <p:nvPicPr>
          <p:cNvPr id="8" name="圖片 7" descr="home_.png">
            <a:hlinkClick r:id="rId7" action="ppaction://hlinksldjump"/>
          </p:cNvPr>
          <p:cNvPicPr>
            <a:picLocks noChangeAspect="1"/>
          </p:cNvPicPr>
          <p:nvPr/>
        </p:nvPicPr>
        <p:blipFill>
          <a:blip r:embed="rId8"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762000"/>
            <a:ext cx="8686800" cy="838200"/>
          </a:xfrm>
        </p:spPr>
        <p:txBody>
          <a:bodyPr>
            <a:normAutofit/>
          </a:bodyPr>
          <a:lstStyle/>
          <a:p>
            <a:r>
              <a:rPr lang="en-US" altLang="zh-TW" sz="4000" dirty="0" smtClean="0"/>
              <a:t>12-3 </a:t>
            </a:r>
            <a:r>
              <a:rPr lang="zh-TW" altLang="en-US" sz="4000" dirty="0" smtClean="0"/>
              <a:t>資料庫應用實例</a:t>
            </a:r>
            <a:endParaRPr lang="zh-TW" altLang="en-US" sz="2400" dirty="0" smtClean="0"/>
          </a:p>
        </p:txBody>
      </p:sp>
      <p:sp>
        <p:nvSpPr>
          <p:cNvPr id="15" name="內容版面配置區 14"/>
          <p:cNvSpPr>
            <a:spLocks noGrp="1"/>
          </p:cNvSpPr>
          <p:nvPr>
            <p:ph idx="1"/>
          </p:nvPr>
        </p:nvSpPr>
        <p:spPr>
          <a:xfrm>
            <a:off x="457200" y="1600200"/>
            <a:ext cx="8153400" cy="685800"/>
          </a:xfrm>
        </p:spPr>
        <p:txBody>
          <a:bodyPr/>
          <a:lstStyle/>
          <a:p>
            <a:pPr marL="0" lvl="1">
              <a:buNone/>
            </a:pPr>
            <a:r>
              <a:rPr lang="en-US" altLang="zh-TW" sz="3200" dirty="0" smtClean="0">
                <a:solidFill>
                  <a:srgbClr val="663300"/>
                </a:solidFill>
                <a:cs typeface="Arial" pitchFamily="34" charset="0"/>
              </a:rPr>
              <a:t>12-3-1 </a:t>
            </a:r>
            <a:r>
              <a:rPr lang="zh-TW" altLang="en-US" sz="3200" dirty="0" smtClean="0">
                <a:solidFill>
                  <a:srgbClr val="663300"/>
                </a:solidFill>
                <a:cs typeface="Arial" pitchFamily="34" charset="0"/>
              </a:rPr>
              <a:t>啟動與認識</a:t>
            </a:r>
            <a:r>
              <a:rPr lang="en-US" altLang="zh-TW" sz="3200" dirty="0" smtClean="0">
                <a:solidFill>
                  <a:srgbClr val="663300"/>
                </a:solidFill>
                <a:cs typeface="Arial" pitchFamily="34" charset="0"/>
              </a:rPr>
              <a:t>Microsoft Access</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772401" y="714375"/>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P.12-8</a:t>
            </a:r>
            <a:endParaRPr lang="zh-TW" altLang="en-US" sz="1400" dirty="0">
              <a:cs typeface="Arial" charset="0"/>
            </a:endParaRPr>
          </a:p>
        </p:txBody>
      </p:sp>
      <p:pic>
        <p:nvPicPr>
          <p:cNvPr id="14338" name="Picture 2"/>
          <p:cNvPicPr>
            <a:picLocks noChangeAspect="1" noChangeArrowheads="1"/>
          </p:cNvPicPr>
          <p:nvPr/>
        </p:nvPicPr>
        <p:blipFill>
          <a:blip r:embed="rId3" cstate="print"/>
          <a:srcRect/>
          <a:stretch>
            <a:fillRect/>
          </a:stretch>
        </p:blipFill>
        <p:spPr bwMode="auto">
          <a:xfrm>
            <a:off x="374197" y="2263036"/>
            <a:ext cx="5493203" cy="4213964"/>
          </a:xfrm>
          <a:prstGeom prst="rect">
            <a:avLst/>
          </a:prstGeom>
          <a:noFill/>
          <a:ln w="9525">
            <a:noFill/>
            <a:miter lim="800000"/>
            <a:headEnd/>
            <a:tailEnd/>
          </a:ln>
        </p:spPr>
      </p:pic>
      <p:grpSp>
        <p:nvGrpSpPr>
          <p:cNvPr id="16" name="群組 15"/>
          <p:cNvGrpSpPr/>
          <p:nvPr/>
        </p:nvGrpSpPr>
        <p:grpSpPr>
          <a:xfrm>
            <a:off x="5920154" y="2379785"/>
            <a:ext cx="2919046" cy="3792415"/>
            <a:chOff x="5843954" y="2303585"/>
            <a:chExt cx="2919046" cy="3792415"/>
          </a:xfrm>
        </p:grpSpPr>
        <p:pic>
          <p:nvPicPr>
            <p:cNvPr id="14339" name="Picture 3"/>
            <p:cNvPicPr>
              <a:picLocks noChangeAspect="1" noChangeArrowheads="1"/>
            </p:cNvPicPr>
            <p:nvPr/>
          </p:nvPicPr>
          <p:blipFill>
            <a:blip r:embed="rId4" cstate="print"/>
            <a:srcRect/>
            <a:stretch>
              <a:fillRect/>
            </a:stretch>
          </p:blipFill>
          <p:spPr bwMode="auto">
            <a:xfrm>
              <a:off x="5843954" y="2303585"/>
              <a:ext cx="1586487" cy="1888241"/>
            </a:xfrm>
            <a:prstGeom prst="rect">
              <a:avLst/>
            </a:prstGeom>
            <a:noFill/>
            <a:ln w="9525">
              <a:noFill/>
              <a:miter lim="800000"/>
              <a:headEnd/>
              <a:tailEnd/>
            </a:ln>
          </p:spPr>
        </p:pic>
        <p:pic>
          <p:nvPicPr>
            <p:cNvPr id="14340" name="Picture 4"/>
            <p:cNvPicPr>
              <a:picLocks noChangeAspect="1" noChangeArrowheads="1"/>
            </p:cNvPicPr>
            <p:nvPr/>
          </p:nvPicPr>
          <p:blipFill>
            <a:blip r:embed="rId5" cstate="print"/>
            <a:srcRect/>
            <a:stretch>
              <a:fillRect/>
            </a:stretch>
          </p:blipFill>
          <p:spPr bwMode="auto">
            <a:xfrm>
              <a:off x="5856729" y="4207759"/>
              <a:ext cx="1033274" cy="1888241"/>
            </a:xfrm>
            <a:prstGeom prst="rect">
              <a:avLst/>
            </a:prstGeom>
            <a:noFill/>
            <a:ln w="9525">
              <a:noFill/>
              <a:miter lim="800000"/>
              <a:headEnd/>
              <a:tailEnd/>
            </a:ln>
          </p:spPr>
        </p:pic>
        <p:pic>
          <p:nvPicPr>
            <p:cNvPr id="14341" name="Picture 5"/>
            <p:cNvPicPr>
              <a:picLocks noChangeAspect="1" noChangeArrowheads="1"/>
            </p:cNvPicPr>
            <p:nvPr/>
          </p:nvPicPr>
          <p:blipFill>
            <a:blip r:embed="rId6" cstate="print"/>
            <a:srcRect/>
            <a:stretch>
              <a:fillRect/>
            </a:stretch>
          </p:blipFill>
          <p:spPr bwMode="auto">
            <a:xfrm>
              <a:off x="7075929" y="4207759"/>
              <a:ext cx="1687071" cy="1888241"/>
            </a:xfrm>
            <a:prstGeom prst="rect">
              <a:avLst/>
            </a:prstGeom>
            <a:noFill/>
            <a:ln w="9525">
              <a:noFill/>
              <a:miter lim="800000"/>
              <a:headEnd/>
              <a:tailEnd/>
            </a:ln>
          </p:spPr>
        </p:pic>
      </p:grpSp>
      <p:pic>
        <p:nvPicPr>
          <p:cNvPr id="12" name="圖片 11" descr="home_.png">
            <a:hlinkClick r:id="rId7" action="ppaction://hlinksldjump"/>
          </p:cNvPr>
          <p:cNvPicPr>
            <a:picLocks noChangeAspect="1"/>
          </p:cNvPicPr>
          <p:nvPr/>
        </p:nvPicPr>
        <p:blipFill>
          <a:blip r:embed="rId8"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0"/>
            <a:ext cx="6705600" cy="685800"/>
          </a:xfrm>
        </p:spPr>
        <p:txBody>
          <a:bodyPr>
            <a:normAutofit/>
          </a:bodyPr>
          <a:lstStyle/>
          <a:p>
            <a:pPr algn="l"/>
            <a:r>
              <a:rPr lang="en-US" altLang="zh-TW" sz="3200" dirty="0" smtClean="0"/>
              <a:t>12-3-2 </a:t>
            </a:r>
            <a:r>
              <a:rPr lang="zh-TW" altLang="en-US" sz="3200" dirty="0" smtClean="0"/>
              <a:t>開啟空白資料庫</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858125" y="714375"/>
            <a:ext cx="12858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P.12-11</a:t>
            </a:r>
            <a:endParaRPr lang="zh-TW" altLang="en-US" sz="1400" dirty="0">
              <a:cs typeface="Arial" charset="0"/>
            </a:endParaRPr>
          </a:p>
        </p:txBody>
      </p:sp>
      <p:pic>
        <p:nvPicPr>
          <p:cNvPr id="15362" name="Picture 2"/>
          <p:cNvPicPr>
            <a:picLocks noGrp="1" noChangeAspect="1" noChangeArrowheads="1"/>
          </p:cNvPicPr>
          <p:nvPr>
            <p:ph idx="1"/>
          </p:nvPr>
        </p:nvPicPr>
        <p:blipFill>
          <a:blip r:embed="rId3" cstate="print"/>
          <a:srcRect/>
          <a:stretch>
            <a:fillRect/>
          </a:stretch>
        </p:blipFill>
        <p:spPr bwMode="auto">
          <a:xfrm>
            <a:off x="2568462" y="1371600"/>
            <a:ext cx="4060938" cy="5310693"/>
          </a:xfrm>
          <a:prstGeom prst="rect">
            <a:avLst/>
          </a:prstGeom>
          <a:noFill/>
          <a:ln w="9525">
            <a:noFill/>
            <a:miter lim="800000"/>
            <a:headEnd/>
            <a:tailEnd/>
          </a:ln>
        </p:spPr>
      </p:pic>
      <p:pic>
        <p:nvPicPr>
          <p:cNvPr id="8" name="圖片 7" descr="home_.png">
            <a:hlinkClick r:id="rId4" action="ppaction://hlinksldjump"/>
          </p:cNvPr>
          <p:cNvPicPr>
            <a:picLocks noChangeAspect="1"/>
          </p:cNvPicPr>
          <p:nvPr/>
        </p:nvPicPr>
        <p:blipFill>
          <a:blip r:embed="rId5"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srcRect/>
          <a:stretch>
            <a:fillRect/>
          </a:stretch>
        </p:blipFill>
        <p:spPr bwMode="auto">
          <a:xfrm>
            <a:off x="4800600" y="4364037"/>
            <a:ext cx="3600000" cy="2224260"/>
          </a:xfrm>
          <a:prstGeom prst="rect">
            <a:avLst/>
          </a:prstGeom>
          <a:noFill/>
          <a:ln w="9525">
            <a:noFill/>
            <a:miter lim="800000"/>
            <a:headEnd/>
            <a:tailEnd/>
          </a:ln>
        </p:spPr>
      </p:pic>
      <p:sp>
        <p:nvSpPr>
          <p:cNvPr id="27650" name="Rectangle 2"/>
          <p:cNvSpPr>
            <a:spLocks noGrp="1" noChangeArrowheads="1"/>
          </p:cNvSpPr>
          <p:nvPr>
            <p:ph type="title"/>
          </p:nvPr>
        </p:nvSpPr>
        <p:spPr>
          <a:xfrm>
            <a:off x="152400" y="762000"/>
            <a:ext cx="7772400" cy="685800"/>
          </a:xfrm>
        </p:spPr>
        <p:txBody>
          <a:bodyPr>
            <a:normAutofit/>
          </a:bodyPr>
          <a:lstStyle/>
          <a:p>
            <a:pPr algn="l"/>
            <a:r>
              <a:rPr lang="en-US" altLang="zh-TW" sz="3200" dirty="0" smtClean="0"/>
              <a:t>12-3-3 </a:t>
            </a:r>
            <a:r>
              <a:rPr lang="zh-TW" altLang="en-US" sz="3200" dirty="0" smtClean="0"/>
              <a:t>定義資料表的欄位名稱與資料類型</a:t>
            </a:r>
          </a:p>
        </p:txBody>
      </p:sp>
      <p:pic>
        <p:nvPicPr>
          <p:cNvPr id="6" name="圖片 5" descr="g_p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467600" y="714375"/>
            <a:ext cx="1524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P.12-12~P.12-14</a:t>
            </a:r>
            <a:endParaRPr lang="zh-TW" altLang="en-US" sz="1400" dirty="0">
              <a:cs typeface="Arial" charset="0"/>
            </a:endParaRPr>
          </a:p>
        </p:txBody>
      </p:sp>
      <p:pic>
        <p:nvPicPr>
          <p:cNvPr id="16386" name="Picture 2"/>
          <p:cNvPicPr>
            <a:picLocks noGrp="1" noChangeAspect="1" noChangeArrowheads="1"/>
          </p:cNvPicPr>
          <p:nvPr>
            <p:ph idx="1"/>
          </p:nvPr>
        </p:nvPicPr>
        <p:blipFill>
          <a:blip r:embed="rId4" cstate="print"/>
          <a:srcRect/>
          <a:stretch>
            <a:fillRect/>
          </a:stretch>
        </p:blipFill>
        <p:spPr bwMode="auto">
          <a:xfrm>
            <a:off x="533400" y="1447800"/>
            <a:ext cx="3600000" cy="2795625"/>
          </a:xfrm>
          <a:prstGeom prst="rect">
            <a:avLst/>
          </a:prstGeom>
          <a:noFill/>
          <a:ln w="9525">
            <a:no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533400" y="4352925"/>
            <a:ext cx="3600000" cy="2223658"/>
          </a:xfrm>
          <a:prstGeom prst="rect">
            <a:avLst/>
          </a:prstGeom>
          <a:noFill/>
          <a:ln w="9525">
            <a:noFill/>
            <a:miter lim="800000"/>
            <a:headEnd/>
            <a:tailEnd/>
          </a:ln>
        </p:spPr>
      </p:pic>
      <p:pic>
        <p:nvPicPr>
          <p:cNvPr id="16388" name="Picture 4"/>
          <p:cNvPicPr>
            <a:picLocks noChangeAspect="1" noChangeArrowheads="1"/>
          </p:cNvPicPr>
          <p:nvPr/>
        </p:nvPicPr>
        <p:blipFill>
          <a:blip r:embed="rId6" cstate="print"/>
          <a:srcRect/>
          <a:stretch>
            <a:fillRect/>
          </a:stretch>
        </p:blipFill>
        <p:spPr bwMode="auto">
          <a:xfrm>
            <a:off x="4800600" y="1992311"/>
            <a:ext cx="3600000" cy="2224260"/>
          </a:xfrm>
          <a:prstGeom prst="rect">
            <a:avLst/>
          </a:prstGeom>
          <a:noFill/>
          <a:ln w="9525">
            <a:noFill/>
            <a:miter lim="800000"/>
            <a:headEnd/>
            <a:tailEnd/>
          </a:ln>
        </p:spPr>
      </p:pic>
      <p:pic>
        <p:nvPicPr>
          <p:cNvPr id="10" name="圖片 9" descr="home_.png">
            <a:hlinkClick r:id="rId7" action="ppaction://hlinksldjump"/>
          </p:cNvPr>
          <p:cNvPicPr>
            <a:picLocks noChangeAspect="1"/>
          </p:cNvPicPr>
          <p:nvPr/>
        </p:nvPicPr>
        <p:blipFill>
          <a:blip r:embed="rId8"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914400"/>
            <a:ext cx="6477000" cy="685800"/>
          </a:xfrm>
        </p:spPr>
        <p:txBody>
          <a:bodyPr>
            <a:normAutofit/>
          </a:bodyPr>
          <a:lstStyle/>
          <a:p>
            <a:pPr algn="l"/>
            <a:r>
              <a:rPr lang="en-US" altLang="zh-TW" sz="3200" dirty="0" smtClean="0"/>
              <a:t>12-3-4 </a:t>
            </a:r>
            <a:r>
              <a:rPr lang="zh-TW" altLang="en-US" sz="3200" dirty="0" smtClean="0"/>
              <a:t>輸入資料表的資料</a:t>
            </a:r>
          </a:p>
        </p:txBody>
      </p:sp>
      <p:pic>
        <p:nvPicPr>
          <p:cNvPr id="6" name="圖片 5" descr="g_p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813" y="733425"/>
            <a:ext cx="10715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a:spLocks noChangeArrowheads="1"/>
          </p:cNvSpPr>
          <p:nvPr/>
        </p:nvSpPr>
        <p:spPr bwMode="auto">
          <a:xfrm>
            <a:off x="7696201" y="714375"/>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1400" dirty="0" smtClean="0">
                <a:cs typeface="Arial" charset="0"/>
              </a:rPr>
              <a:t>P.12-15</a:t>
            </a:r>
            <a:endParaRPr lang="zh-TW" altLang="en-US" sz="1400" dirty="0">
              <a:cs typeface="Arial" charset="0"/>
            </a:endParaRPr>
          </a:p>
        </p:txBody>
      </p:sp>
      <p:pic>
        <p:nvPicPr>
          <p:cNvPr id="17410" name="Picture 2"/>
          <p:cNvPicPr>
            <a:picLocks noGrp="1" noChangeAspect="1" noChangeArrowheads="1"/>
          </p:cNvPicPr>
          <p:nvPr>
            <p:ph idx="1"/>
          </p:nvPr>
        </p:nvPicPr>
        <p:blipFill>
          <a:blip r:embed="rId3" cstate="print"/>
          <a:srcRect/>
          <a:stretch>
            <a:fillRect/>
          </a:stretch>
        </p:blipFill>
        <p:spPr bwMode="auto">
          <a:xfrm>
            <a:off x="195263" y="1752600"/>
            <a:ext cx="4860608" cy="1746885"/>
          </a:xfrm>
          <a:prstGeom prst="rect">
            <a:avLst/>
          </a:prstGeom>
          <a:noFill/>
          <a:ln w="9525">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228600" y="3659505"/>
            <a:ext cx="3733800" cy="1886902"/>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5204019" y="1759268"/>
            <a:ext cx="3747135" cy="1900237"/>
          </a:xfrm>
          <a:prstGeom prst="rect">
            <a:avLst/>
          </a:prstGeom>
          <a:noFill/>
          <a:ln w="9525">
            <a:noFill/>
            <a:miter lim="800000"/>
            <a:headEnd/>
            <a:tailEnd/>
          </a:ln>
        </p:spPr>
      </p:pic>
      <p:pic>
        <p:nvPicPr>
          <p:cNvPr id="17413" name="Picture 5"/>
          <p:cNvPicPr>
            <a:picLocks noChangeAspect="1" noChangeArrowheads="1"/>
          </p:cNvPicPr>
          <p:nvPr/>
        </p:nvPicPr>
        <p:blipFill>
          <a:blip r:embed="rId6" cstate="print"/>
          <a:srcRect/>
          <a:stretch>
            <a:fillRect/>
          </a:stretch>
        </p:blipFill>
        <p:spPr bwMode="auto">
          <a:xfrm>
            <a:off x="5200582" y="3810000"/>
            <a:ext cx="3767137" cy="1906905"/>
          </a:xfrm>
          <a:prstGeom prst="rect">
            <a:avLst/>
          </a:prstGeom>
          <a:noFill/>
          <a:ln w="9525">
            <a:noFill/>
            <a:miter lim="800000"/>
            <a:headEnd/>
            <a:tailEnd/>
          </a:ln>
        </p:spPr>
      </p:pic>
      <p:pic>
        <p:nvPicPr>
          <p:cNvPr id="10" name="圖片 9" descr="home_.png">
            <a:hlinkClick r:id="rId7" action="ppaction://hlinksldjump"/>
          </p:cNvPr>
          <p:cNvPicPr>
            <a:picLocks noChangeAspect="1"/>
          </p:cNvPicPr>
          <p:nvPr/>
        </p:nvPicPr>
        <p:blipFill>
          <a:blip r:embed="rId8" cstate="print"/>
          <a:srcRect/>
          <a:stretch>
            <a:fillRect/>
          </a:stretch>
        </p:blipFill>
        <p:spPr bwMode="auto">
          <a:xfrm>
            <a:off x="8420101" y="6129305"/>
            <a:ext cx="511175" cy="50009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自訂 3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7030A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自訂 3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2089</TotalTime>
  <Words>778</Words>
  <Application>Microsoft Office PowerPoint</Application>
  <PresentationFormat>如螢幕大小 (4:3)</PresentationFormat>
  <Paragraphs>63</Paragraphs>
  <Slides>19</Slides>
  <Notes>0</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旅程</vt:lpstr>
      <vt:lpstr>PowerPoint 簡報</vt:lpstr>
      <vt:lpstr>PowerPoint 簡報</vt:lpstr>
      <vt:lpstr>12-1 資料的階層架構(1/2)</vt:lpstr>
      <vt:lpstr>12-1 資料的階層架構(2/2)</vt:lpstr>
      <vt:lpstr>12-2 資料庫模式</vt:lpstr>
      <vt:lpstr>12-3 資料庫應用實例</vt:lpstr>
      <vt:lpstr>12-3-2 開啟空白資料庫</vt:lpstr>
      <vt:lpstr>12-3-3 定義資料表的欄位名稱與資料類型</vt:lpstr>
      <vt:lpstr>12-3-4 輸入資料表的資料</vt:lpstr>
      <vt:lpstr>12-3-5 設定關聯式資料庫</vt:lpstr>
      <vt:lpstr>12-3-6 進行查詢</vt:lpstr>
      <vt:lpstr>12-3-7 產生報表</vt:lpstr>
      <vt:lpstr>12-4　資料倉儲</vt:lpstr>
      <vt:lpstr>12-5  大數據</vt:lpstr>
      <vt:lpstr>PowerPoint 簡報</vt:lpstr>
      <vt:lpstr>12-2-1 階層式資料庫</vt:lpstr>
      <vt:lpstr>12-2-2 網狀式資料庫</vt:lpstr>
      <vt:lpstr>12-2-3 關聯式資料庫</vt:lpstr>
      <vt:lpstr>12-2-4 物件導向式資料庫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資料庫原理與應用</dc:title>
  <dc:creator>Jean</dc:creator>
  <cp:lastModifiedBy>Jean</cp:lastModifiedBy>
  <cp:revision>304</cp:revision>
  <cp:lastPrinted>1601-01-01T00:00:00Z</cp:lastPrinted>
  <dcterms:created xsi:type="dcterms:W3CDTF">1601-01-01T00:00:00Z</dcterms:created>
  <dcterms:modified xsi:type="dcterms:W3CDTF">2017-05-11T08:22:00Z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