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411" r:id="rId2"/>
    <p:sldId id="256" r:id="rId3"/>
    <p:sldId id="312" r:id="rId4"/>
    <p:sldId id="388" r:id="rId5"/>
    <p:sldId id="389" r:id="rId6"/>
    <p:sldId id="394" r:id="rId7"/>
    <p:sldId id="395" r:id="rId8"/>
    <p:sldId id="400" r:id="rId9"/>
    <p:sldId id="349" r:id="rId10"/>
    <p:sldId id="408" r:id="rId11"/>
    <p:sldId id="409" r:id="rId12"/>
    <p:sldId id="410" r:id="rId13"/>
    <p:sldId id="361" r:id="rId14"/>
    <p:sldId id="407" r:id="rId15"/>
    <p:sldId id="412" r:id="rId16"/>
    <p:sldId id="391" r:id="rId17"/>
    <p:sldId id="393" r:id="rId18"/>
    <p:sldId id="392" r:id="rId19"/>
    <p:sldId id="396" r:id="rId20"/>
    <p:sldId id="397" r:id="rId21"/>
    <p:sldId id="398" r:id="rId22"/>
    <p:sldId id="399" r:id="rId23"/>
    <p:sldId id="401" r:id="rId24"/>
    <p:sldId id="402" r:id="rId25"/>
    <p:sldId id="403" r:id="rId26"/>
    <p:sldId id="404" r:id="rId27"/>
    <p:sldId id="405" r:id="rId28"/>
    <p:sldId id="406" r:id="rId2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99FF"/>
    <a:srgbClr val="660066"/>
    <a:srgbClr val="FFCCCC"/>
    <a:srgbClr val="FFCCFF"/>
    <a:srgbClr val="FF99CC"/>
    <a:srgbClr val="0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9" autoAdjust="0"/>
    <p:restoredTop sz="95196" autoAdjust="0"/>
  </p:normalViewPr>
  <p:slideViewPr>
    <p:cSldViewPr>
      <p:cViewPr>
        <p:scale>
          <a:sx n="75" d="100"/>
          <a:sy n="75" d="100"/>
        </p:scale>
        <p:origin x="-9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C074-5737-4AE5-9396-D992989754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181120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253D-3135-46CF-AB6B-01A1B63B15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04443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88A6-BAD4-4889-9CDC-EE3CF60E35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26155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771B-EBA6-407F-A650-7871BEA94D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57764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187C-6A07-42A2-A2BB-06A8374696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504444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/>
          <a:lstStyle>
            <a:lvl1pPr algn="ctr">
              <a:defRPr baseline="0">
                <a:latin typeface="Arial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479924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10D8-E6D8-4250-B202-05499535E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8111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838200"/>
          </a:xfrm>
        </p:spPr>
        <p:txBody>
          <a:bodyPr>
            <a:normAutofit/>
          </a:bodyPr>
          <a:lstStyle>
            <a:lvl1pPr>
              <a:defRPr sz="3200" cap="none" baseline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79924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10D8-E6D8-4250-B202-05499535E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8111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952F1-F488-41BD-AB81-9E7DC69A3B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89193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A19E-85B0-4FFF-ABA0-4FEA13DB98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9337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BAB5-96AB-453F-8D4F-6A6897DA7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876792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04C2-E049-41FC-B7CB-8E0BB2CBB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71180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4439-49D5-462F-952C-EDDD2C56B9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87951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D5A8-6B8A-489D-B5D7-56CB035055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41242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6E042E-FF6B-4719-A5FE-675F91D340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88" r:id="rId3"/>
    <p:sldLayoutId id="2147484287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rgbClr val="6633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6"/>
        </a:buBlip>
        <a:defRPr sz="3200" kern="1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tw.bid.yahoo.com/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3.xml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20.xml"/><Relationship Id="rId7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10" Type="http://schemas.openxmlformats.org/officeDocument/2006/relationships/image" Target="../media/image9.png"/><Relationship Id="rId4" Type="http://schemas.openxmlformats.org/officeDocument/2006/relationships/slide" Target="slide25.xml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063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13-1-1 </a:t>
            </a:r>
            <a:r>
              <a:rPr lang="zh-TW" altLang="en-US" sz="3200" dirty="0" smtClean="0"/>
              <a:t>安全攻擊</a:t>
            </a: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663445" y="1524000"/>
            <a:ext cx="6324600" cy="2057400"/>
          </a:xfrm>
        </p:spPr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主動式攻擊 </a:t>
            </a:r>
            <a:r>
              <a:rPr lang="en-US" altLang="zh-TW" sz="2400" dirty="0" smtClean="0">
                <a:solidFill>
                  <a:schemeClr val="tx1"/>
                </a:solidFill>
              </a:rPr>
              <a:t>(active attacks)</a:t>
            </a: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被動式攻擊 </a:t>
            </a:r>
            <a:r>
              <a:rPr lang="en-US" altLang="zh-TW" sz="2400" dirty="0" smtClean="0">
                <a:solidFill>
                  <a:schemeClr val="tx1"/>
                </a:solidFill>
              </a:rPr>
              <a:t>(passive attacks)</a:t>
            </a:r>
          </a:p>
          <a:p>
            <a:endParaRPr lang="zh-TW" altLang="en-US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1285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P.13-3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14600"/>
            <a:ext cx="3962400" cy="382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5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682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686800" cy="3733800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13-1-2 </a:t>
            </a:r>
            <a:r>
              <a:rPr lang="zh-TW" altLang="en-US" sz="3200" dirty="0" smtClean="0"/>
              <a:t>安全服務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 smtClean="0"/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533400" y="1600200"/>
            <a:ext cx="8181975" cy="2514600"/>
          </a:xfrm>
        </p:spPr>
        <p:txBody>
          <a:bodyPr/>
          <a:lstStyle/>
          <a:p>
            <a:pPr lvl="1"/>
            <a:r>
              <a:rPr lang="zh-TW" altLang="en-US" sz="2400" dirty="0" smtClean="0"/>
              <a:t>認證 </a:t>
            </a:r>
            <a:r>
              <a:rPr lang="en-US" altLang="zh-TW" sz="2400" dirty="0" smtClean="0"/>
              <a:t>(authentication)</a:t>
            </a:r>
          </a:p>
          <a:p>
            <a:pPr lvl="1"/>
            <a:r>
              <a:rPr lang="zh-TW" altLang="en-US" sz="2400" dirty="0" smtClean="0"/>
              <a:t>存取控制 </a:t>
            </a:r>
            <a:r>
              <a:rPr lang="en-US" altLang="zh-TW" sz="2400" dirty="0" smtClean="0"/>
              <a:t>(access control)</a:t>
            </a:r>
          </a:p>
          <a:p>
            <a:pPr lvl="1"/>
            <a:r>
              <a:rPr lang="zh-TW" altLang="en-US" sz="2400" dirty="0" smtClean="0"/>
              <a:t>保密性 </a:t>
            </a:r>
            <a:r>
              <a:rPr lang="en-US" altLang="zh-TW" sz="2400" dirty="0" smtClean="0"/>
              <a:t>(confidentiality)</a:t>
            </a:r>
          </a:p>
          <a:p>
            <a:pPr lvl="1"/>
            <a:r>
              <a:rPr lang="zh-TW" altLang="en-US" sz="2400" dirty="0" smtClean="0"/>
              <a:t>完整性 </a:t>
            </a:r>
            <a:r>
              <a:rPr lang="en-US" altLang="zh-TW" sz="2400" dirty="0" smtClean="0"/>
              <a:t>(integrity)</a:t>
            </a:r>
          </a:p>
          <a:p>
            <a:pPr lvl="1"/>
            <a:r>
              <a:rPr lang="zh-TW" altLang="en-US" sz="2400" dirty="0" smtClean="0"/>
              <a:t>不可否認性 </a:t>
            </a:r>
            <a:r>
              <a:rPr lang="en-US" altLang="zh-TW" sz="2400" dirty="0" smtClean="0"/>
              <a:t>(nonrepudiation)</a:t>
            </a:r>
            <a:endParaRPr lang="zh-TW" altLang="en-US" sz="24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1285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P.13-4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517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33" y="914400"/>
            <a:ext cx="8002587" cy="2133600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13-1-3 </a:t>
            </a:r>
            <a:r>
              <a:rPr lang="zh-TW" altLang="en-US" sz="3200" dirty="0" smtClean="0"/>
              <a:t>安全機制</a:t>
            </a: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457200" y="2209800"/>
            <a:ext cx="8181975" cy="1219200"/>
          </a:xfrm>
        </p:spPr>
        <p:txBody>
          <a:bodyPr/>
          <a:lstStyle/>
          <a:p>
            <a:pPr lvl="1"/>
            <a:r>
              <a:rPr lang="zh-TW" altLang="en-US" sz="2400" dirty="0" smtClean="0"/>
              <a:t>特定安全機制  </a:t>
            </a:r>
            <a:r>
              <a:rPr lang="en-US" altLang="zh-TW" sz="2400" dirty="0" smtClean="0"/>
              <a:t>(specific security mechanisms)</a:t>
            </a:r>
          </a:p>
          <a:p>
            <a:pPr lvl="1"/>
            <a:r>
              <a:rPr lang="zh-TW" altLang="en-US" sz="2400" dirty="0" smtClean="0"/>
              <a:t>一般安全機制  </a:t>
            </a:r>
            <a:r>
              <a:rPr lang="en-US" altLang="zh-TW" sz="2400" dirty="0" smtClean="0"/>
              <a:t>(pervasive security mechanisms)</a:t>
            </a:r>
            <a:endParaRPr lang="zh-TW" altLang="en-US" sz="24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1285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P.13-4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604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838200"/>
          </a:xfrm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  <a:ea typeface="+mn-ea"/>
                <a:cs typeface="Arial" pitchFamily="34" charset="0"/>
              </a:rPr>
              <a:t>13-3-1 </a:t>
            </a:r>
            <a:r>
              <a:rPr lang="zh-TW" altLang="en-US" dirty="0" smtClean="0">
                <a:latin typeface="Arial" pitchFamily="34" charset="0"/>
                <a:ea typeface="+mn-ea"/>
                <a:cs typeface="Arial" pitchFamily="34" charset="0"/>
              </a:rPr>
              <a:t>電腦病毒</a:t>
            </a:r>
            <a:r>
              <a:rPr lang="en-US" altLang="zh-TW" dirty="0" smtClean="0"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zh-TW" altLang="en-US" dirty="0" smtClean="0">
                <a:latin typeface="Arial" pitchFamily="34" charset="0"/>
                <a:ea typeface="+mn-ea"/>
                <a:cs typeface="Arial" pitchFamily="34" charset="0"/>
              </a:rPr>
              <a:t>蠕蟲</a:t>
            </a:r>
            <a:r>
              <a:rPr lang="en-US" altLang="zh-TW" dirty="0" smtClean="0"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zh-TW" altLang="en-US" dirty="0" smtClean="0">
                <a:latin typeface="Arial" pitchFamily="34" charset="0"/>
                <a:ea typeface="+mn-ea"/>
                <a:cs typeface="Arial" pitchFamily="34" charset="0"/>
              </a:rPr>
              <a:t>特洛伊木馬</a:t>
            </a:r>
            <a:r>
              <a:rPr lang="en-US" altLang="zh-TW" sz="2000" dirty="0" smtClean="0">
                <a:latin typeface="Arial" pitchFamily="34" charset="0"/>
                <a:ea typeface="+mn-ea"/>
                <a:cs typeface="Arial" pitchFamily="34" charset="0"/>
              </a:rPr>
              <a:t>(1/3)</a:t>
            </a:r>
            <a:endParaRPr lang="zh-TW" altLang="en-US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762000" y="5562600"/>
            <a:ext cx="3505200" cy="914400"/>
          </a:xfrm>
        </p:spPr>
        <p:txBody>
          <a:bodyPr/>
          <a:lstStyle/>
          <a:p>
            <a:pPr>
              <a:buNone/>
            </a:pPr>
            <a:r>
              <a:rPr lang="zh-TW" altLang="en-US" sz="2400" dirty="0" smtClean="0">
                <a:hlinkClick r:id="rId4" action="ppaction://hlinksldjump"/>
              </a:rPr>
              <a:t>電腦病毒的傳染途徑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>
                <a:hlinkClick r:id="rId5" action="ppaction://hlinksldjump"/>
              </a:rPr>
              <a:t>電腦病毒</a:t>
            </a:r>
            <a:r>
              <a:rPr lang="zh-TW" altLang="en-US" sz="2400" dirty="0" smtClean="0">
                <a:hlinkClick r:id="rId5" action="ppaction://hlinksldjump"/>
              </a:rPr>
              <a:t>的防範之道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057400"/>
            <a:ext cx="751004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1" y="1602167"/>
            <a:ext cx="7510042" cy="4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200" y="838200"/>
            <a:ext cx="8153400" cy="6858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13-3-1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電腦病毒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/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蠕蟲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/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特洛伊木馬</a:t>
            </a:r>
            <a:r>
              <a:rPr lang="en-US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(2/3)</a:t>
            </a:r>
            <a:endParaRPr lang="zh-TW" altLang="en-US" sz="20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990600" y="1524000"/>
            <a:ext cx="7467600" cy="5029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/>
              <a:t>電腦病毒的傳染</a:t>
            </a:r>
            <a:r>
              <a:rPr lang="zh-TW" altLang="en-US" sz="2400" dirty="0"/>
              <a:t>途徑 ：</a:t>
            </a:r>
            <a:endParaRPr lang="en-US" altLang="zh-TW" sz="2400" dirty="0" smtClean="0"/>
          </a:p>
          <a:p>
            <a:r>
              <a:rPr lang="zh-TW" altLang="en-US" sz="2400" dirty="0" smtClean="0"/>
              <a:t>透過網路自動向外散播</a:t>
            </a:r>
            <a:endParaRPr lang="en-US" altLang="zh-TW" sz="2400" dirty="0" smtClean="0"/>
          </a:p>
          <a:p>
            <a:r>
              <a:rPr lang="zh-TW" altLang="en-US" sz="2400" dirty="0" smtClean="0"/>
              <a:t>透過電子郵件自動向外散播</a:t>
            </a:r>
            <a:endParaRPr lang="en-US" altLang="zh-TW" sz="2400" dirty="0" smtClean="0"/>
          </a:p>
          <a:p>
            <a:r>
              <a:rPr lang="zh-TW" altLang="en-US" sz="2400" dirty="0" smtClean="0"/>
              <a:t>透過即時通訊自動向外散播</a:t>
            </a:r>
            <a:endParaRPr lang="en-US" altLang="zh-TW" sz="2400" dirty="0" smtClean="0"/>
          </a:p>
          <a:p>
            <a:r>
              <a:rPr lang="zh-TW" altLang="en-US" sz="2400" dirty="0" smtClean="0"/>
              <a:t>透過部落格、臉書或社交網站進行散播</a:t>
            </a:r>
            <a:endParaRPr lang="en-US" altLang="zh-TW" sz="2400" dirty="0" smtClean="0"/>
          </a:p>
          <a:p>
            <a:r>
              <a:rPr lang="zh-TW" altLang="en-US" sz="2400" dirty="0" smtClean="0"/>
              <a:t>偽裝成吸引人的檔案誘騙下載</a:t>
            </a:r>
            <a:endParaRPr lang="en-US" altLang="zh-TW" sz="2400" dirty="0" smtClean="0"/>
          </a:p>
          <a:p>
            <a:endParaRPr lang="en-US" altLang="zh-TW" dirty="0" smtClean="0"/>
          </a:p>
        </p:txBody>
      </p:sp>
      <p:pic>
        <p:nvPicPr>
          <p:cNvPr id="8" name="圖片 7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205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81000" y="838200"/>
            <a:ext cx="8153400" cy="6858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13-3-1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電腦病毒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/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蠕蟲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/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特洛伊木馬</a:t>
            </a:r>
            <a:r>
              <a:rPr lang="en-US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(3/3)</a:t>
            </a:r>
            <a:endParaRPr lang="zh-TW" altLang="en-US" sz="20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1524000"/>
            <a:ext cx="4648200" cy="5029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/>
              <a:t>電腦病毒的防範之道：</a:t>
            </a:r>
            <a:endParaRPr lang="en-US" altLang="zh-TW" sz="2400" dirty="0" smtClean="0"/>
          </a:p>
          <a:p>
            <a:r>
              <a:rPr lang="zh-TW" altLang="en-US" sz="2000" dirty="0" smtClean="0"/>
              <a:t>安裝</a:t>
            </a:r>
            <a:r>
              <a:rPr lang="zh-TW" altLang="en-US" sz="2000" dirty="0"/>
              <a:t>防毒軟體並定期更新病毒</a:t>
            </a:r>
            <a:r>
              <a:rPr lang="zh-TW" altLang="en-US" sz="2000" dirty="0" smtClean="0"/>
              <a:t>碼</a:t>
            </a:r>
            <a:endParaRPr lang="zh-TW" altLang="en-US" sz="2000" dirty="0"/>
          </a:p>
          <a:p>
            <a:r>
              <a:rPr lang="zh-TW" altLang="en-US" sz="2000" dirty="0" smtClean="0"/>
              <a:t>定期</a:t>
            </a:r>
            <a:r>
              <a:rPr lang="zh-TW" altLang="en-US" sz="2000" dirty="0"/>
              <a:t>利用外部的儲存裝置備份</a:t>
            </a:r>
            <a:r>
              <a:rPr lang="zh-TW" altLang="en-US" sz="2000" dirty="0" smtClean="0"/>
              <a:t>資料</a:t>
            </a:r>
            <a:endParaRPr lang="zh-TW" altLang="en-US" sz="2000" dirty="0"/>
          </a:p>
          <a:p>
            <a:r>
              <a:rPr lang="zh-TW" altLang="en-US" sz="2000" dirty="0" smtClean="0"/>
              <a:t>勿</a:t>
            </a:r>
            <a:r>
              <a:rPr lang="zh-TW" altLang="en-US" sz="2000" dirty="0"/>
              <a:t>開啟或執行盜版軟體、來路不明的檔案、程式或</a:t>
            </a:r>
            <a:r>
              <a:rPr lang="zh-TW" altLang="en-US" sz="2000" dirty="0" smtClean="0"/>
              <a:t>電子郵件</a:t>
            </a:r>
            <a:endParaRPr lang="zh-TW" altLang="en-US" sz="2000" dirty="0"/>
          </a:p>
          <a:p>
            <a:r>
              <a:rPr lang="zh-TW" altLang="en-US" sz="2000" dirty="0" smtClean="0"/>
              <a:t>勿</a:t>
            </a:r>
            <a:r>
              <a:rPr lang="zh-TW" altLang="en-US" sz="2000" dirty="0"/>
              <a:t>使用來路不明的光碟或隨身碟</a:t>
            </a:r>
            <a:r>
              <a:rPr lang="zh-TW" altLang="en-US" sz="2000" dirty="0" smtClean="0"/>
              <a:t>開機</a:t>
            </a:r>
            <a:endParaRPr lang="zh-TW" altLang="en-US" sz="2000" dirty="0"/>
          </a:p>
          <a:p>
            <a:r>
              <a:rPr lang="zh-TW" altLang="en-US" sz="2000" dirty="0" smtClean="0"/>
              <a:t>在</a:t>
            </a:r>
            <a:r>
              <a:rPr lang="zh-TW" altLang="en-US" sz="2000" dirty="0"/>
              <a:t>其它</a:t>
            </a:r>
            <a:r>
              <a:rPr lang="zh-TW" altLang="en-US" sz="2000" dirty="0" smtClean="0"/>
              <a:t>電腦使用</a:t>
            </a:r>
            <a:r>
              <a:rPr lang="zh-TW" altLang="en-US" sz="2000" dirty="0"/>
              <a:t>過的隨身碟、行動硬碟等外部的儲存裝置必須先進行</a:t>
            </a:r>
            <a:r>
              <a:rPr lang="zh-TW" altLang="en-US" sz="2000" dirty="0" smtClean="0"/>
              <a:t>掃毒</a:t>
            </a:r>
            <a:endParaRPr lang="zh-TW" altLang="en-US" sz="2000" dirty="0"/>
          </a:p>
          <a:p>
            <a:r>
              <a:rPr lang="zh-TW" altLang="en-US" sz="2000" dirty="0" smtClean="0"/>
              <a:t>沒有</a:t>
            </a:r>
            <a:r>
              <a:rPr lang="zh-TW" altLang="en-US" sz="2000" dirty="0"/>
              <a:t>存取網路時可以離</a:t>
            </a:r>
            <a:r>
              <a:rPr lang="zh-TW" altLang="en-US" sz="2000" dirty="0" smtClean="0"/>
              <a:t>線</a:t>
            </a:r>
            <a:endParaRPr lang="en-US" altLang="zh-TW" sz="2000" dirty="0" smtClean="0"/>
          </a:p>
          <a:p>
            <a:r>
              <a:rPr lang="zh-TW" altLang="en-US" sz="2000" dirty="0"/>
              <a:t>多使用</a:t>
            </a:r>
            <a:r>
              <a:rPr lang="en-US" altLang="zh-TW" sz="2000" dirty="0"/>
              <a:t>Web Based Mail</a:t>
            </a:r>
            <a:endParaRPr lang="zh-TW" altLang="en-US" sz="2000" dirty="0"/>
          </a:p>
          <a:p>
            <a:endParaRPr lang="zh-TW" altLang="en-US" sz="2000" dirty="0"/>
          </a:p>
          <a:p>
            <a:endParaRPr lang="en-US" altLang="zh-TW" dirty="0" smtClean="0"/>
          </a:p>
        </p:txBody>
      </p:sp>
      <p:sp>
        <p:nvSpPr>
          <p:cNvPr id="6" name="內容版面配置區 6"/>
          <p:cNvSpPr txBox="1">
            <a:spLocks/>
          </p:cNvSpPr>
          <p:nvPr/>
        </p:nvSpPr>
        <p:spPr bwMode="auto">
          <a:xfrm>
            <a:off x="4953000" y="1862668"/>
            <a:ext cx="3962400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2"/>
              </a:buBlip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2000" dirty="0" smtClean="0"/>
              <a:t>拒絕</a:t>
            </a:r>
            <a:r>
              <a:rPr kumimoji="0" lang="zh-TW" altLang="en-US" sz="2000" dirty="0"/>
              <a:t>來路不明的即時</a:t>
            </a:r>
            <a:r>
              <a:rPr kumimoji="0" lang="zh-TW" altLang="en-US" sz="2000" dirty="0" smtClean="0"/>
              <a:t>通訊</a:t>
            </a:r>
            <a:endParaRPr kumimoji="0" lang="zh-TW" altLang="en-US" sz="2000" dirty="0"/>
          </a:p>
          <a:p>
            <a:r>
              <a:rPr kumimoji="0" lang="zh-TW" altLang="en-US" sz="2000" dirty="0" smtClean="0"/>
              <a:t>慎</a:t>
            </a:r>
            <a:r>
              <a:rPr kumimoji="0" lang="zh-TW" altLang="en-US" sz="2000" dirty="0"/>
              <a:t>選瀏覽的網站，勿隨意點取彈出式</a:t>
            </a:r>
            <a:r>
              <a:rPr kumimoji="0" lang="zh-TW" altLang="en-US" sz="2000" dirty="0" smtClean="0"/>
              <a:t>廣告</a:t>
            </a:r>
            <a:endParaRPr kumimoji="0" lang="zh-TW" altLang="en-US" sz="2000" dirty="0"/>
          </a:p>
          <a:p>
            <a:r>
              <a:rPr kumimoji="0" lang="zh-TW" altLang="en-US" sz="2000" dirty="0" smtClean="0"/>
              <a:t>定期</a:t>
            </a:r>
            <a:r>
              <a:rPr kumimoji="0" lang="zh-TW" altLang="en-US" sz="2000" dirty="0"/>
              <a:t>更新</a:t>
            </a:r>
            <a:r>
              <a:rPr kumimoji="0" lang="en-US" altLang="zh-TW" sz="2000" dirty="0"/>
              <a:t>Windows</a:t>
            </a:r>
            <a:r>
              <a:rPr kumimoji="0" lang="zh-TW" altLang="en-US" sz="2000" dirty="0"/>
              <a:t>作業系統、瀏覽器和即時通訊</a:t>
            </a:r>
            <a:r>
              <a:rPr kumimoji="0" lang="zh-TW" altLang="en-US" sz="2000" dirty="0" smtClean="0"/>
              <a:t>軟體</a:t>
            </a:r>
            <a:endParaRPr kumimoji="0" lang="zh-TW" altLang="en-US" sz="2000" dirty="0"/>
          </a:p>
          <a:p>
            <a:r>
              <a:rPr kumimoji="0" lang="zh-TW" altLang="en-US" sz="2000" dirty="0" smtClean="0"/>
              <a:t>製作</a:t>
            </a:r>
            <a:r>
              <a:rPr kumimoji="0" lang="zh-TW" altLang="en-US" sz="2000" dirty="0"/>
              <a:t>緊急救援</a:t>
            </a:r>
            <a:r>
              <a:rPr kumimoji="0" lang="zh-TW" altLang="en-US" sz="2000" dirty="0" smtClean="0"/>
              <a:t>光碟</a:t>
            </a:r>
            <a:endParaRPr kumimoji="0" lang="zh-TW" altLang="en-US" sz="2000" dirty="0"/>
          </a:p>
          <a:p>
            <a:r>
              <a:rPr kumimoji="0" lang="zh-TW" altLang="en-US" sz="2000" dirty="0" smtClean="0"/>
              <a:t>安裝</a:t>
            </a:r>
            <a:r>
              <a:rPr kumimoji="0" lang="en-US" altLang="zh-TW" sz="2000" dirty="0"/>
              <a:t>IP</a:t>
            </a:r>
            <a:r>
              <a:rPr kumimoji="0" lang="zh-TW" altLang="en-US" sz="2000" dirty="0"/>
              <a:t>分享器或</a:t>
            </a:r>
            <a:r>
              <a:rPr kumimoji="0" lang="zh-TW" altLang="en-US" sz="2000" dirty="0" smtClean="0"/>
              <a:t>防火牆</a:t>
            </a:r>
            <a:endParaRPr kumimoji="0" lang="zh-TW" altLang="en-US" sz="2000" dirty="0"/>
          </a:p>
          <a:p>
            <a:r>
              <a:rPr kumimoji="0" lang="zh-TW" altLang="en-US" sz="2000" dirty="0" smtClean="0"/>
              <a:t>勿</a:t>
            </a:r>
            <a:r>
              <a:rPr kumimoji="0" lang="zh-TW" altLang="en-US" sz="2000" dirty="0"/>
              <a:t>使用來路不明的免費</a:t>
            </a:r>
            <a:r>
              <a:rPr kumimoji="0" lang="en-US" altLang="zh-TW" sz="2000" dirty="0" err="1" smtClean="0"/>
              <a:t>WiFi</a:t>
            </a:r>
            <a:endParaRPr kumimoji="0" lang="zh-TW" altLang="en-US" sz="2000" dirty="0"/>
          </a:p>
          <a:p>
            <a:r>
              <a:rPr kumimoji="0" lang="zh-TW" altLang="en-US" sz="2000" dirty="0" smtClean="0"/>
              <a:t>勿</a:t>
            </a:r>
            <a:r>
              <a:rPr kumimoji="0" lang="zh-TW" altLang="en-US" sz="2000" dirty="0"/>
              <a:t>使用公共場所的</a:t>
            </a:r>
            <a:r>
              <a:rPr kumimoji="0" lang="en-US" altLang="zh-TW" sz="2000" dirty="0"/>
              <a:t>USB</a:t>
            </a:r>
            <a:r>
              <a:rPr kumimoji="0" lang="zh-TW" altLang="en-US" sz="2000" dirty="0"/>
              <a:t>充電</a:t>
            </a:r>
            <a:r>
              <a:rPr kumimoji="0" lang="zh-TW" altLang="en-US" sz="2000" dirty="0" smtClean="0"/>
              <a:t>孔</a:t>
            </a:r>
            <a:endParaRPr kumimoji="0" lang="zh-TW" altLang="en-US" sz="2000" dirty="0"/>
          </a:p>
          <a:p>
            <a:endParaRPr kumimoji="0" lang="zh-TW" altLang="en-US" sz="2000" dirty="0" smtClean="0"/>
          </a:p>
          <a:p>
            <a:endParaRPr kumimoji="0" lang="en-US" altLang="zh-TW" dirty="0" smtClean="0"/>
          </a:p>
        </p:txBody>
      </p:sp>
      <p:pic>
        <p:nvPicPr>
          <p:cNvPr id="9" name="圖片 8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124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200" y="838200"/>
            <a:ext cx="8153400" cy="6858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13-3-2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間諜軟體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990600" y="1524000"/>
            <a:ext cx="7467600" cy="5029200"/>
          </a:xfrm>
        </p:spPr>
        <p:txBody>
          <a:bodyPr/>
          <a:lstStyle/>
          <a:p>
            <a:r>
              <a:rPr lang="zh-TW" altLang="en-US" sz="2400" dirty="0" smtClean="0"/>
              <a:t>間諜軟體通常是由下列程式所組成：</a:t>
            </a:r>
          </a:p>
          <a:p>
            <a:pPr lvl="1"/>
            <a:r>
              <a:rPr lang="zh-TW" altLang="en-US" sz="2000" dirty="0" smtClean="0"/>
              <a:t>鍵盤側錄程式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螢幕擷取程式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事件記錄程式</a:t>
            </a:r>
            <a:endParaRPr lang="en-US" altLang="zh-TW" sz="2000" dirty="0" smtClean="0"/>
          </a:p>
          <a:p>
            <a:r>
              <a:rPr lang="zh-TW" altLang="en-US" sz="2400" dirty="0" smtClean="0"/>
              <a:t>間諜軟體的防範之道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安裝防間諜軟體並定期更新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定期更新作業系統和瀏覽器</a:t>
            </a:r>
          </a:p>
          <a:p>
            <a:pPr lvl="1"/>
            <a:r>
              <a:rPr lang="zh-TW" altLang="en-US" sz="2000" dirty="0" smtClean="0"/>
              <a:t>勿隨意下載、儲存與安裝來路不明的程式</a:t>
            </a:r>
          </a:p>
          <a:p>
            <a:pPr lvl="1"/>
            <a:r>
              <a:rPr lang="zh-TW" altLang="en-US" sz="2000" dirty="0" smtClean="0"/>
              <a:t>慎選瀏覽的網站</a:t>
            </a:r>
            <a:endParaRPr lang="en-US" altLang="zh-TW" sz="2000" dirty="0" smtClean="0"/>
          </a:p>
        </p:txBody>
      </p:sp>
      <p:pic>
        <p:nvPicPr>
          <p:cNvPr id="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33400" y="685800"/>
            <a:ext cx="8458200" cy="6858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13-3-3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網路釣魚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495800"/>
          </a:xfrm>
        </p:spPr>
        <p:txBody>
          <a:bodyPr/>
          <a:lstStyle/>
          <a:p>
            <a:r>
              <a:rPr lang="zh-TW" altLang="en-US" sz="2000" dirty="0" smtClean="0"/>
              <a:t>網路釣魚 </a:t>
            </a:r>
            <a:r>
              <a:rPr lang="en-US" altLang="zh-TW" sz="2000" dirty="0" smtClean="0"/>
              <a:t>(phishing) </a:t>
            </a:r>
            <a:r>
              <a:rPr lang="zh-TW" altLang="en-US" sz="2000" dirty="0" smtClean="0"/>
              <a:t>是詐騙使用者透過電子郵件或網站提供其資訊的手段，現在又發展出另一種更高明的手段叫做網址嫁接。</a:t>
            </a:r>
            <a:endParaRPr lang="en-US" altLang="zh-TW" sz="2000" dirty="0" smtClean="0"/>
          </a:p>
          <a:p>
            <a:r>
              <a:rPr lang="zh-TW" altLang="en-US" sz="2000" dirty="0" smtClean="0"/>
              <a:t>網路釣魚的防範之道</a:t>
            </a:r>
            <a:endParaRPr lang="en-US" altLang="zh-TW" sz="2000" dirty="0" smtClean="0"/>
          </a:p>
          <a:p>
            <a:pPr lvl="1"/>
            <a:r>
              <a:rPr lang="zh-TW" altLang="en-US" sz="1600" dirty="0" smtClean="0"/>
              <a:t>安裝防網路釣魚與網址嫁接</a:t>
            </a:r>
            <a:r>
              <a:rPr lang="zh-TW" altLang="en-US" sz="1600" dirty="0"/>
              <a:t>軟體。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定期更新電子郵件程式和即時通訊</a:t>
            </a:r>
            <a:r>
              <a:rPr lang="zh-TW" altLang="en-US" sz="1600" dirty="0"/>
              <a:t>軟體並定期更新。</a:t>
            </a:r>
            <a:endParaRPr lang="zh-TW" altLang="en-US" sz="1600" dirty="0" smtClean="0"/>
          </a:p>
          <a:p>
            <a:pPr lvl="1"/>
            <a:r>
              <a:rPr lang="zh-TW" altLang="en-US" sz="1600" dirty="0" smtClean="0"/>
              <a:t>合法的公司不會以電子郵件要求您的隱私資訊。</a:t>
            </a:r>
          </a:p>
          <a:p>
            <a:pPr lvl="1"/>
            <a:r>
              <a:rPr lang="zh-TW" altLang="en-US" sz="1600" dirty="0" smtClean="0"/>
              <a:t>拒絕來路不明的即時通訊。</a:t>
            </a:r>
          </a:p>
          <a:p>
            <a:pPr lvl="1"/>
            <a:r>
              <a:rPr lang="zh-TW" altLang="en-US" sz="1600" dirty="0" smtClean="0"/>
              <a:t>當您欲在網頁上填寫重要資訊，務必確認網頁的網址與內容均正確。</a:t>
            </a:r>
            <a:endParaRPr lang="en-US" altLang="zh-TW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51085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599642" y="4800600"/>
            <a:ext cx="3053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+mj-ea"/>
                <a:ea typeface="+mj-ea"/>
              </a:rPr>
              <a:t>(a) </a:t>
            </a:r>
            <a:r>
              <a:rPr lang="zh-TW" altLang="zh-TW" sz="1600" dirty="0" smtClean="0">
                <a:latin typeface="+mj-ea"/>
                <a:ea typeface="+mj-ea"/>
              </a:rPr>
              <a:t>以</a:t>
            </a:r>
            <a:r>
              <a:rPr lang="zh-TW" altLang="zh-TW" sz="1600" dirty="0">
                <a:latin typeface="+mj-ea"/>
                <a:ea typeface="+mj-ea"/>
              </a:rPr>
              <a:t>類似網頁偽裝成</a:t>
            </a:r>
            <a:r>
              <a:rPr lang="en-US" altLang="zh-TW" sz="1600" dirty="0">
                <a:latin typeface="+mj-ea"/>
                <a:ea typeface="+mj-ea"/>
              </a:rPr>
              <a:t>Yahoo!</a:t>
            </a:r>
            <a:r>
              <a:rPr lang="zh-TW" altLang="zh-TW" sz="1600" dirty="0">
                <a:latin typeface="+mj-ea"/>
                <a:ea typeface="+mj-ea"/>
              </a:rPr>
              <a:t>奇摩拍賣的釣魚網站</a:t>
            </a:r>
            <a:r>
              <a:rPr lang="en-US" altLang="zh-TW" sz="1600" dirty="0">
                <a:latin typeface="+mj-ea"/>
                <a:ea typeface="+mj-ea"/>
              </a:rPr>
              <a:t> (b) </a:t>
            </a:r>
            <a:r>
              <a:rPr lang="zh-TW" altLang="zh-TW" sz="1600" dirty="0" smtClean="0">
                <a:latin typeface="+mj-ea"/>
                <a:ea typeface="+mj-ea"/>
              </a:rPr>
              <a:t>真正</a:t>
            </a:r>
            <a:r>
              <a:rPr lang="zh-TW" altLang="zh-TW" sz="1600" dirty="0">
                <a:latin typeface="+mj-ea"/>
                <a:ea typeface="+mj-ea"/>
              </a:rPr>
              <a:t>的</a:t>
            </a:r>
            <a:r>
              <a:rPr lang="en-US" altLang="zh-TW" sz="1600" dirty="0">
                <a:latin typeface="+mj-ea"/>
                <a:ea typeface="+mj-ea"/>
              </a:rPr>
              <a:t>Yahoo!</a:t>
            </a:r>
            <a:r>
              <a:rPr lang="zh-TW" altLang="zh-TW" sz="1600" dirty="0">
                <a:latin typeface="+mj-ea"/>
                <a:ea typeface="+mj-ea"/>
              </a:rPr>
              <a:t>奇摩拍賣，可以由網址</a:t>
            </a:r>
            <a:r>
              <a:rPr lang="en-US" altLang="zh-TW" sz="1600" u="sng" dirty="0">
                <a:latin typeface="+mj-ea"/>
                <a:ea typeface="+mj-ea"/>
                <a:hlinkClick r:id="rId5"/>
              </a:rPr>
              <a:t>http://tw.bid.yahoo.com</a:t>
            </a:r>
            <a:r>
              <a:rPr lang="en-US" altLang="zh-TW" sz="1600" u="sng" dirty="0" smtClean="0">
                <a:latin typeface="+mj-ea"/>
                <a:ea typeface="+mj-ea"/>
                <a:hlinkClick r:id="rId5"/>
              </a:rPr>
              <a:t>/</a:t>
            </a:r>
            <a:r>
              <a:rPr lang="zh-TW" altLang="zh-TW" sz="1600" dirty="0" smtClean="0">
                <a:latin typeface="+mj-ea"/>
                <a:ea typeface="+mj-ea"/>
              </a:rPr>
              <a:t>判斷</a:t>
            </a:r>
            <a:endParaRPr lang="zh-TW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200" y="838200"/>
            <a:ext cx="8153400" cy="6858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13-3-4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垃圾郵件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990600" y="1524000"/>
            <a:ext cx="7620000" cy="4495800"/>
          </a:xfrm>
        </p:spPr>
        <p:txBody>
          <a:bodyPr/>
          <a:lstStyle/>
          <a:p>
            <a:r>
              <a:rPr lang="zh-TW" altLang="en-US" sz="2400" dirty="0" smtClean="0"/>
              <a:t>垃圾郵件指的是透過電子郵件或即時通訊所傳送過來的訊息，最常見的就是網路釣魚郵件和各種廣告。</a:t>
            </a:r>
            <a:endParaRPr lang="en-US" altLang="zh-TW" sz="2400" dirty="0" smtClean="0"/>
          </a:p>
          <a:p>
            <a:r>
              <a:rPr lang="zh-TW" altLang="en-US" sz="2400" dirty="0" smtClean="0"/>
              <a:t>垃圾郵件的防範之道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安裝防垃圾郵件軟體並定期更新。</a:t>
            </a:r>
          </a:p>
          <a:p>
            <a:pPr lvl="1"/>
            <a:r>
              <a:rPr lang="zh-TW" altLang="en-US" sz="2000" dirty="0" smtClean="0"/>
              <a:t>定期更新電子郵件程式和即時通訊軟體。</a:t>
            </a:r>
          </a:p>
          <a:p>
            <a:pPr lvl="1"/>
            <a:r>
              <a:rPr lang="zh-TW" altLang="en-US" sz="2000" dirty="0" smtClean="0"/>
              <a:t>不要開啟來路不明且疑似為垃圾郵件的電子郵件。</a:t>
            </a:r>
          </a:p>
          <a:p>
            <a:pPr lvl="1"/>
            <a:r>
              <a:rPr lang="zh-TW" altLang="en-US" sz="2000" dirty="0" smtClean="0"/>
              <a:t>拒絕來路不明的即時通訊。</a:t>
            </a:r>
            <a:endParaRPr lang="en-US" altLang="zh-TW" dirty="0" smtClean="0"/>
          </a:p>
        </p:txBody>
      </p:sp>
      <p:pic>
        <p:nvPicPr>
          <p:cNvPr id="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200" y="838200"/>
            <a:ext cx="8153400" cy="6858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13-5-1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對稱式加密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990600" y="1524000"/>
            <a:ext cx="7391400" cy="2438400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400" dirty="0" smtClean="0"/>
              <a:t>對稱式加密 </a:t>
            </a:r>
            <a:r>
              <a:rPr lang="en-US" altLang="zh-TW" sz="2400" dirty="0" smtClean="0"/>
              <a:t>(symmetric encryption) </a:t>
            </a:r>
            <a:r>
              <a:rPr lang="zh-TW" altLang="en-US" sz="2400" dirty="0" smtClean="0"/>
              <a:t>又稱為秘密金鑰  </a:t>
            </a:r>
            <a:r>
              <a:rPr lang="en-US" altLang="zh-TW" sz="2400" dirty="0" smtClean="0"/>
              <a:t>(secret  key)</a:t>
            </a:r>
            <a:r>
              <a:rPr lang="zh-TW" altLang="en-US" sz="2400" dirty="0" smtClean="0"/>
              <a:t>，發訊端 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以下稱甲方</a:t>
            </a:r>
            <a:r>
              <a:rPr lang="en-US" altLang="zh-TW" sz="2400" dirty="0" smtClean="0"/>
              <a:t>) </a:t>
            </a:r>
            <a:r>
              <a:rPr lang="zh-TW" altLang="en-US" sz="2400" dirty="0" smtClean="0"/>
              <a:t>與收訊端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以下稱乙方</a:t>
            </a:r>
            <a:r>
              <a:rPr lang="en-US" altLang="zh-TW" sz="2400" dirty="0" smtClean="0"/>
              <a:t>) </a:t>
            </a:r>
            <a:r>
              <a:rPr lang="zh-TW" altLang="en-US" sz="2400" dirty="0" smtClean="0"/>
              <a:t>必須協商一個不對外公開的秘密金鑰，甲方在將資訊傳送出去之前先以秘密金鑰加密</a:t>
            </a:r>
            <a:r>
              <a:rPr lang="en-US" altLang="zh-TW" sz="2400" dirty="0" smtClean="0"/>
              <a:t>(encryption)</a:t>
            </a:r>
            <a:r>
              <a:rPr lang="zh-TW" altLang="en-US" sz="2400" dirty="0" smtClean="0"/>
              <a:t>，而乙方在收到經過加密的資訊之後就以秘密金鑰解密 </a:t>
            </a:r>
            <a:r>
              <a:rPr lang="en-US" altLang="zh-TW" sz="2400" dirty="0" smtClean="0"/>
              <a:t>(decryption) </a:t>
            </a:r>
            <a:r>
              <a:rPr lang="zh-TW" altLang="en-US" sz="2400" dirty="0" smtClean="0"/>
              <a:t>。</a:t>
            </a:r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14800"/>
            <a:ext cx="6434950" cy="17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9144000" cy="914400"/>
          </a:xfrm>
        </p:spPr>
        <p:txBody>
          <a:bodyPr/>
          <a:lstStyle/>
          <a:p>
            <a:pPr algn="ctr" eaLnBrk="1" hangingPunct="1"/>
            <a:r>
              <a:rPr lang="zh-TW" altLang="en-US" sz="5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資訊安全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38400" y="685800"/>
            <a:ext cx="1485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kumimoji="0" lang="en-US" altLang="zh-TW" sz="6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13</a:t>
            </a:r>
            <a:endParaRPr kumimoji="0" lang="zh-TW" altLang="en-US" sz="6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2438400" y="2514600"/>
            <a:ext cx="522875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13-1 OSI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安全架構 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13-2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網路帶來的安全威脅 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13-3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惡意程式與防範之道 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13-4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常見的安全攻擊手法 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7" action="ppaction://hlinksldjump"/>
              </a:rPr>
              <a:t>13-5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7" action="ppaction://hlinksldjump"/>
              </a:rPr>
              <a:t>加密的原理與應用 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8" action="ppaction://hlinksldjump"/>
              </a:rPr>
              <a:t>13-6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8" action="ppaction://hlinksldjump"/>
              </a:rPr>
              <a:t>資訊安全措施 </a:t>
            </a:r>
            <a:endParaRPr kumimoji="0" lang="en-US" altLang="zh-TW" sz="2400" dirty="0"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661" y="2894702"/>
            <a:ext cx="4278019" cy="38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53400" cy="6858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13-5-2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非對稱式加密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74133" y="1447800"/>
            <a:ext cx="8212667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200" dirty="0" smtClean="0"/>
              <a:t>非對稱式加密 </a:t>
            </a:r>
            <a:r>
              <a:rPr lang="en-US" altLang="zh-TW" sz="2200" dirty="0" smtClean="0"/>
              <a:t>(asymmetric encryption)</a:t>
            </a:r>
            <a:r>
              <a:rPr lang="zh-TW" altLang="en-US" sz="2200" dirty="0" smtClean="0"/>
              <a:t>又稱為公開金鑰 </a:t>
            </a:r>
            <a:r>
              <a:rPr lang="en-US" altLang="zh-TW" sz="2200" dirty="0" smtClean="0"/>
              <a:t>(public key)</a:t>
            </a:r>
            <a:r>
              <a:rPr lang="zh-TW" altLang="en-US" sz="2200" dirty="0" smtClean="0"/>
              <a:t>，發訊端與收訊端各有一對公鑰 </a:t>
            </a:r>
            <a:r>
              <a:rPr lang="en-US" altLang="zh-TW" sz="2200" dirty="0" smtClean="0"/>
              <a:t>(public key) </a:t>
            </a:r>
            <a:r>
              <a:rPr lang="zh-TW" altLang="en-US" sz="2200" dirty="0" smtClean="0"/>
              <a:t>和私鑰 </a:t>
            </a:r>
            <a:r>
              <a:rPr lang="en-US" altLang="zh-TW" sz="2200" dirty="0" smtClean="0"/>
              <a:t>(private key)</a:t>
            </a:r>
            <a:r>
              <a:rPr lang="zh-TW" altLang="en-US" sz="2200" dirty="0" smtClean="0"/>
              <a:t>，在將資訊以私鑰加密之後，必須使用對應的公鑰才能解密，而在將資訊以公鑰加密之後，必須使用對應的私鑰才能解密。</a:t>
            </a:r>
            <a:endParaRPr lang="en-US" altLang="zh-TW" sz="2200" dirty="0" smtClean="0"/>
          </a:p>
        </p:txBody>
      </p:sp>
      <p:pic>
        <p:nvPicPr>
          <p:cNvPr id="8" name="圖片 7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9400"/>
            <a:ext cx="6670256" cy="346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200" y="838200"/>
            <a:ext cx="8153400" cy="6858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13-5-3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數位簽章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838200" y="1600200"/>
            <a:ext cx="7203656" cy="1371600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400" dirty="0" smtClean="0"/>
              <a:t>當非對稱式加密應用於來源證明時，發訊端以自己的私鑰將資訊加密所得到的密文就是所謂的數位簽章 </a:t>
            </a:r>
            <a:r>
              <a:rPr lang="en-US" altLang="zh-TW" sz="2400" dirty="0" smtClean="0"/>
              <a:t>(digital signature)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pic>
        <p:nvPicPr>
          <p:cNvPr id="8" name="圖片 7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200" y="838200"/>
            <a:ext cx="8153400" cy="6858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13-5-4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數位憑證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648200"/>
          </a:xfrm>
        </p:spPr>
        <p:txBody>
          <a:bodyPr/>
          <a:lstStyle/>
          <a:p>
            <a:r>
              <a:rPr lang="zh-TW" altLang="en-US" sz="2200" dirty="0" smtClean="0"/>
              <a:t>數位憑證 </a:t>
            </a:r>
            <a:r>
              <a:rPr lang="en-US" altLang="zh-TW" sz="2200" dirty="0" smtClean="0"/>
              <a:t>(DC</a:t>
            </a:r>
            <a:r>
              <a:rPr lang="zh-TW" altLang="en-US" sz="2200" dirty="0" smtClean="0"/>
              <a:t>，</a:t>
            </a:r>
            <a:r>
              <a:rPr lang="en-US" altLang="zh-TW" sz="2200" dirty="0" smtClean="0"/>
              <a:t>digital certiﬁcate)</a:t>
            </a:r>
            <a:r>
              <a:rPr lang="zh-TW" altLang="en-US" sz="2200" dirty="0" smtClean="0"/>
              <a:t> 是驗證使用者身份的工具，包含使用者身份識別與公鑰、憑證序號、有效期限、數位簽章演算法等資訊。</a:t>
            </a:r>
          </a:p>
          <a:p>
            <a:r>
              <a:rPr lang="zh-TW" altLang="en-US" sz="2200" dirty="0" smtClean="0"/>
              <a:t>數位憑證的格式與內容是遵循</a:t>
            </a:r>
            <a:r>
              <a:rPr lang="en-US" altLang="zh-TW" sz="2200" dirty="0" smtClean="0"/>
              <a:t>ITU (</a:t>
            </a:r>
            <a:r>
              <a:rPr lang="zh-TW" altLang="en-US" sz="2200" dirty="0" smtClean="0"/>
              <a:t>國際電信聯盟</a:t>
            </a:r>
            <a:r>
              <a:rPr lang="en-US" altLang="zh-TW" sz="2200" dirty="0" smtClean="0"/>
              <a:t>) </a:t>
            </a:r>
            <a:r>
              <a:rPr lang="zh-TW" altLang="en-US" sz="2200" dirty="0" smtClean="0"/>
              <a:t>所建議的</a:t>
            </a:r>
            <a:r>
              <a:rPr lang="en-US" altLang="zh-TW" sz="2200" dirty="0" smtClean="0"/>
              <a:t>X.509</a:t>
            </a:r>
            <a:r>
              <a:rPr lang="zh-TW" altLang="en-US" sz="2200" dirty="0" smtClean="0"/>
              <a:t>標準。</a:t>
            </a:r>
            <a:endParaRPr lang="en-US" altLang="zh-TW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491086"/>
            <a:ext cx="4007498" cy="290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200" y="838200"/>
            <a:ext cx="8153400" cy="6858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存取控制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2286000"/>
          </a:xfrm>
        </p:spPr>
        <p:txBody>
          <a:bodyPr/>
          <a:lstStyle/>
          <a:p>
            <a:r>
              <a:rPr lang="zh-TW" altLang="en-US" sz="2200" dirty="0" smtClean="0"/>
              <a:t>存取控制 </a:t>
            </a:r>
            <a:r>
              <a:rPr lang="en-US" altLang="zh-TW" sz="2200" dirty="0" smtClean="0"/>
              <a:t>(access control) </a:t>
            </a:r>
            <a:r>
              <a:rPr lang="zh-TW" altLang="en-US" sz="2200" dirty="0" smtClean="0"/>
              <a:t>指的是系統必須控制哪些人能夠存取資源，以及他們能夠在哪些情況下存取哪些資源，而身份認證 </a:t>
            </a:r>
            <a:r>
              <a:rPr lang="en-US" altLang="zh-TW" sz="2200" dirty="0" smtClean="0"/>
              <a:t>(authentication) </a:t>
            </a:r>
            <a:r>
              <a:rPr lang="zh-TW" altLang="en-US" sz="2200" dirty="0" smtClean="0"/>
              <a:t>則是存取控制最重要的環節。</a:t>
            </a:r>
            <a:endParaRPr lang="en-US" altLang="zh-TW" sz="2200" dirty="0" smtClean="0"/>
          </a:p>
          <a:p>
            <a:r>
              <a:rPr lang="zh-TW" altLang="en-US" sz="2200" dirty="0" smtClean="0"/>
              <a:t>身份認證通常可以透過「帳戶與密碼」、「持有的物件」、「生物特徵」等方式來做鑑定。</a:t>
            </a:r>
            <a:endParaRPr lang="en-US" altLang="zh-TW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629150" cy="310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81000" y="838200"/>
            <a:ext cx="8153400" cy="6858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備份與復原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81000" y="1600200"/>
            <a:ext cx="4800600" cy="4495800"/>
          </a:xfrm>
        </p:spPr>
        <p:txBody>
          <a:bodyPr/>
          <a:lstStyle/>
          <a:p>
            <a:r>
              <a:rPr lang="zh-TW" altLang="en-US" sz="2400" dirty="0" smtClean="0"/>
              <a:t>備份類型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完整備份 </a:t>
            </a:r>
            <a:r>
              <a:rPr lang="en-US" altLang="zh-TW" sz="2000" dirty="0" smtClean="0"/>
              <a:t>(full backup)</a:t>
            </a:r>
          </a:p>
          <a:p>
            <a:pPr lvl="1"/>
            <a:r>
              <a:rPr lang="zh-TW" altLang="en-US" sz="2000" dirty="0" smtClean="0"/>
              <a:t>差異備份 </a:t>
            </a:r>
            <a:r>
              <a:rPr lang="en-US" altLang="zh-TW" sz="2000" dirty="0" smtClean="0"/>
              <a:t>(differential backup)</a:t>
            </a:r>
          </a:p>
          <a:p>
            <a:pPr lvl="1"/>
            <a:r>
              <a:rPr lang="zh-TW" altLang="en-US" sz="2000" dirty="0" smtClean="0"/>
              <a:t>漸增備份 </a:t>
            </a:r>
            <a:r>
              <a:rPr lang="en-US" altLang="zh-TW" sz="2000" dirty="0" smtClean="0"/>
              <a:t>(incremental backup)</a:t>
            </a:r>
          </a:p>
          <a:p>
            <a:r>
              <a:rPr lang="zh-TW" altLang="en-US" sz="2400" dirty="0" smtClean="0"/>
              <a:t>預防電力中斷</a:t>
            </a:r>
            <a:endParaRPr lang="en-US" altLang="zh-TW" sz="2400" dirty="0" smtClean="0"/>
          </a:p>
          <a:p>
            <a:r>
              <a:rPr lang="zh-TW" altLang="en-US" sz="2400" dirty="0" smtClean="0"/>
              <a:t>災害復原方案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緊急方案 </a:t>
            </a:r>
            <a:r>
              <a:rPr lang="en-US" altLang="zh-TW" sz="2000" dirty="0" smtClean="0"/>
              <a:t>(emergency plan)</a:t>
            </a:r>
          </a:p>
          <a:p>
            <a:pPr lvl="1"/>
            <a:r>
              <a:rPr lang="zh-TW" altLang="en-US" sz="2000" dirty="0" smtClean="0"/>
              <a:t>備份方案 </a:t>
            </a:r>
            <a:r>
              <a:rPr lang="en-US" altLang="zh-TW" sz="2000" dirty="0" smtClean="0"/>
              <a:t>(backup plan)</a:t>
            </a:r>
          </a:p>
          <a:p>
            <a:pPr lvl="1"/>
            <a:r>
              <a:rPr lang="zh-TW" altLang="en-US" sz="2000" dirty="0" smtClean="0"/>
              <a:t>復原方案 </a:t>
            </a:r>
            <a:r>
              <a:rPr lang="en-US" altLang="zh-TW" sz="2000" dirty="0" smtClean="0"/>
              <a:t>(recovery plan)</a:t>
            </a:r>
          </a:p>
          <a:p>
            <a:pPr lvl="1"/>
            <a:r>
              <a:rPr lang="zh-TW" altLang="en-US" sz="2000" dirty="0" smtClean="0"/>
              <a:t>測試方案 </a:t>
            </a:r>
            <a:r>
              <a:rPr lang="en-US" altLang="zh-TW" sz="2000" dirty="0" smtClean="0"/>
              <a:t>(test plan)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078" y="1219200"/>
            <a:ext cx="4237037" cy="264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1000"/>
            <a:ext cx="2123440" cy="2349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95440" y="5073362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dirty="0">
                <a:latin typeface="+mj-ea"/>
                <a:ea typeface="+mj-ea"/>
              </a:rPr>
              <a:t>不斷電系統</a:t>
            </a:r>
            <a:r>
              <a:rPr lang="en-US" altLang="zh-TW" sz="1600" dirty="0">
                <a:latin typeface="+mj-ea"/>
                <a:ea typeface="+mj-ea"/>
              </a:rPr>
              <a:t> </a:t>
            </a:r>
            <a:endParaRPr lang="en-US" altLang="zh-TW" sz="1600" dirty="0" smtClean="0">
              <a:latin typeface="+mj-ea"/>
              <a:ea typeface="+mj-ea"/>
            </a:endParaRPr>
          </a:p>
          <a:p>
            <a:r>
              <a:rPr lang="en-US" altLang="zh-TW" sz="1600" dirty="0" smtClean="0">
                <a:latin typeface="+mj-ea"/>
                <a:ea typeface="+mj-ea"/>
              </a:rPr>
              <a:t>(</a:t>
            </a:r>
            <a:r>
              <a:rPr lang="zh-TW" altLang="zh-TW" sz="1600" dirty="0">
                <a:latin typeface="+mj-ea"/>
                <a:ea typeface="+mj-ea"/>
              </a:rPr>
              <a:t>圖片來源：</a:t>
            </a:r>
            <a:r>
              <a:rPr lang="en-US" altLang="zh-TW" sz="1600" dirty="0">
                <a:latin typeface="+mj-ea"/>
                <a:ea typeface="+mj-ea"/>
              </a:rPr>
              <a:t>amazon.com)</a:t>
            </a:r>
            <a:endParaRPr lang="zh-TW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62000" y="838200"/>
            <a:ext cx="8153400" cy="6858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防毒軟體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600200"/>
            <a:ext cx="7378700" cy="1219200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400" dirty="0"/>
              <a:t>防毒軟體就是用來防治電腦病毒的軟體，目前知名的防毒軟體大都能防治電腦病毒</a:t>
            </a:r>
            <a:r>
              <a:rPr lang="en-US" altLang="zh-TW" sz="2400" dirty="0"/>
              <a:t>/</a:t>
            </a:r>
            <a:r>
              <a:rPr lang="zh-TW" altLang="en-US" sz="2400" dirty="0"/>
              <a:t>蠕蟲</a:t>
            </a:r>
            <a:r>
              <a:rPr lang="en-US" altLang="zh-TW" sz="2400" dirty="0"/>
              <a:t>/</a:t>
            </a:r>
            <a:r>
              <a:rPr lang="zh-TW" altLang="en-US" sz="2400" dirty="0"/>
              <a:t>特洛伊木馬、間諜軟體、網路釣魚、垃圾郵件等惡意</a:t>
            </a:r>
            <a:r>
              <a:rPr lang="zh-TW" altLang="en-US" sz="2400" dirty="0" smtClean="0"/>
              <a:t>程式</a:t>
            </a:r>
            <a:r>
              <a:rPr lang="zh-TW" altLang="en-US" sz="2400" dirty="0"/>
              <a:t>。</a:t>
            </a:r>
            <a:r>
              <a:rPr lang="zh-TW" altLang="en-US" sz="2400" dirty="0" smtClean="0"/>
              <a:t>除了傳統</a:t>
            </a:r>
            <a:r>
              <a:rPr lang="zh-TW" altLang="en-US" sz="2400" dirty="0"/>
              <a:t>防毒方式</a:t>
            </a:r>
            <a:r>
              <a:rPr lang="zh-TW" altLang="en-US" sz="2400" dirty="0" smtClean="0"/>
              <a:t>，還有</a:t>
            </a:r>
            <a:r>
              <a:rPr lang="zh-TW" altLang="en-US" sz="2400" dirty="0"/>
              <a:t>雲端</a:t>
            </a:r>
            <a:r>
              <a:rPr lang="zh-TW" altLang="en-US" sz="2400" dirty="0" smtClean="0"/>
              <a:t>防毒</a:t>
            </a:r>
            <a:r>
              <a:rPr lang="zh-TW" altLang="en-US" sz="2000" dirty="0"/>
              <a:t>。</a:t>
            </a:r>
            <a:endParaRPr lang="en-US" altLang="zh-TW" sz="2000" dirty="0" smtClean="0"/>
          </a:p>
        </p:txBody>
      </p:sp>
      <p:pic>
        <p:nvPicPr>
          <p:cNvPr id="6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4888"/>
            <a:ext cx="3400724" cy="2250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1483683" y="5605046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賽門鐵克的諾頓防毒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9200" y="5603880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趨勢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科技雲端防毒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4520132" y="3354888"/>
            <a:ext cx="3262432" cy="225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6858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防火牆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80999" y="1524000"/>
            <a:ext cx="8312477" cy="4495800"/>
          </a:xfrm>
        </p:spPr>
        <p:txBody>
          <a:bodyPr/>
          <a:lstStyle/>
          <a:p>
            <a:pPr algn="just"/>
            <a:r>
              <a:rPr lang="zh-TW" altLang="en-US" sz="2400" dirty="0"/>
              <a:t>防火牆 </a:t>
            </a:r>
            <a:r>
              <a:rPr lang="en-US" altLang="zh-TW" sz="2400" dirty="0"/>
              <a:t>(firewall) </a:t>
            </a:r>
            <a:r>
              <a:rPr lang="zh-TW" altLang="en-US" sz="2400" dirty="0"/>
              <a:t>是一種用來分隔兩個不同網路的安全裝置，例如私人網路與</a:t>
            </a:r>
            <a:r>
              <a:rPr lang="zh-TW" altLang="en-US" sz="2400" dirty="0" smtClean="0"/>
              <a:t>網際網路，</a:t>
            </a:r>
            <a:r>
              <a:rPr lang="zh-TW" altLang="en-US" sz="2400" dirty="0"/>
              <a:t>它會根據預先定義的規則過濾進出網路的封包，只有符合規則的封包才能通過，不符合規則的封包就予以丟棄，屬於「封包過濾型防火牆」。</a:t>
            </a:r>
            <a:endParaRPr lang="en-US" altLang="zh-TW" sz="2400" dirty="0" smtClean="0"/>
          </a:p>
          <a:p>
            <a:r>
              <a:rPr lang="zh-TW" altLang="en-US" sz="2400" dirty="0" smtClean="0"/>
              <a:t>防火牆又分為下列兩種：</a:t>
            </a:r>
          </a:p>
          <a:p>
            <a:pPr lvl="1"/>
            <a:r>
              <a:rPr lang="zh-TW" altLang="en-US" sz="2000" dirty="0" smtClean="0"/>
              <a:t>硬體防火牆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軟體防火牆</a:t>
            </a:r>
            <a:endParaRPr lang="en-US" altLang="zh-TW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580079"/>
            <a:ext cx="5569277" cy="2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200" y="838200"/>
            <a:ext cx="8153400" cy="6858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代理人伺服器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838200" y="1524000"/>
            <a:ext cx="7315200" cy="1676400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400" dirty="0" smtClean="0"/>
              <a:t>代理人伺服器 </a:t>
            </a:r>
            <a:r>
              <a:rPr lang="en-US" altLang="zh-TW" sz="2400" dirty="0" smtClean="0"/>
              <a:t>(proxy server) </a:t>
            </a:r>
            <a:r>
              <a:rPr lang="zh-TW" altLang="en-US" sz="2400" dirty="0" smtClean="0"/>
              <a:t>是在私人網路與網際網路之間擔任中介的角色，兩端的存取動作都必須透過代理人伺服器。</a:t>
            </a:r>
            <a:endParaRPr lang="en-US" altLang="zh-TW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13394"/>
          <a:stretch/>
        </p:blipFill>
        <p:spPr bwMode="auto">
          <a:xfrm>
            <a:off x="1752600" y="3200400"/>
            <a:ext cx="5867400" cy="15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38200" y="838200"/>
            <a:ext cx="8153400" cy="6858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入侵偵測系統</a:t>
            </a:r>
            <a:endParaRPr lang="zh-TW" altLang="en-US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838200" y="1524000"/>
            <a:ext cx="7315200" cy="3657600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400" dirty="0" smtClean="0"/>
              <a:t>相較於防毒軟體、防火牆或代理人伺服器是被動阻擋網路攻擊，入侵偵測系統 </a:t>
            </a:r>
            <a:r>
              <a:rPr lang="en-US" altLang="zh-TW" sz="2400" dirty="0" smtClean="0"/>
              <a:t>(IDS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intrusion detection system) </a:t>
            </a:r>
            <a:r>
              <a:rPr lang="zh-TW" altLang="en-US" sz="2400" dirty="0" smtClean="0"/>
              <a:t>則是主動偵測網路攻擊，常用的入侵偵測方法如下：</a:t>
            </a:r>
          </a:p>
          <a:p>
            <a:r>
              <a:rPr lang="zh-TW" altLang="en-US" sz="2400" dirty="0" smtClean="0"/>
              <a:t>異常統計偵測法 </a:t>
            </a:r>
            <a:r>
              <a:rPr lang="en-US" altLang="zh-TW" sz="2400" dirty="0" smtClean="0"/>
              <a:t>(statistical anomaly detection)</a:t>
            </a:r>
          </a:p>
          <a:p>
            <a:r>
              <a:rPr lang="zh-TW" altLang="en-US" sz="2400" dirty="0" smtClean="0"/>
              <a:t>規則偵測法 </a:t>
            </a:r>
            <a:r>
              <a:rPr lang="en-US" altLang="zh-TW" sz="2400" dirty="0" smtClean="0"/>
              <a:t>(rule-based detection)</a:t>
            </a:r>
          </a:p>
          <a:p>
            <a:r>
              <a:rPr lang="zh-TW" altLang="en-US" sz="2400" dirty="0" smtClean="0"/>
              <a:t>蜜罐 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honeypots</a:t>
            </a:r>
            <a:r>
              <a:rPr lang="en-US" altLang="zh-TW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86800" cy="838200"/>
          </a:xfrm>
        </p:spPr>
        <p:txBody>
          <a:bodyPr/>
          <a:lstStyle/>
          <a:p>
            <a:r>
              <a:rPr lang="en-US" altLang="zh-TW" dirty="0" smtClean="0"/>
              <a:t>13-1 OSI</a:t>
            </a:r>
            <a:r>
              <a:rPr lang="zh-TW" altLang="en-US" dirty="0" smtClean="0"/>
              <a:t>安全架構</a:t>
            </a: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304800" y="1524000"/>
            <a:ext cx="8410574" cy="4479924"/>
          </a:xfrm>
        </p:spPr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根據</a:t>
            </a:r>
            <a:r>
              <a:rPr lang="en-US" altLang="zh-TW" sz="2400" dirty="0" smtClean="0">
                <a:solidFill>
                  <a:schemeClr val="tx1"/>
                </a:solidFill>
              </a:rPr>
              <a:t>BS 7799 </a:t>
            </a:r>
            <a:r>
              <a:rPr lang="zh-TW" altLang="en-US" sz="2400" dirty="0" smtClean="0">
                <a:solidFill>
                  <a:schemeClr val="tx1"/>
                </a:solidFill>
              </a:rPr>
              <a:t>對於資訊安全管理系統 </a:t>
            </a:r>
            <a:r>
              <a:rPr lang="en-US" altLang="zh-TW" sz="2400" dirty="0" smtClean="0">
                <a:solidFill>
                  <a:schemeClr val="tx1"/>
                </a:solidFill>
              </a:rPr>
              <a:t>(ISMS</a:t>
            </a:r>
            <a:r>
              <a:rPr lang="zh-TW" altLang="en-US" sz="2400" dirty="0" smtClean="0">
                <a:solidFill>
                  <a:schemeClr val="tx1"/>
                </a:solidFill>
              </a:rPr>
              <a:t>，</a:t>
            </a:r>
            <a:r>
              <a:rPr lang="en-US" altLang="zh-TW" sz="2400" dirty="0" smtClean="0">
                <a:solidFill>
                  <a:schemeClr val="tx1"/>
                </a:solidFill>
              </a:rPr>
              <a:t>Information Security Management System) </a:t>
            </a:r>
            <a:r>
              <a:rPr lang="zh-TW" altLang="en-US" sz="2400" dirty="0" smtClean="0">
                <a:solidFill>
                  <a:schemeClr val="tx1"/>
                </a:solidFill>
              </a:rPr>
              <a:t>的定義，「對組織來說，資訊是一種資產，和其它重要的營運資產一樣有價值，所以要持續受到適當保護，而資訊安全可以保護資訊不受威脅，確保組織持續營運，將營運損失降到最低，得到最大的投資報酬率與商機」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為了有效評估組織的資訊安全需求，</a:t>
            </a:r>
            <a:r>
              <a:rPr lang="en-US" altLang="zh-TW" sz="2400" dirty="0" smtClean="0">
                <a:solidFill>
                  <a:schemeClr val="tx1"/>
                </a:solidFill>
              </a:rPr>
              <a:t>ITU-T </a:t>
            </a:r>
            <a:r>
              <a:rPr lang="zh-TW" altLang="en-US" sz="2400" dirty="0" smtClean="0">
                <a:solidFill>
                  <a:schemeClr val="tx1"/>
                </a:solidFill>
              </a:rPr>
              <a:t>定義了</a:t>
            </a:r>
            <a:r>
              <a:rPr lang="en-US" altLang="zh-TW" sz="2400" dirty="0" smtClean="0">
                <a:solidFill>
                  <a:schemeClr val="tx1"/>
                </a:solidFill>
              </a:rPr>
              <a:t>X.800  OSI</a:t>
            </a:r>
            <a:r>
              <a:rPr lang="zh-TW" altLang="en-US" sz="2400" dirty="0" smtClean="0">
                <a:solidFill>
                  <a:schemeClr val="tx1"/>
                </a:solidFill>
              </a:rPr>
              <a:t>安全架構 </a:t>
            </a:r>
            <a:r>
              <a:rPr lang="en-US" altLang="zh-TW" sz="2400" dirty="0" smtClean="0">
                <a:solidFill>
                  <a:schemeClr val="tx1"/>
                </a:solidFill>
              </a:rPr>
              <a:t>(X.800</a:t>
            </a:r>
            <a:r>
              <a:rPr lang="zh-TW" altLang="en-US" sz="2400" dirty="0" smtClean="0">
                <a:solidFill>
                  <a:schemeClr val="tx1"/>
                </a:solidFill>
              </a:rPr>
              <a:t>，</a:t>
            </a:r>
            <a:r>
              <a:rPr lang="en-US" altLang="zh-TW" sz="2400" dirty="0" smtClean="0">
                <a:solidFill>
                  <a:schemeClr val="tx1"/>
                </a:solidFill>
              </a:rPr>
              <a:t>Security Architecture for OSI) </a:t>
            </a:r>
            <a:r>
              <a:rPr lang="zh-TW" altLang="en-US" sz="2400" dirty="0" smtClean="0">
                <a:solidFill>
                  <a:schemeClr val="tx1"/>
                </a:solidFill>
              </a:rPr>
              <a:t>建議書，其重點包含</a:t>
            </a:r>
            <a:r>
              <a:rPr lang="zh-TW" altLang="en-US" sz="2400" dirty="0" smtClean="0">
                <a:solidFill>
                  <a:schemeClr val="tx1"/>
                </a:solidFill>
                <a:hlinkClick r:id="rId2" action="ppaction://hlinksldjump"/>
              </a:rPr>
              <a:t>安全攻擊</a:t>
            </a:r>
            <a:r>
              <a:rPr lang="zh-TW" altLang="en-US" sz="2400" dirty="0" smtClean="0">
                <a:solidFill>
                  <a:schemeClr val="tx1"/>
                </a:solidFill>
              </a:rPr>
              <a:t>、</a:t>
            </a:r>
            <a:r>
              <a:rPr lang="zh-TW" altLang="en-US" sz="2400" dirty="0" smtClean="0">
                <a:solidFill>
                  <a:schemeClr val="tx1"/>
                </a:solidFill>
                <a:hlinkClick r:id="rId3" action="ppaction://hlinksldjump"/>
              </a:rPr>
              <a:t>安全服務</a:t>
            </a:r>
            <a:r>
              <a:rPr lang="zh-TW" altLang="en-US" sz="2400" dirty="0" smtClean="0">
                <a:solidFill>
                  <a:schemeClr val="tx1"/>
                </a:solidFill>
              </a:rPr>
              <a:t>與</a:t>
            </a:r>
            <a:r>
              <a:rPr lang="zh-TW" altLang="en-US" sz="2400" dirty="0" smtClean="0">
                <a:solidFill>
                  <a:schemeClr val="tx1"/>
                </a:solidFill>
                <a:hlinkClick r:id="rId4" action="ppaction://hlinksldjump"/>
              </a:rPr>
              <a:t>安全機制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470775" y="714375"/>
            <a:ext cx="1500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P.13-2~P.13-4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3" name="圖片 12" descr="home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86800" cy="838200"/>
          </a:xfrm>
        </p:spPr>
        <p:txBody>
          <a:bodyPr/>
          <a:lstStyle/>
          <a:p>
            <a:r>
              <a:rPr lang="en-US" altLang="zh-TW" dirty="0" smtClean="0"/>
              <a:t>13-2 </a:t>
            </a:r>
            <a:r>
              <a:rPr lang="zh-TW" altLang="en-US" dirty="0" smtClean="0"/>
              <a:t>網路帶來的安全威脅</a:t>
            </a: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304801" y="1524000"/>
            <a:ext cx="8305800" cy="4479924"/>
          </a:xfrm>
        </p:spPr>
        <p:txBody>
          <a:bodyPr/>
          <a:lstStyle/>
          <a:p>
            <a:pPr algn="just"/>
            <a:r>
              <a:rPr lang="zh-TW" altLang="en-US" sz="2400" dirty="0" smtClean="0">
                <a:solidFill>
                  <a:schemeClr val="tx1"/>
                </a:solidFill>
              </a:rPr>
              <a:t>常見的網路安全問題首推駭客入侵與電腦病毒肆虐，所謂駭客 </a:t>
            </a:r>
            <a:r>
              <a:rPr lang="en-US" altLang="zh-TW" sz="2400" dirty="0" smtClean="0">
                <a:solidFill>
                  <a:schemeClr val="tx1"/>
                </a:solidFill>
              </a:rPr>
              <a:t>(hacker) </a:t>
            </a:r>
            <a:r>
              <a:rPr lang="zh-TW" altLang="en-US" sz="2400" dirty="0" smtClean="0">
                <a:solidFill>
                  <a:schemeClr val="tx1"/>
                </a:solidFill>
              </a:rPr>
              <a:t>指的是未經授權而擅自存取他人電腦的人。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just"/>
            <a:r>
              <a:rPr lang="zh-TW" altLang="en-US" sz="2400" dirty="0">
                <a:solidFill>
                  <a:schemeClr val="tx1"/>
                </a:solidFill>
              </a:rPr>
              <a:t>發展迄今，電腦病毒 </a:t>
            </a:r>
            <a:r>
              <a:rPr lang="en-US" altLang="zh-TW" sz="2400" dirty="0" smtClean="0">
                <a:solidFill>
                  <a:schemeClr val="tx1"/>
                </a:solidFill>
              </a:rPr>
              <a:t>(computer virus)</a:t>
            </a:r>
            <a:r>
              <a:rPr lang="zh-TW" altLang="en-US" sz="2400" dirty="0" smtClean="0">
                <a:solidFill>
                  <a:schemeClr val="tx1"/>
                </a:solidFill>
              </a:rPr>
              <a:t> 一詞涵蓋了「電腦病毒</a:t>
            </a:r>
            <a:r>
              <a:rPr lang="en-US" altLang="zh-TW" sz="2400" dirty="0" smtClean="0">
                <a:solidFill>
                  <a:schemeClr val="tx1"/>
                </a:solidFill>
              </a:rPr>
              <a:t>/</a:t>
            </a:r>
            <a:r>
              <a:rPr lang="zh-TW" altLang="en-US" sz="2400" dirty="0" smtClean="0">
                <a:solidFill>
                  <a:schemeClr val="tx1"/>
                </a:solidFill>
              </a:rPr>
              <a:t>蠕蟲</a:t>
            </a:r>
            <a:r>
              <a:rPr lang="en-US" altLang="zh-TW" sz="2400" dirty="0" smtClean="0">
                <a:solidFill>
                  <a:schemeClr val="tx1"/>
                </a:solidFill>
              </a:rPr>
              <a:t>/</a:t>
            </a:r>
            <a:r>
              <a:rPr lang="zh-TW" altLang="en-US" sz="2400" dirty="0" smtClean="0">
                <a:solidFill>
                  <a:schemeClr val="tx1"/>
                </a:solidFill>
              </a:rPr>
              <a:t>特洛伊木馬」、「間諜軟體」、「網路釣魚」、「垃圾郵件」等不同類型的惡意程式 </a:t>
            </a:r>
            <a:r>
              <a:rPr lang="en-US" altLang="zh-TW" sz="2400" dirty="0" smtClean="0">
                <a:solidFill>
                  <a:schemeClr val="tx1"/>
                </a:solidFill>
              </a:rPr>
              <a:t>(malware)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1285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P.13-5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13-3 </a:t>
            </a:r>
            <a:r>
              <a:rPr lang="zh-TW" altLang="en-US" dirty="0" smtClean="0"/>
              <a:t>惡意程式與防範之道</a:t>
            </a: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493000" y="714375"/>
            <a:ext cx="157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400" dirty="0" smtClean="0">
                <a:cs typeface="Arial" charset="0"/>
              </a:rPr>
              <a:t>P.13-6</a:t>
            </a:r>
            <a:r>
              <a:rPr lang="en-US" altLang="zh-TW" sz="1400" dirty="0">
                <a:cs typeface="Arial" charset="0"/>
              </a:rPr>
              <a:t>~ </a:t>
            </a:r>
            <a:r>
              <a:rPr lang="en-US" altLang="zh-TW" sz="1400" dirty="0" smtClean="0">
                <a:cs typeface="Arial" charset="0"/>
              </a:rPr>
              <a:t>P.13-15</a:t>
            </a:r>
            <a:endParaRPr lang="zh-TW" altLang="en-US" sz="1400" dirty="0">
              <a:cs typeface="Arial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22145"/>
              </p:ext>
            </p:extLst>
          </p:nvPr>
        </p:nvGraphicFramePr>
        <p:xfrm>
          <a:off x="457200" y="1447800"/>
          <a:ext cx="8229600" cy="48112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27654"/>
                <a:gridCol w="6301946"/>
              </a:tblGrid>
              <a:tr h="309879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類型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說明</a:t>
                      </a:r>
                      <a:endParaRPr lang="zh-TW" altLang="en-US" sz="1400" dirty="0"/>
                    </a:p>
                  </a:txBody>
                  <a:tcPr/>
                </a:tc>
              </a:tr>
              <a:tr h="299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hlinkClick r:id="rId3" action="ppaction://hlinksldjump"/>
                        </a:rPr>
                        <a:t>電腦病毒 </a:t>
                      </a:r>
                      <a:r>
                        <a:rPr lang="en-US" altLang="zh-TW" sz="1600" dirty="0" smtClean="0">
                          <a:hlinkClick r:id="rId3" action="ppaction://hlinksldjump"/>
                        </a:rPr>
                        <a:t>(virus) </a:t>
                      </a:r>
                      <a:endParaRPr lang="en-US" altLang="zh-T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這是依附於某個檔案或開機磁區，並會自我複製到其它檔案的程式。</a:t>
                      </a:r>
                    </a:p>
                  </a:txBody>
                  <a:tcPr/>
                </a:tc>
              </a:tr>
              <a:tr h="299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hlinkClick r:id="rId3" action="ppaction://hlinksldjump"/>
                        </a:rPr>
                        <a:t>蠕蟲 </a:t>
                      </a:r>
                      <a:r>
                        <a:rPr lang="en-US" altLang="zh-TW" sz="1600" dirty="0" smtClean="0">
                          <a:hlinkClick r:id="rId3" action="ppaction://hlinksldjump"/>
                        </a:rPr>
                        <a:t>(worm) </a:t>
                      </a:r>
                      <a:endParaRPr lang="en-US" altLang="zh-T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這是會透過網路自我複製到其它電腦的程式。</a:t>
                      </a:r>
                    </a:p>
                  </a:txBody>
                  <a:tcPr/>
                </a:tc>
              </a:tr>
              <a:tr h="554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hlinkClick r:id="rId3" action="ppaction://hlinksldjump"/>
                        </a:rPr>
                        <a:t>特洛伊木馬 </a:t>
                      </a:r>
                      <a:r>
                        <a:rPr lang="en-US" altLang="zh-TW" sz="1600" dirty="0" smtClean="0">
                          <a:hlinkClick r:id="rId3" action="ppaction://hlinksldjump"/>
                        </a:rPr>
                        <a:t/>
                      </a:r>
                      <a:br>
                        <a:rPr lang="en-US" altLang="zh-TW" sz="1600" dirty="0" smtClean="0">
                          <a:hlinkClick r:id="rId3" action="ppaction://hlinksldjump"/>
                        </a:rPr>
                      </a:br>
                      <a:r>
                        <a:rPr lang="en-US" altLang="zh-TW" sz="1600" dirty="0" smtClean="0">
                          <a:hlinkClick r:id="rId3" action="ppaction://hlinksldjump"/>
                        </a:rPr>
                        <a:t>(</a:t>
                      </a:r>
                      <a:r>
                        <a:rPr lang="en-US" altLang="zh-TW" sz="1600" dirty="0" err="1" smtClean="0">
                          <a:hlinkClick r:id="rId3" action="ppaction://hlinksldjump"/>
                        </a:rPr>
                        <a:t>trojan</a:t>
                      </a:r>
                      <a:r>
                        <a:rPr lang="en-US" altLang="zh-TW" sz="1600" dirty="0" smtClean="0">
                          <a:hlinkClick r:id="rId3" action="ppaction://hlinksldjump"/>
                        </a:rPr>
                        <a:t> horse)</a:t>
                      </a:r>
                      <a:endParaRPr lang="en-US" altLang="zh-T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特洛伊木馬會偽裝成看似無害或有趣的程式，在使用者將它下載回電腦並加以執行後，就會植入電腦並取得電腦的控制權，伺機進行惡意行為。</a:t>
                      </a:r>
                    </a:p>
                  </a:txBody>
                  <a:tcPr/>
                </a:tc>
              </a:tr>
              <a:tr h="743710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後門 </a:t>
                      </a:r>
                      <a:r>
                        <a:rPr lang="en-US" altLang="zh-TW" sz="1600" dirty="0" smtClean="0"/>
                        <a:t>(back door)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「後門」是程式設計人員留在程式中的秘密入口，用來在除錯階段獲得特殊權限或迴避認證程序，若後門忘記關閉，就會對系統造成威脅。另一種「後門」則是攻擊者透過特洛伊木馬所植入，藉以遙控受害的系統。</a:t>
                      </a:r>
                      <a:endParaRPr lang="zh-TW" altLang="en-US" sz="1400" dirty="0"/>
                    </a:p>
                  </a:txBody>
                  <a:tcPr/>
                </a:tc>
              </a:tr>
              <a:tr h="526795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hlinkClick r:id="rId4" action="ppaction://hlinksldjump"/>
                        </a:rPr>
                        <a:t>間諜軟體 </a:t>
                      </a:r>
                      <a:r>
                        <a:rPr lang="en-US" altLang="zh-TW" sz="1600" dirty="0" smtClean="0">
                          <a:hlinkClick r:id="rId4" action="ppaction://hlinksldjump"/>
                        </a:rPr>
                        <a:t>(spyware)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間諜軟體會透過「特洛伊木馬」、「後門」或在使用者下載程式的同時一起下載到電腦，並在不知不覺的情況下安裝或執行某些工作，進而監看、記錄並回報使用者的資訊。</a:t>
                      </a:r>
                      <a:endParaRPr lang="zh-TW" altLang="en-US" sz="1400" dirty="0"/>
                    </a:p>
                  </a:txBody>
                  <a:tcPr/>
                </a:tc>
              </a:tr>
              <a:tr h="327194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hlinkClick r:id="rId5" action="ppaction://hlinksldjump"/>
                        </a:rPr>
                        <a:t>網路釣魚 </a:t>
                      </a:r>
                      <a:r>
                        <a:rPr lang="en-US" altLang="zh-TW" sz="1600" dirty="0" smtClean="0">
                          <a:hlinkClick r:id="rId5" action="ppaction://hlinksldjump"/>
                        </a:rPr>
                        <a:t>(phishing)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這是誘騙使用者透過電子郵件或網站提供其資訊的手段。</a:t>
                      </a:r>
                      <a:endParaRPr lang="zh-TW" altLang="en-US" sz="1400" dirty="0"/>
                    </a:p>
                  </a:txBody>
                  <a:tcPr/>
                </a:tc>
              </a:tr>
              <a:tr h="526795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hlinkClick r:id="rId6" action="ppaction://hlinksldjump"/>
                        </a:rPr>
                        <a:t>垃圾郵件 </a:t>
                      </a:r>
                      <a:r>
                        <a:rPr lang="en-US" altLang="zh-TW" sz="1600" dirty="0" smtClean="0">
                          <a:hlinkClick r:id="rId6" action="ppaction://hlinksldjump"/>
                        </a:rPr>
                        <a:t>(span)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這是透過電子郵件或即時通訊所傳送過來的訊息，最常見的就是網路釣魚郵件和各種廣告。</a:t>
                      </a:r>
                      <a:endParaRPr lang="zh-TW" altLang="en-US" sz="1400" dirty="0"/>
                    </a:p>
                  </a:txBody>
                  <a:tcPr/>
                </a:tc>
              </a:tr>
              <a:tr h="562358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軟體炸彈</a:t>
                      </a:r>
                      <a:r>
                        <a:rPr lang="en-US" altLang="zh-TW" sz="1600" dirty="0" smtClean="0"/>
                        <a:t/>
                      </a:r>
                      <a:br>
                        <a:rPr lang="en-US" altLang="zh-TW" sz="1600" dirty="0" smtClean="0"/>
                      </a:br>
                      <a:r>
                        <a:rPr lang="en-US" altLang="zh-TW" sz="1600" dirty="0" smtClean="0"/>
                        <a:t>(software bomb)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軟體炸彈在進入系統的當下並不會立刻發作，而是在系統符合特定時間或特定邏輯的情況下，才會觸發某些行為。</a:t>
                      </a:r>
                      <a:endParaRPr lang="zh-TW" altLang="en-US" sz="1400" dirty="0"/>
                    </a:p>
                  </a:txBody>
                  <a:tcPr/>
                </a:tc>
              </a:tr>
              <a:tr h="265180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殭屍程式 </a:t>
                      </a:r>
                      <a:r>
                        <a:rPr lang="en-US" altLang="zh-TW" sz="1600" dirty="0" smtClean="0"/>
                        <a:t>(zombie)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這是會命令被感染的電腦對其它電腦發動攻擊的程式。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圖片 7" descr="home_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86800" cy="838200"/>
          </a:xfrm>
        </p:spPr>
        <p:txBody>
          <a:bodyPr/>
          <a:lstStyle/>
          <a:p>
            <a:r>
              <a:rPr lang="en-US" altLang="zh-TW" dirty="0" smtClean="0"/>
              <a:t>13-4 </a:t>
            </a:r>
            <a:r>
              <a:rPr lang="zh-TW" altLang="en-US" dirty="0" smtClean="0"/>
              <a:t>常見的安全攻擊手法</a:t>
            </a: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380999" y="1600200"/>
            <a:ext cx="8334375" cy="4800600"/>
          </a:xfrm>
        </p:spPr>
        <p:txBody>
          <a:bodyPr/>
          <a:lstStyle/>
          <a:p>
            <a:pPr lvl="1"/>
            <a:r>
              <a:rPr lang="zh-TW" altLang="en-US" sz="2200" dirty="0" smtClean="0"/>
              <a:t>偽裝攻擊 </a:t>
            </a:r>
            <a:r>
              <a:rPr lang="en-US" altLang="zh-TW" sz="2200" dirty="0" smtClean="0"/>
              <a:t>(spoofing attack)</a:t>
            </a:r>
          </a:p>
          <a:p>
            <a:pPr lvl="1"/>
            <a:r>
              <a:rPr lang="zh-TW" altLang="en-US" sz="2200" dirty="0" smtClean="0"/>
              <a:t>竊聽攻擊 </a:t>
            </a:r>
            <a:r>
              <a:rPr lang="en-US" altLang="zh-TW" sz="2200" dirty="0" smtClean="0"/>
              <a:t>(sniffing attack)</a:t>
            </a:r>
          </a:p>
          <a:p>
            <a:pPr lvl="1"/>
            <a:r>
              <a:rPr lang="zh-TW" altLang="en-US" sz="2200" dirty="0" smtClean="0"/>
              <a:t>暴力攻擊 </a:t>
            </a:r>
            <a:r>
              <a:rPr lang="en-US" altLang="zh-TW" sz="2200" dirty="0" smtClean="0"/>
              <a:t>(brute force attack)</a:t>
            </a:r>
          </a:p>
          <a:p>
            <a:pPr lvl="1"/>
            <a:r>
              <a:rPr lang="zh-TW" altLang="en-US" sz="2200" dirty="0" smtClean="0"/>
              <a:t>後門攻擊 </a:t>
            </a:r>
            <a:r>
              <a:rPr lang="en-US" altLang="zh-TW" sz="2200" dirty="0" smtClean="0"/>
              <a:t>(backdoor attack)</a:t>
            </a:r>
          </a:p>
          <a:p>
            <a:pPr lvl="1"/>
            <a:r>
              <a:rPr lang="zh-TW" altLang="en-US" sz="2200" dirty="0" smtClean="0"/>
              <a:t>利用漏洞入侵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阻斷服務攻擊 </a:t>
            </a:r>
            <a:r>
              <a:rPr lang="en-US" altLang="zh-TW" sz="2200" dirty="0" smtClean="0"/>
              <a:t>(</a:t>
            </a:r>
            <a:r>
              <a:rPr lang="en-US" altLang="zh-TW" sz="2200" dirty="0" err="1" smtClean="0"/>
              <a:t>DoS</a:t>
            </a:r>
            <a:r>
              <a:rPr lang="en-US" altLang="zh-TW" sz="2200" dirty="0" smtClean="0"/>
              <a:t> attack</a:t>
            </a:r>
            <a:r>
              <a:rPr lang="zh-TW" altLang="en-US" sz="2200" dirty="0" smtClean="0"/>
              <a:t>，</a:t>
            </a:r>
            <a:r>
              <a:rPr lang="en-US" altLang="zh-TW" sz="2200" dirty="0" smtClean="0"/>
              <a:t>denial of service attack)</a:t>
            </a:r>
            <a:r>
              <a:rPr lang="zh-TW" altLang="en-US" sz="2200" dirty="0" smtClean="0"/>
              <a:t>、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分散式阻斷服務攻擊 </a:t>
            </a:r>
            <a:r>
              <a:rPr lang="en-US" altLang="zh-TW" sz="2200" dirty="0" smtClean="0"/>
              <a:t>(</a:t>
            </a:r>
            <a:r>
              <a:rPr lang="en-US" altLang="zh-TW" sz="2200" dirty="0" err="1" smtClean="0"/>
              <a:t>DDoS</a:t>
            </a:r>
            <a:r>
              <a:rPr lang="en-US" altLang="zh-TW" sz="2200" dirty="0" smtClean="0"/>
              <a:t> attack</a:t>
            </a:r>
            <a:r>
              <a:rPr lang="zh-TW" altLang="en-US" sz="2200" dirty="0" smtClean="0"/>
              <a:t>，</a:t>
            </a:r>
            <a:r>
              <a:rPr lang="en-US" altLang="zh-TW" sz="2200" dirty="0" smtClean="0"/>
              <a:t>distributed </a:t>
            </a:r>
            <a:r>
              <a:rPr lang="en-US" altLang="zh-TW" sz="2200" dirty="0" err="1" smtClean="0"/>
              <a:t>DoS</a:t>
            </a:r>
            <a:r>
              <a:rPr lang="en-US" altLang="zh-TW" sz="2200" dirty="0" smtClean="0"/>
              <a:t> attack)</a:t>
            </a:r>
            <a:r>
              <a:rPr lang="zh-TW" altLang="en-US" sz="2200" dirty="0" smtClean="0"/>
              <a:t> 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惡意程式攻擊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無線網路盜連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無線網路攻擊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社交工程 </a:t>
            </a:r>
            <a:r>
              <a:rPr lang="en-US" altLang="zh-TW" sz="2200" dirty="0" smtClean="0"/>
              <a:t>(social engineering)</a:t>
            </a: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391400" y="714375"/>
            <a:ext cx="1500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P.13-16~P.13-18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86800" cy="838200"/>
          </a:xfrm>
        </p:spPr>
        <p:txBody>
          <a:bodyPr/>
          <a:lstStyle/>
          <a:p>
            <a:r>
              <a:rPr lang="en-US" altLang="zh-TW" dirty="0" smtClean="0"/>
              <a:t>13-5 </a:t>
            </a:r>
            <a:r>
              <a:rPr lang="zh-TW" altLang="en-US" dirty="0" smtClean="0"/>
              <a:t>加密的原理與應用</a:t>
            </a: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3886200"/>
          </a:xfrm>
        </p:spPr>
        <p:txBody>
          <a:bodyPr/>
          <a:lstStyle/>
          <a:p>
            <a:pPr marL="0" lvl="1">
              <a:buNone/>
            </a:pPr>
            <a:r>
              <a:rPr lang="zh-TW" altLang="en-US" sz="2600" dirty="0" smtClean="0"/>
              <a:t>加密 </a:t>
            </a:r>
            <a:r>
              <a:rPr lang="en-US" altLang="zh-TW" sz="2600" dirty="0" smtClean="0"/>
              <a:t>(encryption) </a:t>
            </a:r>
            <a:r>
              <a:rPr lang="zh-TW" altLang="en-US" sz="2600" dirty="0" smtClean="0"/>
              <a:t>的目的是資訊</a:t>
            </a:r>
            <a:r>
              <a:rPr lang="zh-TW" altLang="en-US" sz="2600" dirty="0"/>
              <a:t>保密，常見</a:t>
            </a:r>
            <a:r>
              <a:rPr lang="zh-TW" altLang="en-US" sz="2600" dirty="0" smtClean="0"/>
              <a:t>的加密方式有「對稱式加密」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秘密金鑰</a:t>
            </a:r>
            <a:r>
              <a:rPr lang="en-US" altLang="zh-TW" sz="2600" dirty="0" smtClean="0"/>
              <a:t>) </a:t>
            </a:r>
            <a:r>
              <a:rPr lang="zh-TW" altLang="en-US" sz="2600" dirty="0" smtClean="0"/>
              <a:t>與「非對稱式加密」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公開金鑰</a:t>
            </a:r>
            <a:r>
              <a:rPr lang="en-US" altLang="zh-TW" sz="2600" dirty="0" smtClean="0"/>
              <a:t>)</a:t>
            </a:r>
            <a:r>
              <a:rPr lang="zh-TW" altLang="en-US" sz="2600" dirty="0" smtClean="0"/>
              <a:t> 。</a:t>
            </a:r>
          </a:p>
          <a:p>
            <a:r>
              <a:rPr lang="en-US" altLang="zh-TW" sz="2600" dirty="0" smtClean="0">
                <a:hlinkClick r:id="rId2" action="ppaction://hlinksldjump"/>
              </a:rPr>
              <a:t>13-5-1 </a:t>
            </a:r>
            <a:r>
              <a:rPr lang="zh-TW" altLang="en-US" sz="2600" dirty="0" smtClean="0">
                <a:hlinkClick r:id="rId2" action="ppaction://hlinksldjump"/>
              </a:rPr>
              <a:t>對稱式加密</a:t>
            </a:r>
            <a:endParaRPr lang="en-US" altLang="zh-TW" sz="2600" dirty="0" smtClean="0"/>
          </a:p>
          <a:p>
            <a:r>
              <a:rPr lang="en-US" altLang="zh-TW" sz="2600" dirty="0" smtClean="0">
                <a:hlinkClick r:id="rId3" action="ppaction://hlinksldjump"/>
              </a:rPr>
              <a:t>13-5-2 </a:t>
            </a:r>
            <a:r>
              <a:rPr lang="zh-TW" altLang="en-US" sz="2600" dirty="0" smtClean="0">
                <a:hlinkClick r:id="rId3" action="ppaction://hlinksldjump"/>
              </a:rPr>
              <a:t>非對稱式加密</a:t>
            </a:r>
            <a:endParaRPr lang="en-US" altLang="zh-TW" sz="2600" dirty="0" smtClean="0"/>
          </a:p>
          <a:p>
            <a:r>
              <a:rPr lang="en-US" altLang="zh-TW" sz="2600" dirty="0" smtClean="0">
                <a:hlinkClick r:id="rId4" action="ppaction://hlinksldjump"/>
              </a:rPr>
              <a:t>13-5-3 </a:t>
            </a:r>
            <a:r>
              <a:rPr lang="zh-TW" altLang="en-US" sz="2600" dirty="0" smtClean="0">
                <a:hlinkClick r:id="rId4" action="ppaction://hlinksldjump"/>
              </a:rPr>
              <a:t>數位簽章</a:t>
            </a:r>
            <a:endParaRPr lang="en-US" altLang="zh-TW" sz="2600" dirty="0" smtClean="0"/>
          </a:p>
          <a:p>
            <a:r>
              <a:rPr lang="en-US" altLang="zh-TW" sz="2600" dirty="0" smtClean="0">
                <a:hlinkClick r:id="rId5" action="ppaction://hlinksldjump"/>
              </a:rPr>
              <a:t>13-5-4 </a:t>
            </a:r>
            <a:r>
              <a:rPr lang="zh-TW" altLang="en-US" sz="2600" dirty="0" smtClean="0">
                <a:hlinkClick r:id="rId5" action="ppaction://hlinksldjump"/>
              </a:rPr>
              <a:t>數位憑證</a:t>
            </a:r>
            <a:endParaRPr lang="en-US" altLang="zh-TW" sz="2600" dirty="0" smtClean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493000" y="714375"/>
            <a:ext cx="149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P.13-19~P.13-23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86800" cy="838200"/>
          </a:xfrm>
        </p:spPr>
        <p:txBody>
          <a:bodyPr/>
          <a:lstStyle/>
          <a:p>
            <a:r>
              <a:rPr lang="en-US" altLang="zh-TW" dirty="0" smtClean="0"/>
              <a:t>13-6 </a:t>
            </a:r>
            <a:r>
              <a:rPr lang="zh-TW" altLang="en-US" dirty="0" smtClean="0"/>
              <a:t>資訊安全措施</a:t>
            </a: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3124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600" dirty="0" smtClean="0">
                <a:solidFill>
                  <a:schemeClr val="tx1"/>
                </a:solidFill>
              </a:rPr>
              <a:t>常見的資訊安全措施如下：</a:t>
            </a:r>
            <a:endParaRPr lang="en-US" altLang="zh-TW" sz="2600" dirty="0" smtClean="0">
              <a:solidFill>
                <a:schemeClr val="tx1"/>
              </a:solidFill>
              <a:hlinkClick r:id="rId2" action="ppaction://hlinksldjump"/>
            </a:endParaRPr>
          </a:p>
          <a:p>
            <a:r>
              <a:rPr lang="zh-TW" altLang="en-US" sz="2600" dirty="0" smtClean="0">
                <a:hlinkClick r:id="rId2" action="ppaction://hlinksldjump"/>
              </a:rPr>
              <a:t>存取控制</a:t>
            </a:r>
            <a:endParaRPr lang="en-US" altLang="zh-TW" sz="2600" dirty="0" smtClean="0"/>
          </a:p>
          <a:p>
            <a:r>
              <a:rPr lang="zh-TW" altLang="en-US" sz="2600" dirty="0" smtClean="0">
                <a:hlinkClick r:id="rId3" action="ppaction://hlinksldjump"/>
              </a:rPr>
              <a:t>備份與復原</a:t>
            </a:r>
            <a:endParaRPr lang="en-US" altLang="zh-TW" sz="2600" dirty="0" smtClean="0"/>
          </a:p>
          <a:p>
            <a:r>
              <a:rPr lang="zh-TW" altLang="en-US" sz="2600" dirty="0" smtClean="0">
                <a:hlinkClick r:id="rId4" action="ppaction://hlinksldjump"/>
              </a:rPr>
              <a:t>防毒軟體</a:t>
            </a:r>
            <a:endParaRPr lang="en-US" altLang="zh-TW" sz="2600" dirty="0" smtClean="0"/>
          </a:p>
          <a:p>
            <a:r>
              <a:rPr lang="zh-TW" altLang="en-US" sz="2600" dirty="0" smtClean="0">
                <a:hlinkClick r:id="rId5" action="ppaction://hlinksldjump"/>
              </a:rPr>
              <a:t>防火牆</a:t>
            </a:r>
            <a:endParaRPr lang="en-US" altLang="zh-TW" sz="2600" dirty="0" smtClean="0"/>
          </a:p>
          <a:p>
            <a:r>
              <a:rPr lang="zh-TW" altLang="en-US" sz="2600" dirty="0" smtClean="0">
                <a:hlinkClick r:id="rId6" action="ppaction://hlinksldjump"/>
              </a:rPr>
              <a:t>代理人伺服器</a:t>
            </a:r>
            <a:endParaRPr lang="en-US" altLang="zh-TW" sz="2600" dirty="0" smtClean="0"/>
          </a:p>
          <a:p>
            <a:r>
              <a:rPr lang="zh-TW" altLang="en-US" sz="2600" dirty="0" smtClean="0">
                <a:hlinkClick r:id="rId7" action="ppaction://hlinksldjump"/>
              </a:rPr>
              <a:t>入侵偵測系統</a:t>
            </a:r>
            <a:endParaRPr lang="en-US" altLang="zh-TW" sz="2600" dirty="0" smtClean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315200" y="714375"/>
            <a:ext cx="149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r>
              <a:rPr lang="en-US" altLang="zh-TW" sz="1400" dirty="0" smtClean="0">
                <a:cs typeface="Arial" charset="0"/>
              </a:rPr>
              <a:t>P.13-26~P.13-32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0" y="3124200"/>
            <a:ext cx="9161318" cy="838200"/>
          </a:xfrm>
          <a:prstGeom prst="roundRect">
            <a:avLst/>
          </a:prstGeom>
          <a:solidFill>
            <a:srgbClr val="CC99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本</a:t>
            </a:r>
            <a:r>
              <a:rPr lang="zh-TW" altLang="en-US" sz="4400" dirty="0" smtClean="0"/>
              <a:t>章</a:t>
            </a:r>
            <a:r>
              <a:rPr lang="zh-TW" altLang="en-US" sz="4400" dirty="0"/>
              <a:t>結束</a:t>
            </a:r>
          </a:p>
        </p:txBody>
      </p:sp>
    </p:spTree>
    <p:extLst>
      <p:ext uri="{BB962C8B-B14F-4D97-AF65-F5344CB8AC3E}">
        <p14:creationId xmlns:p14="http://schemas.microsoft.com/office/powerpoint/2010/main" val="2201607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自訂 3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7030A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訂 3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70C0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</TotalTime>
  <Words>1886</Words>
  <Application>Microsoft Office PowerPoint</Application>
  <PresentationFormat>如螢幕大小 (4:3)</PresentationFormat>
  <Paragraphs>175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旅程</vt:lpstr>
      <vt:lpstr>PowerPoint 簡報</vt:lpstr>
      <vt:lpstr>PowerPoint 簡報</vt:lpstr>
      <vt:lpstr>13-1 OSI安全架構</vt:lpstr>
      <vt:lpstr>13-2 網路帶來的安全威脅</vt:lpstr>
      <vt:lpstr>13-3 惡意程式與防範之道</vt:lpstr>
      <vt:lpstr>13-4 常見的安全攻擊手法</vt:lpstr>
      <vt:lpstr>13-5 加密的原理與應用</vt:lpstr>
      <vt:lpstr>13-6 資訊安全措施</vt:lpstr>
      <vt:lpstr>PowerPoint 簡報</vt:lpstr>
      <vt:lpstr>13-1-1 安全攻擊</vt:lpstr>
      <vt:lpstr>13-1-2 安全服務      </vt:lpstr>
      <vt:lpstr>13-1-3 安全機制</vt:lpstr>
      <vt:lpstr>13-3-1 電腦病毒/蠕蟲/特洛伊木馬(1/3)</vt:lpstr>
      <vt:lpstr>13-3-1 電腦病毒/蠕蟲/特洛伊木馬(2/3)</vt:lpstr>
      <vt:lpstr>13-3-1 電腦病毒/蠕蟲/特洛伊木馬(3/3)</vt:lpstr>
      <vt:lpstr>13-3-2 間諜軟體</vt:lpstr>
      <vt:lpstr>13-3-3 網路釣魚</vt:lpstr>
      <vt:lpstr>13-3-4 垃圾郵件</vt:lpstr>
      <vt:lpstr>13-5-1 對稱式加密</vt:lpstr>
      <vt:lpstr>13-5-2 非對稱式加密</vt:lpstr>
      <vt:lpstr>13-5-3 數位簽章</vt:lpstr>
      <vt:lpstr>13-5-4 數位憑證</vt:lpstr>
      <vt:lpstr>存取控制</vt:lpstr>
      <vt:lpstr>備份與復原</vt:lpstr>
      <vt:lpstr>防毒軟體</vt:lpstr>
      <vt:lpstr>防火牆</vt:lpstr>
      <vt:lpstr>代理人伺服器</vt:lpstr>
      <vt:lpstr>入侵偵測系統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</dc:title>
  <dc:creator>Jean</dc:creator>
  <cp:lastModifiedBy>Jean</cp:lastModifiedBy>
  <cp:revision>310</cp:revision>
  <cp:lastPrinted>1601-01-01T00:00:00Z</cp:lastPrinted>
  <dcterms:created xsi:type="dcterms:W3CDTF">1601-01-01T00:00:00Z</dcterms:created>
  <dcterms:modified xsi:type="dcterms:W3CDTF">2017-05-11T08:24:13Z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