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87" r:id="rId2"/>
    <p:sldId id="256" r:id="rId3"/>
    <p:sldId id="312" r:id="rId4"/>
    <p:sldId id="370" r:id="rId5"/>
    <p:sldId id="372" r:id="rId6"/>
    <p:sldId id="351" r:id="rId7"/>
    <p:sldId id="373" r:id="rId8"/>
    <p:sldId id="374" r:id="rId9"/>
    <p:sldId id="349" r:id="rId10"/>
    <p:sldId id="361" r:id="rId11"/>
    <p:sldId id="368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8" r:id="rId20"/>
    <p:sldId id="389" r:id="rId21"/>
    <p:sldId id="390" r:id="rId22"/>
    <p:sldId id="391" r:id="rId2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FF"/>
    <a:srgbClr val="660066"/>
    <a:srgbClr val="FFCCCC"/>
    <a:srgbClr val="FFCCFF"/>
    <a:srgbClr val="FF99CC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14" autoAdjust="0"/>
  </p:normalViewPr>
  <p:slideViewPr>
    <p:cSldViewPr>
      <p:cViewPr varScale="1">
        <p:scale>
          <a:sx n="77" d="100"/>
          <a:sy n="77" d="100"/>
        </p:scale>
        <p:origin x="-8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>
            <a:lvl1pPr algn="ctr"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7992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/>
          </a:bodyPr>
          <a:lstStyle>
            <a:lvl1pPr>
              <a:defRPr sz="3200" cap="none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79924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8" r:id="rId3"/>
    <p:sldLayoutId id="2147484287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633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6"/>
        </a:buBlip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cpsr.org/issues/ethics/ce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8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7.xml"/><Relationship Id="rId12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16.xml"/><Relationship Id="rId4" Type="http://schemas.openxmlformats.org/officeDocument/2006/relationships/slide" Target="slide13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9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68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533400" y="777876"/>
            <a:ext cx="8458200" cy="5241924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資訊倫理十誡</a:t>
            </a: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 marL="0" indent="0">
              <a:buNone/>
            </a:pPr>
            <a:r>
              <a:rPr lang="en-US" altLang="zh-TW" sz="2200" dirty="0" smtClean="0"/>
              <a:t>1.  </a:t>
            </a:r>
            <a:r>
              <a:rPr lang="zh-TW" altLang="en-US" sz="2200" dirty="0" smtClean="0"/>
              <a:t>不可以使用電腦傷害他人。</a:t>
            </a:r>
          </a:p>
          <a:p>
            <a:pPr marL="0" indent="0">
              <a:buNone/>
            </a:pPr>
            <a:r>
              <a:rPr lang="en-US" altLang="zh-TW" sz="2200" dirty="0" smtClean="0"/>
              <a:t>2.  </a:t>
            </a:r>
            <a:r>
              <a:rPr lang="zh-TW" altLang="en-US" sz="2200" dirty="0" smtClean="0"/>
              <a:t>不可以破壞他人的電腦作品。</a:t>
            </a:r>
          </a:p>
          <a:p>
            <a:pPr marL="0" indent="0">
              <a:buNone/>
            </a:pPr>
            <a:r>
              <a:rPr lang="en-US" altLang="zh-TW" sz="2200" dirty="0" smtClean="0"/>
              <a:t>3.  </a:t>
            </a:r>
            <a:r>
              <a:rPr lang="zh-TW" altLang="en-US" sz="2200" dirty="0" smtClean="0"/>
              <a:t>不可以窺探他人的電腦檔案。</a:t>
            </a:r>
          </a:p>
          <a:p>
            <a:pPr marL="0" indent="0">
              <a:buNone/>
            </a:pPr>
            <a:r>
              <a:rPr lang="en-US" altLang="zh-TW" sz="2200" dirty="0" smtClean="0"/>
              <a:t>4.  </a:t>
            </a:r>
            <a:r>
              <a:rPr lang="zh-TW" altLang="en-US" sz="2200" dirty="0" smtClean="0"/>
              <a:t>不可以使用電腦從事偷竊。</a:t>
            </a:r>
          </a:p>
          <a:p>
            <a:pPr marL="0" indent="0">
              <a:buNone/>
            </a:pPr>
            <a:r>
              <a:rPr lang="en-US" altLang="zh-TW" sz="2200" dirty="0" smtClean="0"/>
              <a:t>5.  </a:t>
            </a:r>
            <a:r>
              <a:rPr lang="zh-TW" altLang="en-US" sz="2200" dirty="0" smtClean="0"/>
              <a:t>不可以使用電腦做偽證。</a:t>
            </a:r>
          </a:p>
          <a:p>
            <a:pPr marL="0" indent="0">
              <a:buNone/>
            </a:pPr>
            <a:r>
              <a:rPr lang="en-US" altLang="zh-TW" sz="2200" dirty="0" smtClean="0"/>
              <a:t>6.  </a:t>
            </a:r>
            <a:r>
              <a:rPr lang="zh-TW" altLang="en-US" sz="2200" dirty="0" smtClean="0"/>
              <a:t>不可以複製或使用沒有付費的軟體。</a:t>
            </a:r>
          </a:p>
          <a:p>
            <a:pPr marL="0" indent="0">
              <a:buNone/>
            </a:pPr>
            <a:r>
              <a:rPr lang="en-US" altLang="zh-TW" sz="2200" dirty="0" smtClean="0"/>
              <a:t>7.  </a:t>
            </a:r>
            <a:r>
              <a:rPr lang="zh-TW" altLang="en-US" sz="2200" dirty="0" smtClean="0"/>
              <a:t>不可以在未經許可或未支付適當酬勞之前使用他人的電腦資源。</a:t>
            </a:r>
          </a:p>
          <a:p>
            <a:pPr marL="0" indent="0">
              <a:buNone/>
            </a:pPr>
            <a:r>
              <a:rPr lang="en-US" altLang="zh-TW" sz="2200" dirty="0" smtClean="0"/>
              <a:t>8.  </a:t>
            </a:r>
            <a:r>
              <a:rPr lang="zh-TW" altLang="en-US" sz="2200" dirty="0" smtClean="0"/>
              <a:t>不可以侵犯他人的智慧財產。</a:t>
            </a:r>
          </a:p>
          <a:p>
            <a:pPr marL="0" indent="0">
              <a:buNone/>
            </a:pPr>
            <a:r>
              <a:rPr lang="en-US" altLang="zh-TW" sz="2200" dirty="0" smtClean="0"/>
              <a:t>9.  </a:t>
            </a:r>
            <a:r>
              <a:rPr lang="zh-TW" altLang="en-US" sz="2200" dirty="0" smtClean="0"/>
              <a:t>對於您所撰寫的程式或所開發的系統應該考量其對社會的影響。</a:t>
            </a:r>
          </a:p>
          <a:p>
            <a:pPr marL="0" indent="0">
              <a:buNone/>
            </a:pPr>
            <a:r>
              <a:rPr lang="en-US" altLang="zh-TW" sz="2200" dirty="0" smtClean="0"/>
              <a:t>10.</a:t>
            </a:r>
            <a:r>
              <a:rPr lang="zh-TW" altLang="en-US" sz="2200" dirty="0" smtClean="0"/>
              <a:t>在使用電腦時應該考慮並尊重他人。</a:t>
            </a:r>
            <a:endParaRPr lang="en-US" altLang="zh-TW" sz="2200" dirty="0" smtClean="0"/>
          </a:p>
        </p:txBody>
      </p:sp>
      <p:sp>
        <p:nvSpPr>
          <p:cNvPr id="2" name="矩形 1"/>
          <p:cNvSpPr/>
          <p:nvPr/>
        </p:nvSpPr>
        <p:spPr>
          <a:xfrm>
            <a:off x="613719" y="586001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(</a:t>
            </a:r>
            <a:r>
              <a:rPr lang="zh-TW" altLang="zh-TW" dirty="0">
                <a:latin typeface="+mj-ea"/>
                <a:ea typeface="+mj-ea"/>
              </a:rPr>
              <a:t>資料來源：</a:t>
            </a:r>
            <a:r>
              <a:rPr lang="en-US" altLang="zh-TW" u="sng" dirty="0">
                <a:latin typeface="+mj-ea"/>
                <a:ea typeface="+mj-ea"/>
                <a:hlinkClick r:id="rId4"/>
              </a:rPr>
              <a:t>http://cpsr.org/issues/ethics/cei/</a:t>
            </a:r>
            <a:r>
              <a:rPr lang="en-US" altLang="zh-TW" dirty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777876"/>
            <a:ext cx="7315200" cy="6080124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zh-TW" alt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網路應用倫理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守則 </a:t>
            </a:r>
            <a:r>
              <a:rPr lang="en-US" altLang="zh-TW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</a:p>
          <a:p>
            <a:pPr>
              <a:buNone/>
            </a:pPr>
            <a:r>
              <a:rPr lang="en-US" altLang="zh-TW" sz="2000" dirty="0"/>
              <a:t>1.	</a:t>
            </a:r>
            <a:r>
              <a:rPr lang="zh-TW" altLang="en-US" sz="2000" dirty="0"/>
              <a:t>尊重網路上的其它人。</a:t>
            </a:r>
          </a:p>
          <a:p>
            <a:pPr>
              <a:buNone/>
            </a:pPr>
            <a:r>
              <a:rPr lang="en-US" altLang="zh-TW" sz="2000" dirty="0"/>
              <a:t>2.	</a:t>
            </a:r>
            <a:r>
              <a:rPr lang="zh-TW" altLang="en-US" sz="2000" dirty="0"/>
              <a:t>尊重智慧財產權，不非法盜拷、抄襲或剽竊資訊。</a:t>
            </a:r>
          </a:p>
          <a:p>
            <a:pPr>
              <a:buNone/>
            </a:pPr>
            <a:r>
              <a:rPr lang="en-US" altLang="zh-TW" sz="2000" dirty="0"/>
              <a:t>3.	</a:t>
            </a:r>
            <a:r>
              <a:rPr lang="zh-TW" altLang="en-US" sz="2000" dirty="0"/>
              <a:t>引用有著作權的資訊時，應徵得原作者同意並註明出處。</a:t>
            </a:r>
          </a:p>
          <a:p>
            <a:pPr>
              <a:buNone/>
            </a:pPr>
            <a:r>
              <a:rPr lang="en-US" altLang="zh-TW" sz="2000" dirty="0"/>
              <a:t>4.	</a:t>
            </a:r>
            <a:r>
              <a:rPr lang="zh-TW" altLang="en-US" sz="2000" dirty="0"/>
              <a:t>秉持著誠實的上網態度。</a:t>
            </a:r>
          </a:p>
          <a:p>
            <a:pPr>
              <a:buNone/>
            </a:pPr>
            <a:r>
              <a:rPr lang="en-US" altLang="zh-TW" sz="2000" dirty="0"/>
              <a:t>5.	</a:t>
            </a:r>
            <a:r>
              <a:rPr lang="zh-TW" altLang="en-US" sz="2000" dirty="0"/>
              <a:t>在網路上發言時，應注意禮貌並為自己的發言負責。</a:t>
            </a:r>
          </a:p>
          <a:p>
            <a:pPr>
              <a:buNone/>
            </a:pPr>
            <a:r>
              <a:rPr lang="en-US" altLang="zh-TW" sz="2000" dirty="0"/>
              <a:t>6.	</a:t>
            </a:r>
            <a:r>
              <a:rPr lang="zh-TW" altLang="en-US" sz="2000" dirty="0"/>
              <a:t>維護資訊使用公平性。</a:t>
            </a:r>
          </a:p>
          <a:p>
            <a:pPr>
              <a:buNone/>
            </a:pPr>
            <a:r>
              <a:rPr lang="en-US" altLang="zh-TW" sz="2000" dirty="0"/>
              <a:t>7.	</a:t>
            </a:r>
            <a:r>
              <a:rPr lang="zh-TW" altLang="en-US" sz="2000" dirty="0"/>
              <a:t>避免在網路上討論私人事務或洩漏他人隱私。</a:t>
            </a:r>
          </a:p>
          <a:p>
            <a:pPr>
              <a:buNone/>
            </a:pPr>
            <a:r>
              <a:rPr lang="en-US" altLang="zh-TW" sz="2000" dirty="0"/>
              <a:t>8.	</a:t>
            </a:r>
            <a:r>
              <a:rPr lang="zh-TW" altLang="en-US" sz="2000" dirty="0"/>
              <a:t>未經查證的消息，不應經由網路再散播出去。</a:t>
            </a:r>
          </a:p>
          <a:p>
            <a:pPr>
              <a:buNone/>
            </a:pPr>
            <a:r>
              <a:rPr lang="en-US" altLang="zh-TW" sz="2000" dirty="0"/>
              <a:t>9.	</a:t>
            </a:r>
            <a:r>
              <a:rPr lang="zh-TW" altLang="en-US" sz="2000" dirty="0"/>
              <a:t>未經當事人同意，不應將其個人資料傳送給其它人。</a:t>
            </a:r>
          </a:p>
          <a:p>
            <a:pPr>
              <a:buNone/>
            </a:pPr>
            <a:r>
              <a:rPr lang="en-US" altLang="zh-TW" sz="2000" dirty="0"/>
              <a:t>10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保護</a:t>
            </a:r>
            <a:r>
              <a:rPr lang="zh-TW" altLang="en-US" sz="2000" dirty="0"/>
              <a:t>自己的電腦不被入侵，同時亦不入侵他人的電腦。</a:t>
            </a: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838200" y="5581132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 (</a:t>
            </a:r>
            <a:r>
              <a:rPr lang="zh-TW" altLang="zh-TW" dirty="0">
                <a:latin typeface="+mj-ea"/>
                <a:ea typeface="+mj-ea"/>
              </a:rPr>
              <a:t>資料來源：公民與社會時事閱讀區</a:t>
            </a:r>
            <a:r>
              <a:rPr lang="en-US" altLang="zh-TW" dirty="0"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9170"/>
            <a:ext cx="6172200" cy="262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609600"/>
            <a:ext cx="7696200" cy="34893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入侵他人電腦或網站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2000" dirty="0" smtClean="0"/>
              <a:t>立法院於民國</a:t>
            </a:r>
            <a:r>
              <a:rPr lang="en-US" altLang="zh-TW" sz="2000" dirty="0" smtClean="0"/>
              <a:t>92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6</a:t>
            </a:r>
            <a:r>
              <a:rPr lang="zh-TW" altLang="en-US" sz="2000" dirty="0" smtClean="0"/>
              <a:t>月三讀通過刑法部分條文修正案，增訂「妨害電腦使用罪」專章，包括下列條款： </a:t>
            </a:r>
            <a:endParaRPr lang="en-US" altLang="zh-TW" sz="2000" dirty="0" smtClean="0"/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358</a:t>
            </a:r>
            <a:r>
              <a:rPr lang="zh-TW" altLang="en-US" sz="2000" dirty="0" smtClean="0"/>
              <a:t>條「入侵</a:t>
            </a:r>
            <a:r>
              <a:rPr lang="zh-TW" altLang="en-US" sz="2000" dirty="0"/>
              <a:t>電腦或其相關設備罪</a:t>
            </a:r>
            <a:r>
              <a:rPr lang="zh-TW" altLang="en-US" sz="2000" dirty="0" smtClean="0"/>
              <a:t>」</a:t>
            </a:r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359</a:t>
            </a:r>
            <a:r>
              <a:rPr lang="zh-TW" altLang="en-US" sz="2000" dirty="0" smtClean="0"/>
              <a:t>條「破壞電磁紀錄罪」</a:t>
            </a:r>
            <a:endParaRPr lang="en-US" altLang="zh-TW" sz="2000" dirty="0" smtClean="0"/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360</a:t>
            </a:r>
            <a:r>
              <a:rPr lang="zh-TW" altLang="en-US" sz="2000" dirty="0" smtClean="0"/>
              <a:t>條「干擾電腦或其相關設備罪」</a:t>
            </a:r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361</a:t>
            </a:r>
            <a:r>
              <a:rPr lang="zh-TW" altLang="en-US" sz="2000" dirty="0" smtClean="0"/>
              <a:t>條</a:t>
            </a:r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362</a:t>
            </a:r>
            <a:r>
              <a:rPr lang="zh-TW" altLang="en-US" sz="2000" dirty="0" smtClean="0"/>
              <a:t>條「製作電腦犯罪程式罪」</a:t>
            </a:r>
          </a:p>
          <a:p>
            <a:pPr>
              <a:spcBef>
                <a:spcPts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zh-TW" altLang="en-US" sz="2000" dirty="0" smtClean="0"/>
              <a:t>第</a:t>
            </a:r>
            <a:r>
              <a:rPr lang="en-US" altLang="zh-TW" sz="2000" dirty="0" smtClean="0"/>
              <a:t>363</a:t>
            </a:r>
            <a:r>
              <a:rPr lang="zh-TW" altLang="en-US" sz="2000" dirty="0" smtClean="0"/>
              <a:t>條</a:t>
            </a:r>
            <a:endParaRPr lang="en-US" altLang="zh-TW" sz="2000" dirty="0" smtClean="0"/>
          </a:p>
        </p:txBody>
      </p:sp>
      <p:pic>
        <p:nvPicPr>
          <p:cNvPr id="44036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60960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撰寫並散佈惡意程式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714500"/>
            <a:ext cx="765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販售個人資料或名單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1625"/>
            <a:ext cx="7620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交易違禁品或管制品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1200"/>
            <a:ext cx="7620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散佈色情資訊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905000"/>
            <a:ext cx="7645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詐欺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828800"/>
            <a:ext cx="7594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685800" y="914400"/>
            <a:ext cx="7696200" cy="838200"/>
          </a:xfrm>
        </p:spPr>
        <p:txBody>
          <a:bodyPr/>
          <a:lstStyle/>
          <a:p>
            <a:pPr>
              <a:buNone/>
            </a:pP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妨害信譽、侮辱、毀謗、恐嚇</a:t>
            </a:r>
            <a:endParaRPr lang="en-US" altLang="zh-TW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3" y="1752600"/>
            <a:ext cx="76136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4"/>
          <p:cNvSpPr txBox="1">
            <a:spLocks/>
          </p:cNvSpPr>
          <p:nvPr/>
        </p:nvSpPr>
        <p:spPr bwMode="auto">
          <a:xfrm>
            <a:off x="533400" y="1524000"/>
            <a:ext cx="84582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和一般使用者關係最密切的當屬著作權，所謂著作包括：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一、語文著作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二、音樂著作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三、戲劇、舞蹈著作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四、美術著作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五、攝影著作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著作人於著作完成時即享有著作權，並受到著作權法的保護，不需要經由任何程序或進行登記。著作權包括下列兩個部分：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著作人格權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著作財產權</a:t>
            </a:r>
            <a:endParaRPr kumimoji="0" lang="en-US" altLang="zh-TW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tabLst/>
              <a:defRPr/>
            </a:pPr>
            <a:endParaRPr kumimoji="0" lang="en-US" altLang="zh-TW" sz="2200" dirty="0">
              <a:latin typeface="Arial" pitchFamily="34" charset="0"/>
              <a:ea typeface="+mn-ea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altLang="zh-TW" sz="2200" dirty="0" smtClean="0">
                <a:solidFill>
                  <a:srgbClr val="663300"/>
                </a:solidFill>
                <a:latin typeface="Arial" pitchFamily="34" charset="0"/>
                <a:ea typeface="+mn-ea"/>
                <a:hlinkClick r:id="rId3" action="ppaction://hlinksldjump"/>
              </a:rPr>
              <a:t>&lt;</a:t>
            </a:r>
            <a:r>
              <a:rPr kumimoji="0" lang="zh-TW" altLang="en-US" sz="2200" dirty="0" smtClean="0">
                <a:solidFill>
                  <a:srgbClr val="663300"/>
                </a:solidFill>
                <a:latin typeface="Arial" pitchFamily="34" charset="0"/>
                <a:ea typeface="+mn-ea"/>
                <a:hlinkClick r:id="rId3" action="ppaction://hlinksldjump"/>
              </a:rPr>
              <a:t>著作權法常見的問題</a:t>
            </a:r>
            <a:r>
              <a:rPr kumimoji="0" lang="en-US" altLang="zh-TW" sz="2200" dirty="0" smtClean="0">
                <a:solidFill>
                  <a:srgbClr val="663300"/>
                </a:solidFill>
                <a:latin typeface="Arial" pitchFamily="34" charset="0"/>
                <a:ea typeface="+mn-ea"/>
                <a:hlinkClick r:id="rId3" action="ppaction://hlinksldjump"/>
              </a:rPr>
              <a:t>&gt;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218432" y="1866900"/>
            <a:ext cx="3276600" cy="2209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六、圖形著作</a:t>
            </a:r>
          </a:p>
          <a:p>
            <a:pPr marL="0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七、視聽著作</a:t>
            </a:r>
          </a:p>
          <a:p>
            <a:pPr marL="0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八、錄音著作</a:t>
            </a:r>
          </a:p>
          <a:p>
            <a:pPr marL="0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九、建築著作 </a:t>
            </a:r>
          </a:p>
          <a:p>
            <a:pPr marL="0" indent="0">
              <a:buNone/>
            </a:pPr>
            <a:r>
              <a:rPr lang="zh-TW" altLang="en-US" sz="2200" dirty="0" smtClean="0">
                <a:solidFill>
                  <a:schemeClr val="tx1"/>
                </a:solidFill>
              </a:rPr>
              <a:t>十、電腦程式著作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91400" y="714375"/>
            <a:ext cx="1501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P.14-19~P.14-20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" name="圖片 5" descr="o_return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r>
              <a:rPr lang="en-US" altLang="zh-TW" dirty="0" smtClean="0"/>
              <a:t>14-4-1</a:t>
            </a:r>
            <a:r>
              <a:rPr lang="zh-TW" altLang="en-US" dirty="0" smtClean="0"/>
              <a:t>  著作權法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640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資訊倫理與法律</a:t>
            </a:r>
            <a:endParaRPr lang="zh-TW" altLang="en-US" sz="5400" dirty="0" smtClean="0">
              <a:solidFill>
                <a:srgbClr val="663300"/>
              </a:solidFill>
              <a:latin typeface="Arial" charset="0"/>
              <a:ea typeface="標楷體" pitchFamily="65" charset="-12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0" y="7620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 fontScale="77500" lnSpcReduction="2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4400" dirty="0" smtClean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14</a:t>
            </a:r>
            <a:endParaRPr kumimoji="0" lang="zh-TW" altLang="en-US" sz="4400" dirty="0">
              <a:solidFill>
                <a:srgbClr val="6633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3124200" y="2941637"/>
            <a:ext cx="5228754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14-1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資訊倫理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14-2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電腦犯罪 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>
                <a:ea typeface="標楷體" pitchFamily="65" charset="-120"/>
                <a:cs typeface="Arial" charset="0"/>
                <a:hlinkClick r:id="rId5" action="ppaction://hlinksldjump"/>
              </a:rPr>
              <a:t>&lt;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5" action="ppaction://hlinksldjump"/>
              </a:rPr>
              <a:t>資訊部落</a:t>
            </a:r>
            <a:r>
              <a:rPr kumimoji="0" lang="en-US" altLang="zh-TW" sz="2400" dirty="0">
                <a:ea typeface="標楷體" pitchFamily="65" charset="-120"/>
                <a:cs typeface="Arial" charset="0"/>
                <a:hlinkClick r:id="rId5" action="ppaction://hlinksldjump"/>
              </a:rPr>
              <a:t>&gt;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5" action="ppaction://hlinksldjump"/>
              </a:rPr>
              <a:t>網路購物與相關法條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14-3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資訊隱私權 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14-4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智慧財產權 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4"/>
          <p:cNvSpPr txBox="1">
            <a:spLocks/>
          </p:cNvSpPr>
          <p:nvPr/>
        </p:nvSpPr>
        <p:spPr bwMode="auto">
          <a:xfrm>
            <a:off x="609600" y="12954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zh-TW" altLang="en-US" dirty="0" smtClean="0">
                <a:latin typeface="Arial" pitchFamily="34" charset="0"/>
                <a:ea typeface="+mn-ea"/>
              </a:rPr>
              <a:t>下面是幾個關於著作權法常見的問題。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著作財產權有期限嗎？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哪些著作不在著作權法的保護範圍內？</a:t>
            </a:r>
          </a:p>
          <a:p>
            <a:pPr marL="34290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在網路上找到的圖片或文章可以轉載、放入自己網站或報告嗎？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受雇人於職務上完成之著作，其著作權是歸受雇人或雇用人？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受聘完成之著作，其著作權是歸受聘人或出資人？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在哪些情況下我可以合法使用已公開發表的著作？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我可以出租著作嗎？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我可以透過</a:t>
            </a:r>
            <a:r>
              <a:rPr kumimoji="0" lang="en-US" altLang="zh-TW" dirty="0" smtClean="0">
                <a:latin typeface="Arial" pitchFamily="34" charset="0"/>
                <a:ea typeface="+mn-ea"/>
              </a:rPr>
              <a:t>P2P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軟體下載音樂、影片或軟體嗎？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我可以在臉書、</a:t>
            </a:r>
            <a:r>
              <a:rPr kumimoji="0" lang="en-US" altLang="zh-TW" dirty="0" smtClean="0">
                <a:latin typeface="Arial" pitchFamily="34" charset="0"/>
                <a:ea typeface="+mn-ea"/>
              </a:rPr>
              <a:t>BBS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、網站或部落格提供軟體的破解碼、音樂、影片或軟體嗎？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我可以影印教科書或原文書嗎？</a:t>
            </a: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我可以在公共場所播放自己購買的</a:t>
            </a:r>
            <a:r>
              <a:rPr kumimoji="0" lang="en-US" altLang="zh-TW" dirty="0" smtClean="0">
                <a:latin typeface="Arial" pitchFamily="34" charset="0"/>
                <a:ea typeface="+mn-ea"/>
              </a:rPr>
              <a:t>CD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、</a:t>
            </a:r>
            <a:r>
              <a:rPr kumimoji="0" lang="en-US" altLang="zh-TW" dirty="0" smtClean="0">
                <a:latin typeface="Arial" pitchFamily="34" charset="0"/>
                <a:ea typeface="+mn-ea"/>
              </a:rPr>
              <a:t>DVD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等視聽產品嗎？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教授提供建議給學生，然後由學生撰寫成電腦程式，則著作權歸誰？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某機構舉辦之小說、散文、攝影比賽已發給獎金，在編輯成冊時，是否仍需支付稿酬？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  <a:ea typeface="+mn-ea"/>
              </a:rPr>
              <a:t>Q   </a:t>
            </a:r>
            <a:r>
              <a:rPr kumimoji="0" lang="zh-TW" altLang="en-US" dirty="0" smtClean="0">
                <a:latin typeface="Arial" pitchFamily="34" charset="0"/>
                <a:ea typeface="+mn-ea"/>
              </a:rPr>
              <a:t>電腦軟體的購買者是否可以隨意複製該軟體呢？</a:t>
            </a:r>
            <a:endParaRPr kumimoji="0" lang="en-US" altLang="zh-TW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chemeClr val="accent1"/>
              </a:buClr>
              <a:buSzPct val="70000"/>
              <a:buBlip>
                <a:blip r:embed="rId2"/>
              </a:buBlip>
            </a:pPr>
            <a:r>
              <a:rPr kumimoji="0" lang="en-US" altLang="zh-TW" dirty="0" smtClean="0">
                <a:latin typeface="Arial" pitchFamily="34" charset="0"/>
              </a:rPr>
              <a:t>Q   </a:t>
            </a:r>
            <a:r>
              <a:rPr kumimoji="0" lang="zh-TW" altLang="en-US" dirty="0" smtClean="0">
                <a:latin typeface="+mj-ea"/>
                <a:ea typeface="+mj-ea"/>
              </a:rPr>
              <a:t>我</a:t>
            </a:r>
            <a:r>
              <a:rPr kumimoji="0" lang="zh-TW" altLang="en-US" dirty="0">
                <a:latin typeface="+mj-ea"/>
                <a:ea typeface="+mj-ea"/>
              </a:rPr>
              <a:t>可以在臉書、部落格或網站內提供他人網站的超連結嗎</a:t>
            </a:r>
            <a:r>
              <a:rPr kumimoji="0" lang="zh-TW" altLang="en-US" dirty="0" smtClean="0">
                <a:latin typeface="+mj-ea"/>
                <a:ea typeface="+mj-ea"/>
              </a:rPr>
              <a:t>？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ea"/>
              <a:ea typeface="+mj-ea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0" y="714375"/>
            <a:ext cx="1600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P.14-20~P.14-22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9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86" y="60198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5838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4"/>
          <p:cNvSpPr txBox="1">
            <a:spLocks/>
          </p:cNvSpPr>
          <p:nvPr/>
        </p:nvSpPr>
        <p:spPr bwMode="auto">
          <a:xfrm>
            <a:off x="5334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中華民國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現行的專利法於</a:t>
            </a:r>
            <a:r>
              <a:rPr kumimoji="0" lang="en-US" altLang="zh-TW" sz="2200" dirty="0" smtClean="0">
                <a:latin typeface="Arial" pitchFamily="34" charset="0"/>
                <a:ea typeface="+mn-ea"/>
              </a:rPr>
              <a:t>2014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年修正公布施行，下列各款不予發明專利：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動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、植物及生產動、植物之主要生物學方法，但微生物學之生產方法，不在此限。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人體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或動物疾病之診斷、治療或外科手術方法。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妨害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公共秩序、善良風俗或衛生者。</a:t>
            </a:r>
          </a:p>
          <a:p>
            <a:pPr lvl="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專利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又分為下列三種，專賣期限各有不同：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發明專利權</a:t>
            </a:r>
            <a:endParaRPr kumimoji="0" lang="zh-TW" altLang="en-US" sz="2200" dirty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新型專利權 </a:t>
            </a:r>
            <a:endParaRPr kumimoji="0" lang="zh-TW" altLang="en-US" sz="2200" dirty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新</a:t>
            </a:r>
            <a:r>
              <a:rPr kumimoji="0" lang="zh-TW" altLang="en-US" sz="2200" dirty="0">
                <a:latin typeface="Arial" pitchFamily="34" charset="0"/>
                <a:ea typeface="+mn-ea"/>
              </a:rPr>
              <a:t>式樣專利權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zh-TW" sz="4400" dirty="0" smtClean="0">
                <a:cs typeface="Arial" pitchFamily="34" charset="0"/>
              </a:rPr>
              <a:t>14-4-2</a:t>
            </a:r>
            <a:r>
              <a:rPr lang="zh-TW" altLang="en-US" sz="4400" dirty="0" smtClean="0">
                <a:cs typeface="Arial" pitchFamily="34" charset="0"/>
              </a:rPr>
              <a:t> </a:t>
            </a:r>
            <a:r>
              <a:rPr lang="zh-TW" altLang="en-US" sz="4400" dirty="0">
                <a:cs typeface="Arial" pitchFamily="34" charset="0"/>
              </a:rPr>
              <a:t>專利法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P.14-23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9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2715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4"/>
          <p:cNvSpPr txBox="1">
            <a:spLocks/>
          </p:cNvSpPr>
          <p:nvPr/>
        </p:nvSpPr>
        <p:spPr bwMode="auto">
          <a:xfrm>
            <a:off x="533400" y="1729946"/>
            <a:ext cx="81105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TW" altLang="en-US" sz="2200" dirty="0" smtClean="0">
                <a:latin typeface="Arial" pitchFamily="34" charset="0"/>
                <a:ea typeface="+mn-ea"/>
              </a:rPr>
              <a:t>營業秘密法是用來保護隱含在產品與技術背後的方法、技術、製程、配方、程式、設計或其它可用於生產、銷售或經營之資訊，避免這些資訊洩漏出去給競爭對手或社會大眾知道。</a:t>
            </a:r>
            <a:endParaRPr kumimoji="0" lang="en-US" altLang="zh-TW" sz="2200" dirty="0" smtClean="0">
              <a:latin typeface="Arial" pitchFamily="34" charset="0"/>
              <a:ea typeface="+mn-ea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kumimoji="0" lang="zh-TW" altLang="en-US" sz="2200" dirty="0">
                <a:latin typeface="Arial" pitchFamily="34" charset="0"/>
                <a:ea typeface="+mn-ea"/>
              </a:rPr>
              <a:t>有別於專利權必須透過法律程序加以申請，營業秘密和著作權同樣屬於「創作完成保護」，無須經過法律程序加以申請，就能獲得保護，且專利權和著作權有保護期限，而營業秘密只要符合營業秘密法的保護要件，就能持續獲得保護。</a:t>
            </a:r>
            <a:endParaRPr kumimoji="0" lang="zh-TW" alt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zh-TW" sz="4400" smtClean="0">
                <a:cs typeface="Arial" pitchFamily="34" charset="0"/>
              </a:rPr>
              <a:t>14-4-3</a:t>
            </a:r>
            <a:r>
              <a:rPr lang="zh-TW" altLang="en-US" sz="4400" dirty="0" smtClean="0">
                <a:cs typeface="Arial" pitchFamily="34" charset="0"/>
              </a:rPr>
              <a:t> </a:t>
            </a:r>
            <a:r>
              <a:rPr lang="zh-TW" altLang="en-US" sz="4400" dirty="0">
                <a:cs typeface="Arial" pitchFamily="34" charset="0"/>
              </a:rPr>
              <a:t>營業秘密法</a:t>
            </a:r>
            <a:endParaRPr lang="en-US" altLang="zh-TW" sz="4400" dirty="0">
              <a:cs typeface="Arial" pitchFamily="34" charset="0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P.14-24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1" y="13335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endParaRPr lang="zh-TW" altLang="en-US" dirty="0" smtClean="0">
              <a:cs typeface="Arial" pitchFamily="34" charset="0"/>
            </a:endParaRPr>
          </a:p>
        </p:txBody>
      </p:sp>
      <p:pic>
        <p:nvPicPr>
          <p:cNvPr id="9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212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14-1 </a:t>
            </a:r>
            <a:r>
              <a:rPr lang="zh-TW" altLang="en-US" sz="4400" dirty="0" smtClean="0">
                <a:cs typeface="Arial" pitchFamily="34" charset="0"/>
              </a:rPr>
              <a:t>資訊倫理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4799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</a:rPr>
              <a:t>倫理 </a:t>
            </a:r>
            <a:r>
              <a:rPr lang="en-US" altLang="zh-TW" sz="2400" dirty="0" smtClean="0">
                <a:solidFill>
                  <a:schemeClr val="tx1"/>
                </a:solidFill>
              </a:rPr>
              <a:t>(ethics) </a:t>
            </a:r>
            <a:r>
              <a:rPr lang="zh-TW" altLang="en-US" sz="2400" dirty="0" smtClean="0">
                <a:solidFill>
                  <a:schemeClr val="tx1"/>
                </a:solidFill>
              </a:rPr>
              <a:t>是定義個人或群體行為的道德標準，而資訊倫理 </a:t>
            </a:r>
            <a:r>
              <a:rPr lang="en-US" altLang="zh-TW" sz="2400" dirty="0" smtClean="0">
                <a:solidFill>
                  <a:schemeClr val="tx1"/>
                </a:solidFill>
              </a:rPr>
              <a:t>(computer ethics) </a:t>
            </a:r>
            <a:r>
              <a:rPr lang="zh-TW" altLang="en-US" sz="2400" dirty="0" smtClean="0">
                <a:solidFill>
                  <a:schemeClr val="tx1"/>
                </a:solidFill>
              </a:rPr>
              <a:t>就是和資訊相關的道德標準。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tx1"/>
                </a:solidFill>
              </a:rPr>
              <a:t>資訊倫理涉及下列四個議題，此由</a:t>
            </a:r>
            <a:r>
              <a:rPr lang="en-US" altLang="zh-TW" sz="2400" dirty="0" smtClean="0">
                <a:solidFill>
                  <a:schemeClr val="tx1"/>
                </a:solidFill>
              </a:rPr>
              <a:t>Masson</a:t>
            </a:r>
            <a:r>
              <a:rPr lang="zh-TW" altLang="en-US" sz="2400" dirty="0" smtClean="0">
                <a:solidFill>
                  <a:schemeClr val="tx1"/>
                </a:solidFill>
              </a:rPr>
              <a:t>於</a:t>
            </a:r>
            <a:r>
              <a:rPr lang="en-US" altLang="zh-TW" sz="2400" dirty="0" smtClean="0">
                <a:solidFill>
                  <a:schemeClr val="tx1"/>
                </a:solidFill>
              </a:rPr>
              <a:t>1986</a:t>
            </a:r>
            <a:r>
              <a:rPr lang="zh-TW" altLang="en-US" sz="2400" dirty="0" smtClean="0">
                <a:solidFill>
                  <a:schemeClr val="tx1"/>
                </a:solidFill>
              </a:rPr>
              <a:t>年提出：</a:t>
            </a: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隱私權 </a:t>
            </a:r>
            <a:r>
              <a:rPr lang="en-US" altLang="zh-TW" sz="2000" dirty="0" smtClean="0">
                <a:solidFill>
                  <a:schemeClr val="tx1"/>
                </a:solidFill>
              </a:rPr>
              <a:t>(privacy)</a:t>
            </a: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正確性 </a:t>
            </a:r>
            <a:r>
              <a:rPr lang="en-US" altLang="zh-TW" sz="2000" dirty="0" smtClean="0">
                <a:solidFill>
                  <a:schemeClr val="tx1"/>
                </a:solidFill>
              </a:rPr>
              <a:t>(accuracy)</a:t>
            </a: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所有權 </a:t>
            </a:r>
            <a:r>
              <a:rPr lang="en-US" altLang="zh-TW" sz="2000" dirty="0" smtClean="0">
                <a:solidFill>
                  <a:schemeClr val="tx1"/>
                </a:solidFill>
              </a:rPr>
              <a:t>(property)</a:t>
            </a: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使用權 </a:t>
            </a:r>
            <a:r>
              <a:rPr lang="en-US" altLang="zh-TW" sz="2000" dirty="0" smtClean="0">
                <a:solidFill>
                  <a:schemeClr val="tx1"/>
                </a:solidFill>
              </a:rPr>
              <a:t>(accessibility</a:t>
            </a:r>
            <a:r>
              <a:rPr lang="en-US" altLang="zh-TW" sz="2000" dirty="0" smtClean="0"/>
              <a:t>)</a:t>
            </a:r>
          </a:p>
          <a:p>
            <a:pPr marL="457200" lvl="1" indent="0">
              <a:buNone/>
            </a:pPr>
            <a:endParaRPr lang="en-US" altLang="zh-TW" sz="2000" dirty="0" smtClean="0"/>
          </a:p>
          <a:p>
            <a:pPr>
              <a:buNone/>
            </a:pPr>
            <a:r>
              <a:rPr lang="en-US" altLang="zh-TW" sz="2400" dirty="0" smtClean="0">
                <a:hlinkClick r:id="rId2" action="ppaction://hlinksldjump"/>
              </a:rPr>
              <a:t>&lt;</a:t>
            </a:r>
            <a:r>
              <a:rPr lang="zh-TW" altLang="en-US" sz="2400" dirty="0" smtClean="0">
                <a:hlinkClick r:id="rId2" action="ppaction://hlinksldjump"/>
              </a:rPr>
              <a:t>資訊倫理十誡</a:t>
            </a:r>
            <a:r>
              <a:rPr lang="en-US" altLang="zh-TW" sz="2400" dirty="0" smtClean="0">
                <a:hlinkClick r:id="rId2" action="ppaction://hlinksldjump"/>
              </a:rPr>
              <a:t>&gt;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>
                <a:hlinkClick r:id="rId3" action="ppaction://hlinksldjump"/>
              </a:rPr>
              <a:t>&lt;</a:t>
            </a:r>
            <a:r>
              <a:rPr lang="zh-TW" altLang="en-US" sz="2400" dirty="0" smtClean="0">
                <a:hlinkClick r:id="rId3" action="ppaction://hlinksldjump"/>
              </a:rPr>
              <a:t>網路應用倫理守則 </a:t>
            </a:r>
            <a:r>
              <a:rPr lang="en-US" altLang="zh-TW" sz="2400" dirty="0" smtClean="0">
                <a:hlinkClick r:id="rId3" action="ppaction://hlinksldjump"/>
              </a:rPr>
              <a:t>&gt;</a:t>
            </a:r>
            <a:endParaRPr lang="en-US" altLang="zh-TW" sz="24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93001" y="714375"/>
            <a:ext cx="1346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P.14-2</a:t>
            </a:r>
            <a:r>
              <a:rPr lang="en-US" altLang="zh-TW" sz="1400" dirty="0">
                <a:cs typeface="Arial" charset="0"/>
              </a:rPr>
              <a:t>~ </a:t>
            </a:r>
            <a:r>
              <a:rPr lang="en-US" altLang="zh-TW" sz="1400" dirty="0" smtClean="0">
                <a:cs typeface="Arial" charset="0"/>
              </a:rPr>
              <a:t>P.14-4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3" name="圖片 12" descr="home_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43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76400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3200" dirty="0" smtClean="0">
                <a:cs typeface="Arial" pitchFamily="34" charset="0"/>
              </a:rPr>
              <a:t>14-2-1 </a:t>
            </a:r>
            <a:r>
              <a:rPr lang="zh-TW" altLang="en-US" sz="3200" dirty="0" smtClean="0">
                <a:cs typeface="Arial" pitchFamily="34" charset="0"/>
              </a:rPr>
              <a:t>電腦犯罪的類型與刑責</a:t>
            </a:r>
            <a:endParaRPr lang="zh-TW" altLang="en-US" sz="3200" dirty="0" smtClean="0">
              <a:solidFill>
                <a:srgbClr val="663300"/>
              </a:solidFill>
              <a:effectLst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457200" y="2514600"/>
            <a:ext cx="3657600" cy="3657600"/>
          </a:xfrm>
        </p:spPr>
        <p:txBody>
          <a:bodyPr/>
          <a:lstStyle/>
          <a:p>
            <a:r>
              <a:rPr lang="zh-TW" altLang="en-US" sz="2400" u="sng" dirty="0" smtClean="0">
                <a:hlinkClick r:id="rId2" action="ppaction://hlinksldjump"/>
              </a:rPr>
              <a:t>入侵他人電腦或網站</a:t>
            </a:r>
            <a:endParaRPr lang="en-US" altLang="zh-TW" sz="2400" u="sng" dirty="0" smtClean="0"/>
          </a:p>
          <a:p>
            <a:r>
              <a:rPr lang="zh-TW" altLang="en-US" sz="2400" u="sng" dirty="0">
                <a:hlinkClick r:id="rId3" action="ppaction://hlinksldjump"/>
              </a:rPr>
              <a:t>販售個人資料或名單</a:t>
            </a:r>
            <a:endParaRPr lang="en-US" altLang="zh-TW" sz="2400" u="sng" dirty="0"/>
          </a:p>
          <a:p>
            <a:pPr lvl="0">
              <a:spcBef>
                <a:spcPts val="672"/>
              </a:spcBef>
              <a:defRPr/>
            </a:pPr>
            <a:r>
              <a:rPr lang="zh-TW" altLang="en-US" sz="2400" dirty="0">
                <a:latin typeface="+mn-ea"/>
              </a:rPr>
              <a:t>網路蟑螂 </a:t>
            </a:r>
            <a:r>
              <a:rPr lang="en-US" altLang="zh-TW" sz="2400" dirty="0">
                <a:latin typeface="+mn-ea"/>
              </a:rPr>
              <a:t>(</a:t>
            </a:r>
            <a:r>
              <a:rPr lang="zh-TW" altLang="en-US" sz="2400" dirty="0">
                <a:latin typeface="+mn-ea"/>
              </a:rPr>
              <a:t>域名搶註</a:t>
            </a:r>
            <a:r>
              <a:rPr lang="en-US" altLang="zh-TW" sz="2400" dirty="0">
                <a:latin typeface="+mn-ea"/>
              </a:rPr>
              <a:t>)</a:t>
            </a:r>
          </a:p>
          <a:p>
            <a:r>
              <a:rPr lang="zh-TW" altLang="en-US" sz="2400" dirty="0">
                <a:latin typeface="+mn-ea"/>
              </a:rPr>
              <a:t>網路賭博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販售或購買贓物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dirty="0">
                <a:latin typeface="+mn-ea"/>
              </a:rPr>
              <a:t>販售或購買盜版軟體</a:t>
            </a:r>
            <a:endParaRPr lang="en-US" altLang="zh-TW" sz="2400" dirty="0">
              <a:latin typeface="+mn-ea"/>
            </a:endParaRPr>
          </a:p>
          <a:p>
            <a:r>
              <a:rPr lang="zh-TW" altLang="en-US" sz="2400" u="sng" dirty="0" smtClean="0">
                <a:hlinkClick r:id="rId4" action="ppaction://hlinksldjump"/>
              </a:rPr>
              <a:t>撰寫並散佈惡意程式</a:t>
            </a:r>
            <a:endParaRPr lang="en-US" altLang="zh-TW" sz="2400" u="sng" dirty="0" smtClean="0"/>
          </a:p>
          <a:p>
            <a:pPr>
              <a:buNone/>
            </a:pPr>
            <a:endParaRPr lang="en-US" altLang="zh-TW" sz="2400" dirty="0" smtClean="0">
              <a:solidFill>
                <a:schemeClr val="tx1"/>
              </a:solidFill>
            </a:endParaRPr>
          </a:p>
          <a:p>
            <a:endParaRPr lang="zh-TW" altLang="en-US" sz="20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67600" y="714375"/>
            <a:ext cx="1447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P.14-6~P.14-13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內容版面配置區 14"/>
          <p:cNvSpPr txBox="1">
            <a:spLocks/>
          </p:cNvSpPr>
          <p:nvPr/>
        </p:nvSpPr>
        <p:spPr bwMode="auto">
          <a:xfrm>
            <a:off x="4114800" y="2514600"/>
            <a:ext cx="4876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6"/>
              </a:buBlip>
            </a:pPr>
            <a:r>
              <a:rPr kumimoji="0" lang="zh-TW" altLang="en-US" sz="2400" u="sng" dirty="0">
                <a:solidFill>
                  <a:srgbClr val="663300"/>
                </a:solidFill>
                <a:latin typeface="+mn-ea"/>
                <a:ea typeface="+mn-ea"/>
                <a:hlinkClick r:id="rId7" action="ppaction://hlinksldjump"/>
              </a:rPr>
              <a:t>詐欺</a:t>
            </a:r>
            <a:endParaRPr kumimoji="0" lang="zh-TW" altLang="en-US" sz="2400" u="sng" dirty="0">
              <a:solidFill>
                <a:srgbClr val="663300"/>
              </a:solidFill>
              <a:latin typeface="+mn-ea"/>
              <a:ea typeface="+mn-ea"/>
              <a:hlinkClick r:id="rId8" action="ppaction://hlinksldjump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6"/>
              </a:buBlip>
            </a:pPr>
            <a:r>
              <a:rPr kumimoji="0" lang="zh-TW" altLang="en-US" sz="2400" u="sng" dirty="0" smtClean="0">
                <a:solidFill>
                  <a:srgbClr val="663300"/>
                </a:solidFill>
                <a:latin typeface="+mn-ea"/>
                <a:ea typeface="+mn-ea"/>
                <a:hlinkClick r:id="rId8" action="ppaction://hlinksldjump"/>
              </a:rPr>
              <a:t>妨害信譽、侮辱、毀謗、恐嚇</a:t>
            </a:r>
            <a:endParaRPr kumimoji="0" lang="en-US" altLang="zh-TW" sz="2400" u="sng" dirty="0" smtClean="0">
              <a:solidFill>
                <a:srgbClr val="663300"/>
              </a:solidFill>
              <a:latin typeface="+mn-ea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6"/>
              </a:buBlip>
              <a:defRPr/>
            </a:pP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hlinkClick r:id="rId9" action="ppaction://hlinksldjump"/>
              </a:rPr>
              <a:t>交易違禁品或管制品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Blip>
                <a:blip r:embed="rId6"/>
              </a:buBlip>
              <a:defRPr/>
            </a:pP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sldjump"/>
              </a:rPr>
              <a:t>散佈色情資訊</a:t>
            </a:r>
            <a:endParaRPr lang="en-US" altLang="zh-TW" sz="2400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6"/>
              </a:buBlip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048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14-2 </a:t>
            </a:r>
            <a:r>
              <a:rPr lang="zh-TW" altLang="en-US" sz="4400" dirty="0" smtClean="0">
                <a:cs typeface="Arial" pitchFamily="34" charset="0"/>
              </a:rPr>
              <a:t>電腦犯罪 </a:t>
            </a:r>
            <a:r>
              <a:rPr lang="en-US" altLang="zh-TW" sz="2400" dirty="0" smtClean="0">
                <a:cs typeface="Arial" pitchFamily="34" charset="0"/>
              </a:rPr>
              <a:t>(</a:t>
            </a:r>
            <a:r>
              <a:rPr lang="en-US" altLang="zh-TW" sz="2400" dirty="0">
                <a:cs typeface="Arial" pitchFamily="34" charset="0"/>
              </a:rPr>
              <a:t>1</a:t>
            </a:r>
            <a:r>
              <a:rPr lang="en-US" altLang="zh-TW" sz="2400" dirty="0" smtClean="0">
                <a:cs typeface="Arial" pitchFamily="34" charset="0"/>
              </a:rPr>
              <a:t>/2)</a:t>
            </a:r>
            <a:endParaRPr lang="zh-TW" altLang="en-US" sz="2400" dirty="0" smtClean="0">
              <a:cs typeface="Arial" pitchFamily="34" charset="0"/>
            </a:endParaRPr>
          </a:p>
        </p:txBody>
      </p:sp>
      <p:pic>
        <p:nvPicPr>
          <p:cNvPr id="9" name="圖片 8" descr="home_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82043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86868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dirty="0" smtClean="0">
                <a:cs typeface="Arial" pitchFamily="34" charset="0"/>
              </a:rPr>
              <a:t>14-2-2 </a:t>
            </a:r>
            <a:r>
              <a:rPr lang="zh-TW" altLang="en-US" dirty="0" smtClean="0">
                <a:cs typeface="Arial" pitchFamily="34" charset="0"/>
              </a:rPr>
              <a:t>電腦犯罪的蒐證與起訴</a:t>
            </a:r>
            <a:endParaRPr lang="zh-TW" altLang="en-US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3400" y="2667000"/>
            <a:ext cx="8305800" cy="361315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</a:rPr>
              <a:t>網路犯罪 </a:t>
            </a:r>
            <a:r>
              <a:rPr lang="en-US" altLang="zh-TW" sz="2400" dirty="0" smtClean="0">
                <a:solidFill>
                  <a:schemeClr val="tx1"/>
                </a:solidFill>
              </a:rPr>
              <a:t>(cyber crime) </a:t>
            </a:r>
            <a:r>
              <a:rPr lang="zh-TW" altLang="en-US" sz="2400" dirty="0" smtClean="0">
                <a:solidFill>
                  <a:schemeClr val="tx1"/>
                </a:solidFill>
              </a:rPr>
              <a:t>是電腦犯罪的一種，係指利用網路所提供的服務從事非法的犯罪行為。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電腦犯罪不易查緝的因素：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網際網路無遠弗屆的跨國特性，再加上匿名散播，很難查出犯罪者的真實身分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缺乏國際共同的法律標準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>
                <a:solidFill>
                  <a:schemeClr val="tx1"/>
                </a:solidFill>
              </a:rPr>
              <a:t>系統漏洞沒有即時修正及駭客工具容易取得</a:t>
            </a:r>
            <a:endParaRPr lang="zh-TW" altLang="en-US" sz="16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P.14-14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6096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 baseline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14-2 </a:t>
            </a:r>
            <a:r>
              <a:rPr lang="zh-TW" altLang="en-US" sz="4400" dirty="0" smtClean="0">
                <a:cs typeface="Arial" pitchFamily="34" charset="0"/>
              </a:rPr>
              <a:t>電腦犯罪 </a:t>
            </a:r>
            <a:r>
              <a:rPr lang="en-US" altLang="zh-TW" sz="2400" dirty="0" smtClean="0">
                <a:cs typeface="Arial" pitchFamily="34" charset="0"/>
              </a:rPr>
              <a:t>(2/2)</a:t>
            </a:r>
            <a:endParaRPr lang="zh-TW" altLang="en-US" sz="2400" dirty="0" smtClean="0">
              <a:cs typeface="Arial" pitchFamily="34" charset="0"/>
            </a:endParaRPr>
          </a:p>
        </p:txBody>
      </p:sp>
      <p:pic>
        <p:nvPicPr>
          <p:cNvPr id="8" name="圖片 7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43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&lt;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資訊部落</a:t>
            </a:r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&gt;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rPr>
              <a:t>網路購物與相關法條</a:t>
            </a:r>
            <a:endParaRPr lang="en-US" altLang="zh-TW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zh-TW" altLang="en-US" sz="2200" dirty="0" smtClean="0"/>
              <a:t>消費者在進行網路購物時應注意下列事項：</a:t>
            </a:r>
          </a:p>
          <a:p>
            <a:pPr lvl="1"/>
            <a:r>
              <a:rPr lang="zh-TW" altLang="en-US" sz="2000" dirty="0" smtClean="0"/>
              <a:t>查證業者身分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瞭解商品的相關資訊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詳讀交易事項 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保護個人隱私 </a:t>
            </a:r>
            <a:endParaRPr lang="en-US" altLang="zh-TW" sz="2000" dirty="0" smtClean="0"/>
          </a:p>
          <a:p>
            <a:pPr lvl="1"/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根據消費者保護法第</a:t>
            </a:r>
            <a:r>
              <a:rPr lang="en-US" altLang="zh-TW" sz="2000" dirty="0" smtClean="0"/>
              <a:t>19</a:t>
            </a:r>
            <a:r>
              <a:rPr lang="zh-TW" altLang="en-US" sz="2000" dirty="0" smtClean="0"/>
              <a:t>條的規定，「郵購或訪問買賣之消費者，對所收受之商品不願買受時，得於收受商品後七日內，退回商品或以書面通知企業經營者解除買賣契約，無須說明理由及負擔任何費用或價款。」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sz="2000" dirty="0" smtClean="0"/>
          </a:p>
          <a:p>
            <a:pPr marL="0" indent="0">
              <a:buNone/>
            </a:pPr>
            <a:r>
              <a:rPr lang="zh-TW" altLang="en-US" sz="2000" dirty="0" smtClean="0"/>
              <a:t>不過，為了保護業者不受到消費者的惡意蒙騙，消費者保護法第</a:t>
            </a:r>
            <a:r>
              <a:rPr lang="en-US" altLang="zh-TW" sz="2000" dirty="0" smtClean="0"/>
              <a:t>19</a:t>
            </a:r>
            <a:r>
              <a:rPr lang="zh-TW" altLang="en-US" sz="2000" dirty="0" smtClean="0"/>
              <a:t>條第</a:t>
            </a:r>
            <a:r>
              <a:rPr lang="en-US" altLang="zh-TW" sz="2000" dirty="0" smtClean="0"/>
              <a:t>3</a:t>
            </a:r>
            <a:r>
              <a:rPr lang="zh-TW" altLang="en-US" sz="2000" dirty="0" smtClean="0"/>
              <a:t>項亦規定，契約解除後，應依民法第</a:t>
            </a:r>
            <a:r>
              <a:rPr lang="en-US" altLang="zh-TW" sz="2000" dirty="0" smtClean="0"/>
              <a:t>259</a:t>
            </a:r>
            <a:r>
              <a:rPr lang="zh-TW" altLang="en-US" sz="2000" dirty="0" smtClean="0"/>
              <a:t>條的規定，由雙方當事人互負回復原狀的義務。</a:t>
            </a:r>
            <a:endParaRPr lang="en-US" altLang="zh-TW" sz="2000" dirty="0" smtClean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P.14-15</a:t>
            </a:r>
            <a:endParaRPr lang="zh-TW" altLang="en-US" sz="1400" dirty="0">
              <a:cs typeface="Arial" charset="0"/>
            </a:endParaRPr>
          </a:p>
        </p:txBody>
      </p:sp>
      <p:sp>
        <p:nvSpPr>
          <p:cNvPr id="13" name="內容版面配置區 14"/>
          <p:cNvSpPr txBox="1">
            <a:spLocks/>
          </p:cNvSpPr>
          <p:nvPr/>
        </p:nvSpPr>
        <p:spPr bwMode="auto">
          <a:xfrm>
            <a:off x="3886200" y="1865376"/>
            <a:ext cx="281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選擇安全的付款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保存交易資料 </a:t>
            </a:r>
            <a:endParaRPr kumimoji="0" lang="en-US" altLang="zh-TW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留意網路詐騙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圖片 7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43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14-3 </a:t>
            </a:r>
            <a:r>
              <a:rPr lang="zh-TW" altLang="en-US" sz="4400" dirty="0" smtClean="0">
                <a:cs typeface="Arial" pitchFamily="34" charset="0"/>
              </a:rPr>
              <a:t>資訊隱私權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5105400"/>
          </a:xfrm>
        </p:spPr>
        <p:txBody>
          <a:bodyPr/>
          <a:lstStyle/>
          <a:p>
            <a:r>
              <a:rPr lang="zh-TW" altLang="en-US" sz="2500" dirty="0">
                <a:solidFill>
                  <a:schemeClr val="tx1"/>
                </a:solidFill>
              </a:rPr>
              <a:t>資訊隱私權 </a:t>
            </a:r>
            <a:r>
              <a:rPr lang="en-US" altLang="zh-TW" sz="2500" dirty="0">
                <a:solidFill>
                  <a:schemeClr val="tx1"/>
                </a:solidFill>
              </a:rPr>
              <a:t>(information privacy) </a:t>
            </a:r>
            <a:r>
              <a:rPr lang="zh-TW" altLang="en-US" sz="2500" dirty="0">
                <a:solidFill>
                  <a:schemeClr val="tx1"/>
                </a:solidFill>
              </a:rPr>
              <a:t>泛指個人和企業拒絕或限制他人蒐集、處理或利用其資訊的</a:t>
            </a:r>
            <a:r>
              <a:rPr lang="zh-TW" altLang="en-US" sz="2500" dirty="0" smtClean="0">
                <a:solidFill>
                  <a:schemeClr val="tx1"/>
                </a:solidFill>
              </a:rPr>
              <a:t>權利。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r>
              <a:rPr lang="zh-TW" altLang="en-US" sz="2500" dirty="0" smtClean="0">
                <a:solidFill>
                  <a:schemeClr val="tx1"/>
                </a:solidFill>
              </a:rPr>
              <a:t>法務部</a:t>
            </a:r>
            <a:r>
              <a:rPr lang="zh-TW" altLang="en-US" sz="2500" dirty="0">
                <a:solidFill>
                  <a:schemeClr val="tx1"/>
                </a:solidFill>
              </a:rPr>
              <a:t>於民國</a:t>
            </a:r>
            <a:r>
              <a:rPr lang="en-US" altLang="zh-TW" sz="2500" dirty="0">
                <a:solidFill>
                  <a:schemeClr val="tx1"/>
                </a:solidFill>
              </a:rPr>
              <a:t>84</a:t>
            </a:r>
            <a:r>
              <a:rPr lang="zh-TW" altLang="en-US" sz="2500" dirty="0">
                <a:solidFill>
                  <a:schemeClr val="tx1"/>
                </a:solidFill>
              </a:rPr>
              <a:t>年針對個人制定了「電腦處理個人資料保護法」，之後於民國</a:t>
            </a:r>
            <a:r>
              <a:rPr lang="en-US" altLang="zh-TW" sz="2500" dirty="0">
                <a:solidFill>
                  <a:schemeClr val="tx1"/>
                </a:solidFill>
              </a:rPr>
              <a:t>99</a:t>
            </a:r>
            <a:r>
              <a:rPr lang="zh-TW" altLang="en-US" sz="2500" dirty="0">
                <a:solidFill>
                  <a:schemeClr val="tx1"/>
                </a:solidFill>
              </a:rPr>
              <a:t>年修正為「個人資料保護法」，並於民國</a:t>
            </a:r>
            <a:r>
              <a:rPr lang="en-US" altLang="zh-TW" sz="2500" dirty="0">
                <a:solidFill>
                  <a:schemeClr val="tx1"/>
                </a:solidFill>
              </a:rPr>
              <a:t>101</a:t>
            </a:r>
            <a:r>
              <a:rPr lang="zh-TW" altLang="en-US" sz="2500" dirty="0">
                <a:solidFill>
                  <a:schemeClr val="tx1"/>
                </a:solidFill>
              </a:rPr>
              <a:t>年</a:t>
            </a:r>
            <a:r>
              <a:rPr lang="en-US" altLang="zh-TW" sz="2500" dirty="0">
                <a:solidFill>
                  <a:schemeClr val="tx1"/>
                </a:solidFill>
              </a:rPr>
              <a:t>10</a:t>
            </a:r>
            <a:r>
              <a:rPr lang="zh-TW" altLang="en-US" sz="2500" dirty="0">
                <a:solidFill>
                  <a:schemeClr val="tx1"/>
                </a:solidFill>
              </a:rPr>
              <a:t>月</a:t>
            </a:r>
            <a:r>
              <a:rPr lang="en-US" altLang="zh-TW" sz="2500" dirty="0">
                <a:solidFill>
                  <a:schemeClr val="tx1"/>
                </a:solidFill>
              </a:rPr>
              <a:t>1</a:t>
            </a:r>
            <a:r>
              <a:rPr lang="zh-TW" altLang="en-US" sz="2500" dirty="0">
                <a:solidFill>
                  <a:schemeClr val="tx1"/>
                </a:solidFill>
              </a:rPr>
              <a:t>日正式上路，目的是規範個人資料之蒐集、處理及利用，以避免人格權受侵害，並促進個人資料之合理利用用</a:t>
            </a:r>
            <a:r>
              <a:rPr lang="zh-TW" altLang="en-US" sz="2500" dirty="0" smtClean="0">
                <a:solidFill>
                  <a:schemeClr val="tx1"/>
                </a:solidFill>
              </a:rPr>
              <a:t>。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r>
              <a:rPr lang="zh-TW" altLang="en-US" sz="2500" dirty="0" smtClean="0">
                <a:solidFill>
                  <a:schemeClr val="tx1"/>
                </a:solidFill>
              </a:rPr>
              <a:t>幾個涉及資訊隱私權爭議的情況：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500" dirty="0" smtClean="0">
                <a:solidFill>
                  <a:schemeClr val="tx1"/>
                </a:solidFill>
              </a:rPr>
              <a:t>濫發垃圾郵件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500" dirty="0" smtClean="0">
                <a:solidFill>
                  <a:schemeClr val="tx1"/>
                </a:solidFill>
              </a:rPr>
              <a:t>監看員工使用電腦的情況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500" dirty="0" smtClean="0">
                <a:solidFill>
                  <a:schemeClr val="tx1"/>
                </a:solidFill>
              </a:rPr>
              <a:t>監看網站的瀏覽者</a:t>
            </a:r>
            <a:endParaRPr lang="en-US" altLang="zh-TW" sz="2500" dirty="0" smtClean="0">
              <a:solidFill>
                <a:schemeClr val="tx1"/>
              </a:solidFill>
            </a:endParaRPr>
          </a:p>
          <a:p>
            <a:endParaRPr lang="zh-TW" altLang="en-US" sz="25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391400" y="714375"/>
            <a:ext cx="152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P.14-16~P.14-18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43" y="6096000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4400" dirty="0" smtClean="0">
                <a:cs typeface="Arial" pitchFamily="34" charset="0"/>
              </a:rPr>
              <a:t>14-4 </a:t>
            </a:r>
            <a:r>
              <a:rPr lang="zh-TW" altLang="en-US" sz="4400" dirty="0" smtClean="0">
                <a:cs typeface="Arial" pitchFamily="34" charset="0"/>
              </a:rPr>
              <a:t>智慧財產權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51054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000" dirty="0" smtClean="0">
                <a:solidFill>
                  <a:schemeClr val="tx1"/>
                </a:solidFill>
              </a:rPr>
              <a:t>智慧財產 </a:t>
            </a:r>
            <a:r>
              <a:rPr lang="en-US" altLang="zh-TW" sz="2000" dirty="0" smtClean="0">
                <a:solidFill>
                  <a:schemeClr val="tx1"/>
                </a:solidFill>
              </a:rPr>
              <a:t>(intellectual property) </a:t>
            </a:r>
            <a:r>
              <a:rPr lang="zh-TW" altLang="en-US" sz="2000" dirty="0" smtClean="0">
                <a:solidFill>
                  <a:schemeClr val="tx1"/>
                </a:solidFill>
              </a:rPr>
              <a:t>指的是由人類的精神活動所產生的成果，而佔有和支配智慧財產的法律地位即為智慧財產權 </a:t>
            </a:r>
            <a:r>
              <a:rPr lang="en-US" altLang="zh-TW" sz="2000" dirty="0" smtClean="0">
                <a:solidFill>
                  <a:schemeClr val="tx1"/>
                </a:solidFill>
              </a:rPr>
              <a:t>(IPR</a:t>
            </a:r>
            <a:r>
              <a:rPr lang="zh-TW" altLang="en-US" sz="2000" dirty="0" smtClean="0">
                <a:solidFill>
                  <a:schemeClr val="tx1"/>
                </a:solidFill>
              </a:rPr>
              <a:t>，</a:t>
            </a:r>
            <a:r>
              <a:rPr lang="en-US" altLang="zh-TW" sz="2000" dirty="0" smtClean="0">
                <a:solidFill>
                  <a:schemeClr val="tx1"/>
                </a:solidFill>
              </a:rPr>
              <a:t>intellectual property rights)</a:t>
            </a:r>
            <a:r>
              <a:rPr lang="zh-TW" altLang="en-US" sz="2000" dirty="0" smtClean="0">
                <a:solidFill>
                  <a:schemeClr val="tx1"/>
                </a:solidFill>
              </a:rPr>
              <a:t>，包括：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著作權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商標權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專利權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產地標示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工業設計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積體電路之電路佈局權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未公開資訊之保護 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</a:rPr>
              <a:t>營業秘密</a:t>
            </a:r>
            <a:r>
              <a:rPr lang="en-US" altLang="zh-TW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zh-TW" altLang="en-US" sz="1800" dirty="0" smtClean="0">
                <a:solidFill>
                  <a:schemeClr val="tx1"/>
                </a:solidFill>
              </a:rPr>
              <a:t>授權契約中違反競爭行為之管理 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</a:rPr>
              <a:t>公平交易</a:t>
            </a:r>
            <a:r>
              <a:rPr lang="en-US" altLang="zh-TW" sz="1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2000" dirty="0">
                <a:solidFill>
                  <a:schemeClr val="tx1"/>
                </a:solidFill>
              </a:rPr>
              <a:t>智慧財產權屬於無體財產權</a:t>
            </a:r>
            <a:r>
              <a:rPr lang="zh-TW" altLang="en-US" sz="2000" dirty="0" smtClean="0">
                <a:solidFill>
                  <a:schemeClr val="tx1"/>
                </a:solidFill>
              </a:rPr>
              <a:t>，其</a:t>
            </a:r>
            <a:r>
              <a:rPr lang="zh-TW" altLang="en-US" sz="2000" dirty="0">
                <a:solidFill>
                  <a:schemeClr val="tx1"/>
                </a:solidFill>
              </a:rPr>
              <a:t>具體表現須藉由相關法令呈現，例如著作權法、商標法、專利法、光碟管理條例、營業秘密法、積體電路電路佈局保護法、植物品種及種苗法、公平交易法等，其中與電腦軟體關係較為密切的有</a:t>
            </a:r>
            <a:r>
              <a:rPr lang="zh-TW" altLang="en-US" sz="2000" dirty="0">
                <a:solidFill>
                  <a:schemeClr val="tx1"/>
                </a:solidFill>
                <a:hlinkClick r:id="rId2" action="ppaction://hlinksldjump"/>
              </a:rPr>
              <a:t>著作權法</a:t>
            </a:r>
            <a:r>
              <a:rPr lang="zh-TW" altLang="en-US" sz="2000" dirty="0">
                <a:solidFill>
                  <a:schemeClr val="tx1"/>
                </a:solidFill>
              </a:rPr>
              <a:t>、</a:t>
            </a:r>
            <a:r>
              <a:rPr lang="zh-TW" altLang="en-US" sz="2000" dirty="0">
                <a:solidFill>
                  <a:schemeClr val="tx1"/>
                </a:solidFill>
                <a:hlinkClick r:id="rId3" action="ppaction://hlinksldjump"/>
              </a:rPr>
              <a:t>專利法</a:t>
            </a:r>
            <a:r>
              <a:rPr lang="zh-TW" altLang="en-US" sz="2000" dirty="0">
                <a:solidFill>
                  <a:schemeClr val="tx1"/>
                </a:solidFill>
              </a:rPr>
              <a:t>和</a:t>
            </a:r>
            <a:r>
              <a:rPr lang="zh-TW" altLang="en-US" sz="2000" dirty="0">
                <a:solidFill>
                  <a:schemeClr val="tx1"/>
                </a:solidFill>
                <a:hlinkClick r:id="rId4" action="ppaction://hlinksldjump"/>
              </a:rPr>
              <a:t>營業秘密</a:t>
            </a:r>
            <a:r>
              <a:rPr lang="zh-TW" altLang="en-US" sz="2000" dirty="0" smtClean="0">
                <a:solidFill>
                  <a:schemeClr val="tx1"/>
                </a:solidFill>
                <a:hlinkClick r:id="rId4" action="ppaction://hlinksldjump"/>
              </a:rPr>
              <a:t>法</a:t>
            </a:r>
            <a:r>
              <a:rPr lang="zh-TW" altLang="en-US" sz="2000" dirty="0" smtClean="0">
                <a:solidFill>
                  <a:schemeClr val="tx1"/>
                </a:solidFill>
              </a:rPr>
              <a:t>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413583" y="714375"/>
            <a:ext cx="17304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>
                <a:cs typeface="Arial" charset="0"/>
              </a:rPr>
              <a:t>P.14-19 ~ </a:t>
            </a:r>
            <a:r>
              <a:rPr lang="en-US" altLang="zh-TW" sz="1400" dirty="0" smtClean="0">
                <a:cs typeface="Arial" charset="0"/>
              </a:rPr>
              <a:t>P.14-24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43" y="620550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1490</Words>
  <Application>Microsoft Office PowerPoint</Application>
  <PresentationFormat>如螢幕大小 (4:3)</PresentationFormat>
  <Paragraphs>162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旅程</vt:lpstr>
      <vt:lpstr>PowerPoint 簡報</vt:lpstr>
      <vt:lpstr>PowerPoint 簡報</vt:lpstr>
      <vt:lpstr>14-1 資訊倫理</vt:lpstr>
      <vt:lpstr>14-2-1 電腦犯罪的類型與刑責</vt:lpstr>
      <vt:lpstr>14-2-2 電腦犯罪的蒐證與起訴</vt:lpstr>
      <vt:lpstr>&lt;資訊部落&gt;網路購物與相關法條</vt:lpstr>
      <vt:lpstr>14-3 資訊隱私權</vt:lpstr>
      <vt:lpstr>14-4 智慧財產權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14-4-1  著作權法</vt:lpstr>
      <vt:lpstr>PowerPoint 簡報</vt:lpstr>
      <vt:lpstr>14-4-2 專利法</vt:lpstr>
      <vt:lpstr>14-4-3 營業秘密法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資訊倫理與法律</dc:title>
  <dc:creator>Jean</dc:creator>
  <cp:lastModifiedBy>Jean</cp:lastModifiedBy>
  <cp:revision>259</cp:revision>
  <cp:lastPrinted>1601-01-01T00:00:00Z</cp:lastPrinted>
  <dcterms:created xsi:type="dcterms:W3CDTF">1601-01-01T00:00:00Z</dcterms:created>
  <dcterms:modified xsi:type="dcterms:W3CDTF">2017-05-11T08:25:09Z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