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5" r:id="rId36"/>
    <p:sldId id="323" r:id="rId37"/>
    <p:sldId id="326" r:id="rId38"/>
    <p:sldId id="327" r:id="rId39"/>
    <p:sldId id="328" r:id="rId40"/>
    <p:sldId id="324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27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9BC60-8007-417D-907C-6D1DE7406C59}" type="datetimeFigureOut">
              <a:rPr lang="zh-TW" altLang="en-US" smtClean="0"/>
              <a:pPr/>
              <a:t>2014/6/27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413C-6151-485F-9962-B1C56C184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1240" y="260648"/>
            <a:ext cx="3862760" cy="345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0" y="3691136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ltGray">
          <a:xfrm>
            <a:off x="1474788" y="4149080"/>
            <a:ext cx="7129462" cy="11531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81472" y="1772816"/>
            <a:ext cx="6950968" cy="19476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44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4149080"/>
            <a:ext cx="6858000" cy="1080120"/>
          </a:xfrm>
        </p:spPr>
        <p:txBody>
          <a:bodyPr anchor="ctr" anchorCtr="0"/>
          <a:lstStyle>
            <a:lvl1pPr marL="0" indent="0">
              <a:buFont typeface="Wingdings" pitchFamily="2" charset="2"/>
              <a:buNone/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pic>
        <p:nvPicPr>
          <p:cNvPr id="12" name="圖片 11" descr="logo-彩色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39896" y="6092144"/>
            <a:ext cx="1664208" cy="649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96CEC-733A-46D3-917C-418630115C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916A-F615-40C3-9E05-5869ADD79E2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</p:spPr>
        <p:txBody>
          <a:bodyPr/>
          <a:lstStyle>
            <a:lvl1pPr>
              <a:defRPr/>
            </a:lvl1pPr>
          </a:lstStyle>
          <a:p>
            <a:fld id="{7949A3C6-49A1-4713-9DE6-2C5E6EC7BB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31840" y="6485780"/>
            <a:ext cx="2895600" cy="22860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14863" y="6487886"/>
            <a:ext cx="2133600" cy="253482"/>
          </a:xfrm>
        </p:spPr>
        <p:txBody>
          <a:bodyPr/>
          <a:lstStyle>
            <a:lvl1pPr algn="r">
              <a:defRPr/>
            </a:lvl1pPr>
          </a:lstStyle>
          <a:p>
            <a:fld id="{83FE7D23-0475-4066-ABCE-93CFF551CD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7239-F834-4B68-A10E-746412350E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F414-E264-4BD1-9116-0105E46CE03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B8F35-A4EF-4B34-AE69-BBF08CD2CA9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5919-3C5C-4031-B568-84489E3F4A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6D83-213A-4036-B97B-EFED9FA872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3D64-E5B1-4EE7-AC19-8334BDEEC1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1C04-FC9E-4AC2-8A66-5D03A63BC7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468313" y="116633"/>
            <a:ext cx="7488237" cy="83745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5780"/>
            <a:ext cx="2667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  <a:ea typeface="新細明體" charset="-120"/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48578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+mn-lt"/>
                <a:ea typeface="新細明體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6485" y="6496879"/>
            <a:ext cx="2133600" cy="2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新細明體" charset="-120"/>
              </a:defRPr>
            </a:lvl1pPr>
          </a:lstStyle>
          <a:p>
            <a:fld id="{FCA824C2-04EC-449F-9020-3C8850C258F5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188640"/>
            <a:ext cx="7162800" cy="6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0"/>
            <a:ext cx="96012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cap="none" spc="0" baseline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Book Antiqua" pitchFamily="18" charset="0"/>
          <a:ea typeface="新細明體" pitchFamily="18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chemeClr val="accent4"/>
        </a:buClr>
        <a:buFont typeface="Wingdings" pitchFamily="2" charset="2"/>
        <a:buChar char="v"/>
        <a:defRPr sz="3200" baseline="0">
          <a:solidFill>
            <a:schemeClr val="bg2">
              <a:lumMod val="10000"/>
            </a:schemeClr>
          </a:solidFill>
          <a:latin typeface="Book Antiqua" pitchFamily="18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baseline="0">
          <a:solidFill>
            <a:schemeClr val="tx1"/>
          </a:solidFill>
          <a:latin typeface="Book Antiqua" pitchFamily="18" charset="0"/>
          <a:ea typeface="標楷體" pitchFamily="65" charset="-120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Char char="•"/>
        <a:defRPr sz="2400" baseline="0">
          <a:solidFill>
            <a:schemeClr val="tx1"/>
          </a:solidFill>
          <a:latin typeface="Book Antiqua" pitchFamily="18" charset="0"/>
          <a:ea typeface="標楷體" pitchFamily="65" charset="-120"/>
        </a:defRPr>
      </a:lvl3pPr>
      <a:lvl4pPr marL="1600200" indent="-228600" algn="l" rtl="0" eaLnBrk="1" fontAlgn="base" hangingPunct="1">
        <a:spcBef>
          <a:spcPts val="8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Book Antiqua" pitchFamily="18" charset="0"/>
          <a:ea typeface="標楷體" pitchFamily="65" charset="-120"/>
        </a:defRPr>
      </a:lvl4pPr>
      <a:lvl5pPr marL="2057400" indent="-228600" algn="l" rtl="0" eaLnBrk="1" fontAlgn="base" hangingPunct="1">
        <a:spcBef>
          <a:spcPts val="8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Book Antiqua" pitchFamily="18" charset="0"/>
          <a:ea typeface="標楷體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 3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企業內部的創新管理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3.2 </a:t>
            </a:r>
            <a:r>
              <a:rPr lang="zh-TW" altLang="en-US" dirty="0" smtClean="0"/>
              <a:t>的皮爾森架構說明了不確定性本質隨時間變化的方式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本</a:t>
            </a:r>
            <a:r>
              <a:rPr lang="zh-TW" altLang="en-US" dirty="0" smtClean="0"/>
              <a:t>架構</a:t>
            </a:r>
            <a:r>
              <a:rPr lang="zh-TW" altLang="en-US" dirty="0" smtClean="0"/>
              <a:t>有兩</a:t>
            </a:r>
            <a:r>
              <a:rPr lang="zh-TW" altLang="en-US" dirty="0" smtClean="0"/>
              <a:t>個主要條件，目標的不確定性為縱軸，手段的不確定性為橫軸，共分為</a:t>
            </a:r>
            <a:r>
              <a:rPr lang="zh-TW" altLang="en-US" dirty="0" smtClean="0"/>
              <a:t>四個</a:t>
            </a:r>
            <a:r>
              <a:rPr lang="zh-TW" altLang="en-US" dirty="0" smtClean="0"/>
              <a:t>象限。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</a:t>
            </a:r>
            <a:r>
              <a:rPr lang="zh-TW" altLang="en-US" dirty="0" smtClean="0"/>
              <a:t>象限</a:t>
            </a:r>
            <a:r>
              <a:rPr lang="zh-TW" altLang="en-US" dirty="0" smtClean="0"/>
              <a:t>稱為</a:t>
            </a:r>
            <a:r>
              <a:rPr lang="zh-TW" altLang="en-US" dirty="0" smtClean="0">
                <a:solidFill>
                  <a:srgbClr val="C00000"/>
                </a:solidFill>
              </a:rPr>
              <a:t>探索性研究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exploratory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research</a:t>
            </a:r>
            <a:r>
              <a:rPr lang="en-US" altLang="zh-TW" dirty="0" smtClean="0">
                <a:solidFill>
                  <a:srgbClr val="C00000"/>
                </a:solidFill>
              </a:rPr>
              <a:t>) </a:t>
            </a:r>
            <a:r>
              <a:rPr lang="zh-TW" altLang="en-US" dirty="0" smtClean="0"/>
              <a:t>或「藍天」</a:t>
            </a:r>
            <a:r>
              <a:rPr lang="en-US" altLang="zh-TW" dirty="0" smtClean="0"/>
              <a:t>(blue sky) </a:t>
            </a:r>
            <a:r>
              <a:rPr lang="zh-TW" altLang="en-US" dirty="0" smtClean="0"/>
              <a:t>研究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舉例來說，微軟大部分的研究</a:t>
            </a:r>
            <a:r>
              <a:rPr lang="zh-TW" altLang="en-US" dirty="0" smtClean="0"/>
              <a:t>在美國</a:t>
            </a:r>
            <a:r>
              <a:rPr lang="zh-TW" altLang="en-US" dirty="0" smtClean="0"/>
              <a:t>西雅圖進行，有趣的是，這個研究中心稱為校園</a:t>
            </a:r>
            <a:r>
              <a:rPr lang="en-US" altLang="zh-TW" dirty="0" smtClean="0"/>
              <a:t>(campus)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第二</a:t>
            </a:r>
            <a:r>
              <a:rPr lang="zh-TW" altLang="en-US" dirty="0" smtClean="0"/>
              <a:t>象限</a:t>
            </a:r>
            <a:r>
              <a:rPr lang="zh-TW" altLang="en-US" dirty="0" smtClean="0"/>
              <a:t>常稱為</a:t>
            </a:r>
            <a:r>
              <a:rPr lang="zh-TW" altLang="en-US" dirty="0" smtClean="0">
                <a:solidFill>
                  <a:srgbClr val="C00000"/>
                </a:solidFill>
              </a:rPr>
              <a:t>開發工程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development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engineering)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dirty="0" smtClean="0"/>
              <a:t>健</a:t>
            </a:r>
            <a:r>
              <a:rPr lang="zh-TW" altLang="en-US" dirty="0" smtClean="0"/>
              <a:t>力士</a:t>
            </a:r>
            <a:r>
              <a:rPr lang="en-US" altLang="zh-TW" dirty="0" smtClean="0"/>
              <a:t>(Guinness) </a:t>
            </a:r>
            <a:r>
              <a:rPr lang="zh-TW" altLang="en-US" dirty="0" smtClean="0"/>
              <a:t>啤酒的</a:t>
            </a:r>
            <a:r>
              <a:rPr lang="en-US" altLang="zh-TW" dirty="0" smtClean="0"/>
              <a:t>In-can </a:t>
            </a:r>
            <a:r>
              <a:rPr lang="zh-TW" altLang="en-US" dirty="0" smtClean="0"/>
              <a:t>系統便是一個很好的例子。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第三</a:t>
            </a:r>
            <a:r>
              <a:rPr lang="zh-TW" altLang="en-US" dirty="0" smtClean="0"/>
              <a:t>象限</a:t>
            </a:r>
            <a:r>
              <a:rPr lang="zh-TW" altLang="en-US" dirty="0" smtClean="0"/>
              <a:t>稱為</a:t>
            </a:r>
            <a:r>
              <a:rPr lang="zh-TW" altLang="en-US" dirty="0" smtClean="0">
                <a:solidFill>
                  <a:srgbClr val="C00000"/>
                </a:solidFill>
              </a:rPr>
              <a:t>應用工程</a:t>
            </a:r>
            <a:r>
              <a:rPr lang="en-US" altLang="zh-TW" dirty="0" smtClean="0">
                <a:solidFill>
                  <a:srgbClr val="C00000"/>
                </a:solidFill>
              </a:rPr>
              <a:t>(application engineering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zh-TW" altLang="en-US" dirty="0" smtClean="0"/>
              <a:t>舉例來說，</a:t>
            </a:r>
            <a:r>
              <a:rPr lang="zh-TW" altLang="en-US" dirty="0" smtClean="0"/>
              <a:t>用來製造</a:t>
            </a:r>
            <a:r>
              <a:rPr lang="zh-TW" altLang="en-US" dirty="0" smtClean="0"/>
              <a:t>防彈衣的原料克維拉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kevlar</a:t>
            </a:r>
            <a:r>
              <a:rPr lang="en-US" altLang="zh-TW" dirty="0" smtClean="0"/>
              <a:t>) </a:t>
            </a:r>
            <a:r>
              <a:rPr lang="zh-TW" altLang="en-US" dirty="0" smtClean="0"/>
              <a:t>目前也應用在許多不同的產品上，由於</a:t>
            </a:r>
            <a:r>
              <a:rPr lang="zh-TW" altLang="en-US" dirty="0" smtClean="0"/>
              <a:t>成本</a:t>
            </a:r>
            <a:r>
              <a:rPr lang="zh-TW" altLang="en-US" dirty="0" smtClean="0"/>
              <a:t>或成效的關係，許多產品並不合用，但經由這樣的努力，可能會出現</a:t>
            </a:r>
            <a:r>
              <a:rPr lang="zh-TW" altLang="en-US" dirty="0" smtClean="0"/>
              <a:t>其他新</a:t>
            </a:r>
            <a:r>
              <a:rPr lang="zh-TW" altLang="en-US" dirty="0" smtClean="0"/>
              <a:t>的或改良的產品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第四</a:t>
            </a:r>
            <a:r>
              <a:rPr lang="zh-TW" altLang="en-US" dirty="0" smtClean="0"/>
              <a:t>象限結合</a:t>
            </a:r>
            <a:r>
              <a:rPr lang="zh-TW" altLang="en-US" dirty="0" smtClean="0"/>
              <a:t>市場機會和</a:t>
            </a:r>
            <a:r>
              <a:rPr lang="zh-TW" altLang="en-US" dirty="0" smtClean="0"/>
              <a:t>科技</a:t>
            </a:r>
            <a:r>
              <a:rPr lang="zh-TW" altLang="en-US" dirty="0" smtClean="0"/>
              <a:t>能力，主導改良現有產品或創造新產品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諾基亞</a:t>
            </a:r>
            <a:r>
              <a:rPr lang="zh-TW" altLang="en-US" dirty="0" smtClean="0"/>
              <a:t>便是一個</a:t>
            </a:r>
            <a:r>
              <a:rPr lang="zh-TW" altLang="en-US" dirty="0" smtClean="0"/>
              <a:t>成功</a:t>
            </a:r>
            <a:r>
              <a:rPr lang="zh-TW" altLang="en-US" dirty="0" smtClean="0"/>
              <a:t>的例子。這家公司能快速在市場上推出新型手機，維持市場的龍頭地位。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不確定性圖的應用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不確定性圖的價值在於以簡單的方法傳達複雜的訊息，部分則在於</a:t>
            </a:r>
            <a:r>
              <a:rPr lang="zh-TW" altLang="en-US" dirty="0" smtClean="0"/>
              <a:t>分辨不同</a:t>
            </a:r>
            <a:r>
              <a:rPr lang="zh-TW" altLang="en-US" dirty="0" smtClean="0"/>
              <a:t>企業特性的能力。不確定性圖說明了一個重要訊息，就是產品管理和</a:t>
            </a:r>
            <a:r>
              <a:rPr lang="zh-TW" altLang="en-US" dirty="0" smtClean="0"/>
              <a:t>流程</a:t>
            </a:r>
            <a:r>
              <a:rPr lang="zh-TW" altLang="en-US" dirty="0" smtClean="0"/>
              <a:t>創新兩者大不相同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大部分</a:t>
            </a:r>
            <a:r>
              <a:rPr lang="zh-TW" altLang="en-US" dirty="0" smtClean="0"/>
              <a:t>的企業</a:t>
            </a:r>
            <a:r>
              <a:rPr lang="zh-TW" altLang="en-US" dirty="0" smtClean="0"/>
              <a:t>活動都</a:t>
            </a:r>
            <a:r>
              <a:rPr lang="zh-TW" altLang="en-US" dirty="0" smtClean="0"/>
              <a:t>落在這兩個極端之內，不同的環境需要截然不同的管理技巧和企業環境</a:t>
            </a:r>
            <a:r>
              <a:rPr lang="zh-TW" altLang="en-US" dirty="0" smtClean="0"/>
              <a:t>，這</a:t>
            </a:r>
            <a:r>
              <a:rPr lang="zh-TW" altLang="en-US" dirty="0" smtClean="0"/>
              <a:t>也帶來了有關創新所需企業結構和文化的問題，以下幾節中，我們將更</a:t>
            </a:r>
            <a:r>
              <a:rPr lang="zh-TW" altLang="en-US" dirty="0" smtClean="0"/>
              <a:t>深入</a:t>
            </a:r>
            <a:r>
              <a:rPr lang="zh-TW" altLang="en-US" dirty="0" smtClean="0"/>
              <a:t>的討論。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第一象限所強調的創新活動是創意和發展並非立即可行的商業產品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在全錄</a:t>
            </a:r>
            <a:r>
              <a:rPr lang="en-US" altLang="zh-TW" dirty="0" smtClean="0"/>
              <a:t>(Xerox) </a:t>
            </a:r>
            <a:r>
              <a:rPr lang="zh-TW" altLang="en-US" dirty="0" smtClean="0"/>
              <a:t>的帕洛阿爾托</a:t>
            </a:r>
            <a:r>
              <a:rPr lang="en-US" altLang="zh-TW" dirty="0" smtClean="0"/>
              <a:t>(</a:t>
            </a:r>
            <a:r>
              <a:rPr lang="en-US" altLang="zh-TW" dirty="0" smtClean="0"/>
              <a:t>Palo</a:t>
            </a:r>
            <a:r>
              <a:rPr lang="zh-TW" altLang="en-US" dirty="0" smtClean="0"/>
              <a:t> </a:t>
            </a:r>
            <a:r>
              <a:rPr lang="en-US" altLang="zh-TW" dirty="0" smtClean="0"/>
              <a:t>Alto</a:t>
            </a:r>
            <a:r>
              <a:rPr lang="en-US" altLang="zh-TW" dirty="0" smtClean="0"/>
              <a:t>) </a:t>
            </a:r>
            <a:r>
              <a:rPr lang="zh-TW" altLang="en-US" dirty="0" smtClean="0"/>
              <a:t>實驗室內，最早的電腦繪圖軟體科技可追溯至</a:t>
            </a:r>
            <a:r>
              <a:rPr lang="en-US" altLang="zh-TW" dirty="0" smtClean="0"/>
              <a:t>1970 </a:t>
            </a:r>
            <a:r>
              <a:rPr lang="zh-TW" altLang="en-US" dirty="0" smtClean="0"/>
              <a:t>年代。全錄當時</a:t>
            </a:r>
            <a:r>
              <a:rPr lang="zh-TW" altLang="en-US" dirty="0" smtClean="0"/>
              <a:t>並不</a:t>
            </a:r>
            <a:r>
              <a:rPr lang="zh-TW" altLang="en-US" dirty="0" smtClean="0"/>
              <a:t>瞭解這項研究對未來可能造成的貢獻，決定不再進一步發展這項科技。</a:t>
            </a:r>
            <a:r>
              <a:rPr lang="zh-TW" altLang="en-US" dirty="0" smtClean="0"/>
              <a:t>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en-US" altLang="zh-TW" dirty="0" smtClean="0"/>
              <a:t>1980 </a:t>
            </a:r>
            <a:r>
              <a:rPr lang="zh-TW" altLang="en-US" dirty="0" smtClean="0"/>
              <a:t>年代卻由蘋果電腦</a:t>
            </a:r>
            <a:r>
              <a:rPr lang="en-US" altLang="zh-TW" dirty="0" smtClean="0"/>
              <a:t>(Apple Computer) </a:t>
            </a:r>
            <a:r>
              <a:rPr lang="zh-TW" altLang="en-US" dirty="0" smtClean="0"/>
              <a:t>和微軟成功開發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象限的研究通常較難以評估。科技經理人或許比較瞭解科技，但商業經理人卻可以看到不同的商機。持續正式和非正式的討論通常是全面探索機會最好的方法，希望公司能做出正確決策，決定支援哪些專案、終止哪些專案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科學家</a:t>
            </a:r>
            <a:r>
              <a:rPr lang="zh-TW" altLang="en-US" dirty="0" smtClean="0"/>
              <a:t>通常</a:t>
            </a:r>
            <a:r>
              <a:rPr lang="zh-TW" altLang="en-US" dirty="0" smtClean="0"/>
              <a:t>將</a:t>
            </a:r>
            <a:r>
              <a:rPr lang="zh-TW" altLang="en-US" dirty="0" smtClean="0"/>
              <a:t>第四</a:t>
            </a:r>
            <a:r>
              <a:rPr lang="zh-TW" altLang="en-US" dirty="0" smtClean="0"/>
              <a:t>象限的</a:t>
            </a:r>
            <a:r>
              <a:rPr lang="zh-TW" altLang="en-US" dirty="0" smtClean="0"/>
              <a:t>活動視為「重組」現有</a:t>
            </a:r>
            <a:r>
              <a:rPr lang="zh-TW" altLang="en-US" dirty="0" smtClean="0"/>
              <a:t>科技</a:t>
            </a:r>
            <a:r>
              <a:rPr lang="zh-TW" altLang="en-US" dirty="0" smtClean="0"/>
              <a:t>。但企業經理人通常會非常高興，因為這類專案較貼近市場。</a:t>
            </a:r>
          </a:p>
          <a:p>
            <a:r>
              <a:rPr lang="zh-TW" altLang="en-US" dirty="0" smtClean="0"/>
              <a:t>在</a:t>
            </a:r>
            <a:r>
              <a:rPr lang="zh-TW" altLang="en-US" dirty="0" smtClean="0"/>
              <a:t>第三象限中，企業探索</a:t>
            </a:r>
            <a:r>
              <a:rPr lang="zh-TW" altLang="en-US" dirty="0" smtClean="0"/>
              <a:t>現有科技</a:t>
            </a:r>
            <a:r>
              <a:rPr lang="zh-TW" altLang="en-US" dirty="0" smtClean="0"/>
              <a:t>的潛在使用方法，努力研究該進入哪些市場；然而在第二象限中，</a:t>
            </a:r>
            <a:r>
              <a:rPr lang="zh-TW" altLang="en-US" dirty="0" smtClean="0"/>
              <a:t>需要特別</a:t>
            </a:r>
            <a:r>
              <a:rPr lang="zh-TW" altLang="en-US" dirty="0" smtClean="0"/>
              <a:t>的專案管理技巧，確保專案順利完成或在成本暴增之前予以終止。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Henderson </a:t>
            </a:r>
            <a:r>
              <a:rPr lang="en-US" altLang="zh-TW" dirty="0" smtClean="0"/>
              <a:t>&amp; Clark (1990) </a:t>
            </a:r>
            <a:r>
              <a:rPr lang="zh-TW" altLang="en-US" dirty="0" smtClean="0"/>
              <a:t>將</a:t>
            </a:r>
            <a:r>
              <a:rPr lang="zh-TW" altLang="en-US" dirty="0" smtClean="0"/>
              <a:t>技術</a:t>
            </a:r>
            <a:r>
              <a:rPr lang="zh-TW" altLang="en-US" dirty="0" smtClean="0"/>
              <a:t>知識分為技術組成因素以及因素間的知識結構兩</a:t>
            </a:r>
            <a:r>
              <a:rPr lang="zh-TW" altLang="en-US" dirty="0" smtClean="0"/>
              <a:t>部分。</a:t>
            </a:r>
            <a:r>
              <a:rPr lang="zh-TW" altLang="en-US" dirty="0" smtClean="0"/>
              <a:t>在</a:t>
            </a:r>
            <a:r>
              <a:rPr lang="zh-TW" altLang="en-US" dirty="0" smtClean="0"/>
              <a:t>這樣的</a:t>
            </a:r>
            <a:r>
              <a:rPr lang="zh-TW" altLang="en-US" dirty="0" smtClean="0"/>
              <a:t>架構中，技術發展若同時於組成因素及相關知識中進行改變，便屬於</a:t>
            </a:r>
            <a:r>
              <a:rPr lang="zh-TW" altLang="en-US" dirty="0" smtClean="0"/>
              <a:t>突破性</a:t>
            </a:r>
            <a:r>
              <a:rPr lang="zh-TW" altLang="en-US" dirty="0" smtClean="0"/>
              <a:t>創新的部分；同理，若僅處理既有的組成因素及相關知識，則屬於漸進</a:t>
            </a:r>
            <a:r>
              <a:rPr lang="zh-TW" altLang="en-US" dirty="0" smtClean="0"/>
              <a:t>式創新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688" y="188640"/>
            <a:ext cx="7408688" cy="69401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3.3 </a:t>
            </a:r>
            <a:r>
              <a:rPr lang="zh-TW" altLang="en-US" dirty="0" smtClean="0"/>
              <a:t>知識結構與知識組成因素矩陣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83479" cy="480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3.4 </a:t>
            </a:r>
            <a:r>
              <a:rPr lang="zh-TW" altLang="en-US" dirty="0" smtClean="0"/>
              <a:t>使用二維的</a:t>
            </a:r>
            <a:r>
              <a:rPr lang="zh-TW" altLang="en-US" dirty="0" smtClean="0"/>
              <a:t>方式</a:t>
            </a:r>
            <a:r>
              <a:rPr lang="zh-TW" altLang="en-US" dirty="0" smtClean="0"/>
              <a:t>來說明創新所需要的管理範圍，縱軸採用學者</a:t>
            </a:r>
            <a:r>
              <a:rPr lang="en-US" altLang="zh-TW" dirty="0" smtClean="0"/>
              <a:t>Coombs </a:t>
            </a:r>
            <a:r>
              <a:rPr lang="zh-TW" altLang="en-US" dirty="0" smtClean="0"/>
              <a:t>等人</a:t>
            </a:r>
            <a:r>
              <a:rPr lang="en-US" altLang="zh-TW" dirty="0" smtClean="0"/>
              <a:t>(1998) </a:t>
            </a:r>
            <a:r>
              <a:rPr lang="zh-TW" altLang="en-US" dirty="0" smtClean="0"/>
              <a:t>提出</a:t>
            </a:r>
            <a:r>
              <a:rPr lang="zh-TW" altLang="en-US" dirty="0" smtClean="0"/>
              <a:t>之研發</a:t>
            </a:r>
            <a:r>
              <a:rPr lang="zh-TW" altLang="en-US" dirty="0" smtClean="0"/>
              <a:t>計畫分類方式，橫軸則表示技術的不確定性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表</a:t>
            </a:r>
            <a:r>
              <a:rPr lang="en-US" altLang="zh-TW" dirty="0" smtClean="0"/>
              <a:t>3.1 </a:t>
            </a:r>
            <a:r>
              <a:rPr lang="zh-TW" altLang="en-US" dirty="0" smtClean="0"/>
              <a:t>為促進創新的</a:t>
            </a:r>
            <a:r>
              <a:rPr lang="zh-TW" altLang="en-US" dirty="0" smtClean="0"/>
              <a:t>企業特徵</a:t>
            </a:r>
            <a:r>
              <a:rPr lang="zh-TW" altLang="en-US" dirty="0" smtClean="0"/>
              <a:t>，透過這些特徵我們可以針對企業需求進行研發創新管理。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瞭解企業創新成功所需具備的重要管理因素。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確認企業管理發展的主要趨勢。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解釋企業在面對創造力和穩定性需求時所面臨的困境。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瞭解管理不確定性的困難。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確認創新管理中關鍵個人所執行的活動。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瞭解所執行的活動與促進創新企業環境之間的關係。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3.4 </a:t>
            </a:r>
            <a:r>
              <a:rPr lang="zh-TW" altLang="en-US" dirty="0" smtClean="0"/>
              <a:t>創新計畫的二維方式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2085"/>
            <a:ext cx="8075240" cy="492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創新管理項目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412776"/>
            <a:ext cx="8229600" cy="37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成長導向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有些公司成立</a:t>
            </a:r>
            <a:r>
              <a:rPr lang="zh-TW" altLang="en-US" dirty="0" smtClean="0"/>
              <a:t>的目的</a:t>
            </a:r>
            <a:r>
              <a:rPr lang="zh-TW" altLang="en-US" dirty="0" smtClean="0"/>
              <a:t>只在發掘短期機會；有的公司，尤其是家族企業，則希望維持公司的規模不變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正在尋求成長</a:t>
            </a:r>
            <a:r>
              <a:rPr lang="zh-TW" altLang="en-US" dirty="0" smtClean="0"/>
              <a:t>的公司，對於追求創新較有興趣；以業績成長為目標的企業來說，</a:t>
            </a:r>
            <a:r>
              <a:rPr lang="zh-TW" altLang="en-US" dirty="0" smtClean="0"/>
              <a:t>創新能夠</a:t>
            </a:r>
            <a:r>
              <a:rPr lang="zh-TW" altLang="en-US" dirty="0" smtClean="0"/>
              <a:t>協助他們達成願望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許多</a:t>
            </a:r>
            <a:r>
              <a:rPr lang="zh-TW" altLang="en-US" dirty="0" smtClean="0"/>
              <a:t>公司都會將此目標列在年報之中，如</a:t>
            </a:r>
            <a:r>
              <a:rPr lang="en-US" altLang="zh-TW" dirty="0" smtClean="0"/>
              <a:t>Nokia (</a:t>
            </a:r>
            <a:r>
              <a:rPr lang="zh-TW" altLang="en-US" dirty="0" smtClean="0"/>
              <a:t>諾基亞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Siemens (</a:t>
            </a:r>
            <a:r>
              <a:rPr lang="zh-TW" altLang="en-US" dirty="0" smtClean="0"/>
              <a:t>西門子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和微軟。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企業傳承與創新經驗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許多</a:t>
            </a:r>
            <a:r>
              <a:rPr lang="zh-TW" altLang="en-US" dirty="0" smtClean="0"/>
              <a:t>創新問題的產生，源自於企業內部個人或團體不</a:t>
            </a:r>
            <a:r>
              <a:rPr lang="zh-TW" altLang="en-US" dirty="0" smtClean="0"/>
              <a:t>願意</a:t>
            </a:r>
            <a:r>
              <a:rPr lang="zh-TW" altLang="en-US" dirty="0" smtClean="0"/>
              <a:t>合作，嚴重時將導致彼此間溝通不良、拖慢決策速度；相反地，若彼此</a:t>
            </a:r>
            <a:r>
              <a:rPr lang="zh-TW" altLang="en-US" dirty="0" smtClean="0"/>
              <a:t>間能</a:t>
            </a:r>
            <a:r>
              <a:rPr lang="zh-TW" altLang="en-US" dirty="0" smtClean="0"/>
              <a:t>相互合作，較容易使創新成功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因為</a:t>
            </a:r>
            <a:r>
              <a:rPr lang="zh-TW" altLang="en-US" dirty="0" smtClean="0"/>
              <a:t>企業優良的技術可協助企業成功地</a:t>
            </a:r>
            <a:r>
              <a:rPr lang="zh-TW" altLang="en-US" dirty="0" smtClean="0"/>
              <a:t>將技術</a:t>
            </a:r>
            <a:r>
              <a:rPr lang="zh-TW" altLang="en-US" dirty="0" smtClean="0"/>
              <a:t>商品化，同時創新的過程往往是在邊做邊學或是從失敗中得到教訓而</a:t>
            </a:r>
            <a:r>
              <a:rPr lang="zh-TW" altLang="en-US" dirty="0" smtClean="0"/>
              <a:t>獲得</a:t>
            </a:r>
            <a:r>
              <a:rPr lang="zh-TW" altLang="en-US" dirty="0" smtClean="0"/>
              <a:t>最後的成功。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警戒和外部連結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「警戒」</a:t>
            </a:r>
            <a:r>
              <a:rPr lang="en-US" altLang="zh-TW" dirty="0" smtClean="0"/>
              <a:t>(vigilance) </a:t>
            </a:r>
            <a:r>
              <a:rPr lang="zh-TW" altLang="en-US" dirty="0" smtClean="0"/>
              <a:t>需要企業全體成員持續地對外監控。該活動的</a:t>
            </a:r>
            <a:r>
              <a:rPr lang="zh-TW" altLang="en-US" dirty="0" smtClean="0"/>
              <a:t>某一部分</a:t>
            </a:r>
            <a:r>
              <a:rPr lang="zh-TW" altLang="en-US" dirty="0" smtClean="0"/>
              <a:t>可以正式化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舉例</a:t>
            </a:r>
            <a:r>
              <a:rPr lang="zh-TW" altLang="en-US" dirty="0" smtClean="0"/>
              <a:t>來說，在行銷部門內，此項活動可以是市場調查和</a:t>
            </a:r>
            <a:r>
              <a:rPr lang="zh-TW" altLang="en-US" dirty="0" smtClean="0"/>
              <a:t>競</a:t>
            </a:r>
            <a:r>
              <a:rPr lang="zh-TW" altLang="en-US" dirty="0" smtClean="0"/>
              <a:t>爭者分析的一部分。對研發部門的科學家和工程師來說，為了跟上科技的</a:t>
            </a:r>
            <a:r>
              <a:rPr lang="zh-TW" altLang="en-US" dirty="0" smtClean="0"/>
              <a:t>最新</a:t>
            </a:r>
            <a:r>
              <a:rPr lang="zh-TW" altLang="en-US" dirty="0" smtClean="0"/>
              <a:t>發展，必須閱讀大量的科學</a:t>
            </a:r>
            <a:r>
              <a:rPr lang="zh-TW" altLang="en-US" dirty="0" smtClean="0"/>
              <a:t>文獻。</a:t>
            </a:r>
            <a:endParaRPr lang="en-US" altLang="zh-TW" dirty="0" smtClean="0"/>
          </a:p>
          <a:p>
            <a:r>
              <a:rPr lang="zh-TW" altLang="en-US" dirty="0" smtClean="0"/>
              <a:t>開放的溝通系統能夠促進資訊的流動</a:t>
            </a:r>
            <a:r>
              <a:rPr lang="zh-TW" altLang="en-US" dirty="0" smtClean="0"/>
              <a:t>。廣泛</a:t>
            </a:r>
            <a:r>
              <a:rPr lang="zh-TW" altLang="en-US" dirty="0" smtClean="0"/>
              <a:t>地與外部</a:t>
            </a:r>
            <a:r>
              <a:rPr lang="zh-TW" altLang="en-US" dirty="0" smtClean="0"/>
              <a:t>市場</a:t>
            </a:r>
            <a:r>
              <a:rPr lang="zh-TW" altLang="en-US" dirty="0" smtClean="0"/>
              <a:t>、競爭對手、顧客、供應商和其他公司交流，將有助於公司獲得各種</a:t>
            </a:r>
            <a:r>
              <a:rPr lang="zh-TW" altLang="en-US" dirty="0" smtClean="0"/>
              <a:t>重要的</a:t>
            </a:r>
            <a:r>
              <a:rPr lang="zh-TW" altLang="en-US" dirty="0" smtClean="0"/>
              <a:t>外界資訊。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技術</a:t>
            </a:r>
            <a:r>
              <a:rPr lang="zh-TW" altLang="en-US" dirty="0" smtClean="0"/>
              <a:t>和研發強度的承諾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沒有長期的承諾，公司很難吸引優秀的科學家，</a:t>
            </a:r>
            <a:r>
              <a:rPr lang="zh-TW" altLang="en-US" dirty="0" smtClean="0"/>
              <a:t>同樣地</a:t>
            </a:r>
            <a:r>
              <a:rPr lang="zh-TW" altLang="en-US" dirty="0" smtClean="0"/>
              <a:t>，如果公司對科技發展的投資政策反覆，那麼科學家便會投入其他鼓勵</a:t>
            </a:r>
            <a:r>
              <a:rPr lang="zh-TW" altLang="en-US" dirty="0" smtClean="0"/>
              <a:t>創意</a:t>
            </a:r>
            <a:r>
              <a:rPr lang="zh-TW" altLang="en-US" dirty="0" smtClean="0"/>
              <a:t>公司的懷抱。反覆不定的環境無法培養創造力，也會讓有創意的員工轉</a:t>
            </a:r>
            <a:r>
              <a:rPr lang="zh-TW" altLang="en-US" dirty="0" smtClean="0"/>
              <a:t>而投向</a:t>
            </a:r>
            <a:r>
              <a:rPr lang="zh-TW" altLang="en-US" dirty="0" smtClean="0"/>
              <a:t>更適合、對科技有更強烈承諾的公司。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風險接受度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接受風險並不代表願意賭博，而是代表願意仔細考慮具風險性的機會</a:t>
            </a:r>
            <a:r>
              <a:rPr lang="zh-TW" altLang="en-US" dirty="0" smtClean="0"/>
              <a:t>。這</a:t>
            </a:r>
            <a:r>
              <a:rPr lang="zh-TW" altLang="en-US" dirty="0" smtClean="0"/>
              <a:t>也包括風險評估決策的能力、承擔計算過的風險，並將風險納入專案的</a:t>
            </a:r>
            <a:r>
              <a:rPr lang="zh-TW" altLang="en-US" dirty="0" smtClean="0"/>
              <a:t>均衡</a:t>
            </a:r>
            <a:r>
              <a:rPr lang="zh-TW" altLang="en-US" dirty="0" smtClean="0"/>
              <a:t>組合之中</a:t>
            </a:r>
            <a:r>
              <a:rPr lang="en-US" altLang="zh-TW" dirty="0" smtClean="0"/>
              <a:t>— </a:t>
            </a:r>
            <a:r>
              <a:rPr lang="zh-TW" altLang="en-US" dirty="0" smtClean="0"/>
              <a:t>有些專案風險程度較低，有些較高。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企業內跨部門合作與協調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跨部門的衝突對創新來說是一大障礙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研究顯示，某些衝突</a:t>
            </a:r>
            <a:r>
              <a:rPr lang="zh-TW" altLang="en-US" dirty="0" smtClean="0"/>
              <a:t>是好</a:t>
            </a:r>
            <a:r>
              <a:rPr lang="zh-TW" altLang="en-US" dirty="0" smtClean="0"/>
              <a:t>的，能夠做為激勵的力量</a:t>
            </a:r>
            <a:r>
              <a:rPr lang="en-US" altLang="zh-TW" dirty="0" smtClean="0"/>
              <a:t>(Souder, 1987)</a:t>
            </a:r>
            <a:r>
              <a:rPr lang="zh-TW" altLang="en-US" dirty="0" smtClean="0"/>
              <a:t>。企業所需要的是勇敢面對及</a:t>
            </a:r>
            <a:r>
              <a:rPr lang="zh-TW" altLang="en-US" dirty="0" smtClean="0"/>
              <a:t>解決</a:t>
            </a:r>
            <a:r>
              <a:rPr lang="zh-TW" altLang="en-US" dirty="0" smtClean="0"/>
              <a:t>挫折和衝突的能力</a:t>
            </a:r>
            <a:r>
              <a:rPr lang="zh-TW" altLang="en-US" dirty="0" smtClean="0"/>
              <a:t>，能夠</a:t>
            </a:r>
            <a:r>
              <a:rPr lang="zh-TW" altLang="en-US" dirty="0" smtClean="0"/>
              <a:t>有系統地進行訊息溝通的企業，將有助於</a:t>
            </a:r>
            <a:r>
              <a:rPr lang="zh-TW" altLang="en-US" dirty="0" smtClean="0"/>
              <a:t>促進</a:t>
            </a:r>
            <a:r>
              <a:rPr lang="zh-TW" altLang="en-US" dirty="0" smtClean="0"/>
              <a:t>企業進行跨部門的協調。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感知能力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企業能夠認知、發掘並利用外在科技的能力是關鍵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企業</a:t>
            </a:r>
            <a:r>
              <a:rPr lang="zh-TW" altLang="en-US" dirty="0" smtClean="0"/>
              <a:t>也見證了越來越多與競爭對手的合資</a:t>
            </a:r>
            <a:r>
              <a:rPr lang="en-US" altLang="zh-TW" dirty="0" smtClean="0"/>
              <a:t>( joint venture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</a:t>
            </a:r>
            <a:r>
              <a:rPr lang="zh-TW" altLang="en-US" dirty="0" smtClean="0"/>
              <a:t>聯盟</a:t>
            </a:r>
            <a:r>
              <a:rPr lang="en-US" altLang="zh-TW" dirty="0" smtClean="0"/>
              <a:t>(alliance) (Hinton &amp; </a:t>
            </a:r>
            <a:r>
              <a:rPr lang="en-US" altLang="zh-TW" dirty="0" err="1" smtClean="0"/>
              <a:t>Trott</a:t>
            </a:r>
            <a:r>
              <a:rPr lang="en-US" altLang="zh-TW" dirty="0" smtClean="0"/>
              <a:t>, 1996)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舉例</a:t>
            </a:r>
            <a:r>
              <a:rPr lang="zh-TW" altLang="en-US" dirty="0" smtClean="0"/>
              <a:t>來說， 新力</a:t>
            </a:r>
            <a:r>
              <a:rPr lang="en-US" altLang="zh-TW" dirty="0" smtClean="0"/>
              <a:t>(Sony) </a:t>
            </a:r>
            <a:r>
              <a:rPr lang="zh-TW" altLang="en-US" dirty="0" smtClean="0"/>
              <a:t>和</a:t>
            </a:r>
            <a:r>
              <a:rPr lang="zh-TW" altLang="en-US" dirty="0" smtClean="0"/>
              <a:t>易利信</a:t>
            </a:r>
            <a:r>
              <a:rPr lang="en-US" altLang="zh-TW" dirty="0" smtClean="0"/>
              <a:t>(</a:t>
            </a:r>
            <a:r>
              <a:rPr lang="en-US" altLang="zh-TW" dirty="0" smtClean="0"/>
              <a:t>Ericsson) </a:t>
            </a:r>
            <a:r>
              <a:rPr lang="zh-TW" altLang="en-US" dirty="0" smtClean="0"/>
              <a:t>合作發展手機，這兩家公司先前在手機市場上為了爭奪市佔率</a:t>
            </a:r>
            <a:r>
              <a:rPr lang="zh-TW" altLang="en-US" dirty="0" smtClean="0"/>
              <a:t>競爭激烈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創造空間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當企業強調效率的必要性時，同時也需要一定的寬鬆時間讓個人有</a:t>
            </a:r>
            <a:r>
              <a:rPr lang="zh-TW" altLang="en-US" dirty="0" smtClean="0"/>
              <a:t>空間思考</a:t>
            </a:r>
            <a:r>
              <a:rPr lang="zh-TW" altLang="en-US" dirty="0" smtClean="0"/>
              <a:t>、實驗、討論想法和培養創意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Dobini</a:t>
            </a:r>
            <a:r>
              <a:rPr lang="en-US" altLang="zh-TW" dirty="0" smtClean="0"/>
              <a:t>, 2010)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企業及創新理論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創新越來越被認為是一種</a:t>
            </a:r>
            <a:r>
              <a:rPr lang="zh-TW" altLang="en-US" b="1" dirty="0" smtClean="0"/>
              <a:t>企業活動</a:t>
            </a:r>
            <a:r>
              <a:rPr lang="en-US" altLang="zh-TW" b="1" dirty="0" smtClean="0"/>
              <a:t>(organization activity)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本章將探討企業中創新管理所面臨困難之議題，以及協助讀者瞭解企業的互動和行為模式。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企業的策略方針，有許多呈現的方式，對於企業而言，應該進入哪種</a:t>
            </a:r>
            <a:r>
              <a:rPr lang="zh-TW" altLang="en-US" dirty="0" smtClean="0"/>
              <a:t>市場</a:t>
            </a:r>
            <a:r>
              <a:rPr lang="zh-TW" altLang="en-US" dirty="0" smtClean="0"/>
              <a:t>？哪些技術才適合公司發展？均應有未來的規劃，也應該包含企業的</a:t>
            </a:r>
            <a:r>
              <a:rPr lang="zh-TW" altLang="en-US" dirty="0" smtClean="0"/>
              <a:t>長期發展</a:t>
            </a:r>
            <a:r>
              <a:rPr lang="zh-TW" altLang="en-US" dirty="0" smtClean="0"/>
              <a:t>計畫以及企業適合發展的機會來進行規劃。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技術多樣性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企業需要擁有不同技術和知識的專家，比方說科學、廣告、會計以</a:t>
            </a:r>
            <a:r>
              <a:rPr lang="zh-TW" altLang="en-US" dirty="0" smtClean="0"/>
              <a:t>促進專業</a:t>
            </a:r>
            <a:r>
              <a:rPr lang="zh-TW" altLang="en-US" dirty="0" smtClean="0"/>
              <a:t>知識的交流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擁有</a:t>
            </a:r>
            <a:r>
              <a:rPr lang="zh-TW" altLang="en-US" dirty="0" smtClean="0"/>
              <a:t>技術和商業訓練的經理人對產品發展領域來說格外</a:t>
            </a:r>
            <a:r>
              <a:rPr lang="zh-TW" altLang="en-US" dirty="0" smtClean="0"/>
              <a:t>有用</a:t>
            </a:r>
            <a:r>
              <a:rPr lang="en-US" altLang="zh-TW" dirty="0" smtClean="0"/>
              <a:t>(</a:t>
            </a:r>
            <a:r>
              <a:rPr lang="en-US" altLang="zh-TW" dirty="0" smtClean="0"/>
              <a:t>Wheelwright &amp; Clark, 1992)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有效</a:t>
            </a:r>
            <a:r>
              <a:rPr lang="zh-TW" altLang="en-US" dirty="0" smtClean="0"/>
              <a:t>管理多樣知識和技術的能力是創新流程</a:t>
            </a:r>
            <a:r>
              <a:rPr lang="zh-TW" altLang="en-US" dirty="0" smtClean="0"/>
              <a:t>的中心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企業實務 </a:t>
            </a:r>
            <a:r>
              <a:rPr lang="en-US" altLang="zh-TW" dirty="0" smtClean="0"/>
              <a:t>3.1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螺帽與螺栓的</a:t>
            </a:r>
            <a:r>
              <a:rPr lang="zh-TW" altLang="en-US" dirty="0" smtClean="0"/>
              <a:t>成長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Reinhold 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是德國著名的螺帽</a:t>
            </a:r>
            <a:r>
              <a:rPr lang="zh-TW" altLang="en-US" dirty="0" smtClean="0"/>
              <a:t>零件販賣</a:t>
            </a:r>
            <a:r>
              <a:rPr lang="zh-TW" altLang="en-US" dirty="0" smtClean="0"/>
              <a:t>員，他一直是個喜歡為自己設定目標</a:t>
            </a:r>
            <a:r>
              <a:rPr lang="zh-TW" altLang="en-US" dirty="0" smtClean="0"/>
              <a:t>並追求</a:t>
            </a:r>
            <a:r>
              <a:rPr lang="zh-TW" altLang="en-US" dirty="0" smtClean="0"/>
              <a:t>挑戰的人，即便成了全世界知名的</a:t>
            </a:r>
            <a:r>
              <a:rPr lang="zh-TW" altLang="en-US" dirty="0" smtClean="0"/>
              <a:t>螺帽零件</a:t>
            </a:r>
            <a:r>
              <a:rPr lang="zh-TW" altLang="en-US" dirty="0" smtClean="0"/>
              <a:t>銷售者，他對自己仍設定了一個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年</a:t>
            </a:r>
            <a:r>
              <a:rPr lang="zh-TW" altLang="en-US" dirty="0" smtClean="0"/>
              <a:t>目標</a:t>
            </a:r>
            <a:r>
              <a:rPr lang="zh-TW" altLang="en-US" dirty="0" smtClean="0"/>
              <a:t>。</a:t>
            </a:r>
            <a:r>
              <a:rPr lang="en-US" altLang="zh-TW" dirty="0" smtClean="0"/>
              <a:t>Reinhold 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提到：「很多人看我的</a:t>
            </a:r>
            <a:r>
              <a:rPr lang="zh-TW" altLang="en-US" dirty="0" smtClean="0"/>
              <a:t>眼神</a:t>
            </a:r>
            <a:r>
              <a:rPr lang="zh-TW" altLang="en-US" dirty="0" smtClean="0"/>
              <a:t>好像都認為我是瘋子，但時間已經證明</a:t>
            </a:r>
            <a:r>
              <a:rPr lang="zh-TW" altLang="en-US" dirty="0" smtClean="0"/>
              <a:t>我的</a:t>
            </a:r>
            <a:r>
              <a:rPr lang="zh-TW" altLang="en-US" dirty="0" smtClean="0"/>
              <a:t>眼光是對的。」目前全世界有</a:t>
            </a:r>
            <a:r>
              <a:rPr lang="en-US" altLang="zh-TW" dirty="0" smtClean="0"/>
              <a:t>6 </a:t>
            </a:r>
            <a:r>
              <a:rPr lang="zh-TW" altLang="en-US" dirty="0" smtClean="0"/>
              <a:t>萬</a:t>
            </a:r>
            <a:r>
              <a:rPr lang="en-US" altLang="zh-TW" dirty="0" smtClean="0"/>
              <a:t>3,000 </a:t>
            </a:r>
            <a:r>
              <a:rPr lang="zh-TW" altLang="en-US" dirty="0" smtClean="0"/>
              <a:t>人同時</a:t>
            </a:r>
            <a:r>
              <a:rPr lang="zh-TW" altLang="en-US" dirty="0" smtClean="0"/>
              <a:t>為他工作，即便他現在在一所大學當</a:t>
            </a:r>
            <a:r>
              <a:rPr lang="zh-TW" altLang="en-US" dirty="0" smtClean="0"/>
              <a:t>教授</a:t>
            </a:r>
            <a:r>
              <a:rPr lang="zh-TW" altLang="en-US" dirty="0" smtClean="0"/>
              <a:t>，每天還能處理</a:t>
            </a:r>
            <a:r>
              <a:rPr lang="en-US" altLang="zh-TW" dirty="0" smtClean="0"/>
              <a:t>2,000 </a:t>
            </a:r>
            <a:r>
              <a:rPr lang="zh-TW" altLang="en-US" dirty="0" smtClean="0"/>
              <a:t>張以上的訂單，</a:t>
            </a:r>
            <a:r>
              <a:rPr lang="zh-TW" altLang="en-US" dirty="0" smtClean="0"/>
              <a:t>公司的</a:t>
            </a:r>
            <a:r>
              <a:rPr lang="zh-TW" altLang="en-US" dirty="0" smtClean="0"/>
              <a:t>經營理念也已經成為全世界無數公司的</a:t>
            </a:r>
            <a:r>
              <a:rPr lang="zh-TW" altLang="en-US" dirty="0" smtClean="0"/>
              <a:t>楷模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22993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企業實務 </a:t>
            </a:r>
            <a:r>
              <a:rPr lang="en-US" altLang="zh-TW" dirty="0" smtClean="0"/>
              <a:t>3.1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的經商故事是從他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歲開始，</a:t>
            </a:r>
            <a:r>
              <a:rPr lang="zh-TW" altLang="en-US" dirty="0" smtClean="0"/>
              <a:t>那年</a:t>
            </a:r>
            <a:r>
              <a:rPr lang="zh-TW" altLang="en-US" dirty="0" smtClean="0"/>
              <a:t>他離開了學校並開始為他的父親工作，</a:t>
            </a:r>
            <a:r>
              <a:rPr lang="en-US" altLang="zh-TW" dirty="0" smtClean="0"/>
              <a:t>5 </a:t>
            </a:r>
            <a:r>
              <a:rPr lang="zh-TW" altLang="en-US" dirty="0" smtClean="0"/>
              <a:t>年後</a:t>
            </a:r>
            <a:r>
              <a:rPr lang="zh-TW" altLang="en-US" dirty="0" smtClean="0"/>
              <a:t>他的父親過世並將公司交給了他，</a:t>
            </a:r>
            <a:r>
              <a:rPr lang="en-US" altLang="zh-TW" dirty="0" err="1" smtClean="0"/>
              <a:t>Würth</a:t>
            </a:r>
            <a:r>
              <a:rPr lang="zh-TW" altLang="en-US" dirty="0" smtClean="0"/>
              <a:t>同時</a:t>
            </a:r>
            <a:r>
              <a:rPr lang="zh-TW" altLang="en-US" dirty="0" smtClean="0"/>
              <a:t>做著兩份工作，並在</a:t>
            </a:r>
            <a:r>
              <a:rPr lang="en-US" altLang="zh-TW" dirty="0" smtClean="0"/>
              <a:t>1 </a:t>
            </a:r>
            <a:r>
              <a:rPr lang="zh-TW" altLang="en-US" dirty="0" smtClean="0"/>
              <a:t>年後讓他的</a:t>
            </a:r>
            <a:r>
              <a:rPr lang="zh-TW" altLang="en-US" dirty="0" smtClean="0"/>
              <a:t>公司獲得</a:t>
            </a:r>
            <a:r>
              <a:rPr lang="zh-TW" altLang="en-US" dirty="0" smtClean="0"/>
              <a:t>了</a:t>
            </a:r>
            <a:r>
              <a:rPr lang="en-US" altLang="zh-TW" dirty="0" smtClean="0"/>
              <a:t>20% </a:t>
            </a:r>
            <a:r>
              <a:rPr lang="zh-TW" altLang="en-US" dirty="0" smtClean="0"/>
              <a:t>的成長，而且一點都沒有要</a:t>
            </a:r>
            <a:r>
              <a:rPr lang="zh-TW" altLang="en-US" dirty="0" smtClean="0"/>
              <a:t>衰退的</a:t>
            </a:r>
            <a:r>
              <a:rPr lang="zh-TW" altLang="en-US" dirty="0" smtClean="0"/>
              <a:t>跡象。他認為，公司基本上與外包商有</a:t>
            </a:r>
            <a:r>
              <a:rPr lang="zh-TW" altLang="en-US" dirty="0" smtClean="0"/>
              <a:t>著高度</a:t>
            </a:r>
            <a:r>
              <a:rPr lang="zh-TW" altLang="en-US" dirty="0" smtClean="0"/>
              <a:t>的相關性，但重要的是要如何處理與</a:t>
            </a:r>
            <a:r>
              <a:rPr lang="zh-TW" altLang="en-US" dirty="0" smtClean="0"/>
              <a:t>外包商</a:t>
            </a:r>
            <a:r>
              <a:rPr lang="zh-TW" altLang="en-US" dirty="0" smtClean="0"/>
              <a:t>間複雜的關係。「最好的價格」一直</a:t>
            </a:r>
            <a:r>
              <a:rPr lang="zh-TW" altLang="en-US" dirty="0" smtClean="0"/>
              <a:t>是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的座右銘，他說：「我們總是使用</a:t>
            </a:r>
            <a:r>
              <a:rPr lang="zh-TW" altLang="en-US" dirty="0" smtClean="0"/>
              <a:t>最好的</a:t>
            </a:r>
            <a:r>
              <a:rPr lang="zh-TW" altLang="en-US" dirty="0" smtClean="0"/>
              <a:t>原料，而我們也以此為傲。」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企業實務 </a:t>
            </a:r>
            <a:r>
              <a:rPr lang="en-US" altLang="zh-TW" dirty="0" smtClean="0"/>
              <a:t>3.1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dirty="0" smtClean="0"/>
              <a:t>德國的經濟因為第二次世界大戰而</a:t>
            </a:r>
            <a:r>
              <a:rPr lang="zh-TW" altLang="en-US" dirty="0" smtClean="0"/>
              <a:t>瘋狂</a:t>
            </a:r>
            <a:r>
              <a:rPr lang="zh-TW" altLang="en-US" dirty="0" smtClean="0"/>
              <a:t>成長，當時生產產品比賣出產品還困難</a:t>
            </a:r>
            <a:r>
              <a:rPr lang="zh-TW" altLang="en-US" dirty="0" smtClean="0"/>
              <a:t>許多</a:t>
            </a:r>
            <a:r>
              <a:rPr lang="zh-TW" altLang="en-US" dirty="0" smtClean="0"/>
              <a:t>，但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也未因此而裹足不前，因為「</a:t>
            </a:r>
            <a:r>
              <a:rPr lang="zh-TW" altLang="en-US" dirty="0" smtClean="0"/>
              <a:t>我們</a:t>
            </a:r>
            <a:r>
              <a:rPr lang="zh-TW" altLang="en-US" dirty="0" smtClean="0"/>
              <a:t>早在出現網路之前就實現了全球化，」</a:t>
            </a:r>
            <a:r>
              <a:rPr lang="zh-TW" altLang="en-US" dirty="0" smtClean="0"/>
              <a:t>也因此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表示：「在我的劇本裡，贏得</a:t>
            </a:r>
            <a:r>
              <a:rPr lang="zh-TW" altLang="en-US" dirty="0" smtClean="0"/>
              <a:t>市場</a:t>
            </a:r>
            <a:r>
              <a:rPr lang="zh-TW" altLang="en-US" dirty="0" smtClean="0"/>
              <a:t>經濟並不困難。</a:t>
            </a:r>
            <a:r>
              <a:rPr lang="zh-TW" altLang="en-US" dirty="0" smtClean="0"/>
              <a:t>」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企業實務 </a:t>
            </a:r>
            <a:r>
              <a:rPr lang="en-US" altLang="zh-TW" dirty="0" smtClean="0"/>
              <a:t>3.1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dirty="0" smtClean="0"/>
              <a:t>從</a:t>
            </a:r>
            <a:r>
              <a:rPr lang="zh-TW" altLang="en-US" dirty="0" smtClean="0"/>
              <a:t>哥斯大黎加到印度尼西亞之間，有</a:t>
            </a:r>
            <a:r>
              <a:rPr lang="zh-TW" altLang="en-US" dirty="0" smtClean="0"/>
              <a:t>超過</a:t>
            </a:r>
            <a:r>
              <a:rPr lang="en-US" altLang="zh-TW" dirty="0" smtClean="0"/>
              <a:t>86 </a:t>
            </a:r>
            <a:r>
              <a:rPr lang="zh-TW" altLang="en-US" dirty="0" smtClean="0"/>
              <a:t>個國家開設的公司與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合作， </a:t>
            </a:r>
            <a:r>
              <a:rPr lang="zh-TW" altLang="en-US" dirty="0" smtClean="0"/>
              <a:t>而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在德國的總市佔率超過了</a:t>
            </a:r>
            <a:r>
              <a:rPr lang="en-US" altLang="zh-TW" dirty="0" smtClean="0"/>
              <a:t>5%</a:t>
            </a:r>
            <a:r>
              <a:rPr lang="zh-TW" altLang="en-US" dirty="0" smtClean="0"/>
              <a:t>，但他</a:t>
            </a:r>
            <a:r>
              <a:rPr lang="zh-TW" altLang="en-US" dirty="0" smtClean="0"/>
              <a:t>從不</a:t>
            </a:r>
            <a:r>
              <a:rPr lang="zh-TW" altLang="en-US" dirty="0" smtClean="0"/>
              <a:t>滿足於現狀，因為在他的眼裡，那些低成本的公司，並不構成任何威脅，「因為</a:t>
            </a:r>
            <a:r>
              <a:rPr lang="zh-TW" altLang="en-US" dirty="0" smtClean="0"/>
              <a:t>他們只</a:t>
            </a:r>
            <a:r>
              <a:rPr lang="zh-TW" altLang="en-US" dirty="0" smtClean="0"/>
              <a:t>滿足於提供一些小型公司所需，而無法</a:t>
            </a:r>
            <a:r>
              <a:rPr lang="zh-TW" altLang="en-US" dirty="0" smtClean="0"/>
              <a:t>享受</a:t>
            </a:r>
            <a:r>
              <a:rPr lang="zh-TW" altLang="en-US" dirty="0" smtClean="0"/>
              <a:t>與大公司親密的合作關係。」他將最</a:t>
            </a:r>
            <a:r>
              <a:rPr lang="zh-TW" altLang="en-US" dirty="0" smtClean="0"/>
              <a:t>喜歡的</a:t>
            </a:r>
            <a:r>
              <a:rPr lang="zh-TW" altLang="en-US" dirty="0" smtClean="0"/>
              <a:t>書，</a:t>
            </a:r>
            <a:r>
              <a:rPr lang="en-US" altLang="zh-TW" dirty="0" smtClean="0"/>
              <a:t>Von Clausewitz </a:t>
            </a:r>
            <a:r>
              <a:rPr lang="zh-TW" altLang="en-US" dirty="0" smtClean="0"/>
              <a:t>著作的</a:t>
            </a:r>
            <a:r>
              <a:rPr lang="en-US" altLang="zh-TW" dirty="0" smtClean="0"/>
              <a:t>On War </a:t>
            </a:r>
            <a:r>
              <a:rPr lang="zh-TW" altLang="en-US" dirty="0" smtClean="0"/>
              <a:t>中所</a:t>
            </a:r>
            <a:r>
              <a:rPr lang="zh-TW" altLang="en-US" dirty="0" smtClean="0"/>
              <a:t>提出</a:t>
            </a:r>
            <a:r>
              <a:rPr lang="zh-TW" altLang="en-US" dirty="0" smtClean="0"/>
              <a:t>的概念完全融入經商理念中，也就是「</a:t>
            </a:r>
            <a:r>
              <a:rPr lang="zh-TW" altLang="en-US" dirty="0" smtClean="0"/>
              <a:t>永遠</a:t>
            </a:r>
            <a:r>
              <a:rPr lang="zh-TW" altLang="en-US" dirty="0" smtClean="0"/>
              <a:t>不要放棄搶攻有利潤的市場」。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企業實務 </a:t>
            </a:r>
            <a:r>
              <a:rPr lang="en-US" altLang="zh-TW" dirty="0" smtClean="0"/>
              <a:t>3.1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zh-TW" altLang="en-US" dirty="0" smtClean="0"/>
              <a:t>儘管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的事業看起來似乎</a:t>
            </a:r>
            <a:r>
              <a:rPr lang="zh-TW" altLang="en-US" dirty="0" smtClean="0"/>
              <a:t>一帆風順</a:t>
            </a:r>
            <a:r>
              <a:rPr lang="zh-TW" altLang="en-US" dirty="0" smtClean="0"/>
              <a:t>，但事情不可能總是盡如人意，於</a:t>
            </a:r>
            <a:r>
              <a:rPr lang="en-US" altLang="zh-TW" dirty="0" smtClean="0"/>
              <a:t>1940 </a:t>
            </a:r>
            <a:r>
              <a:rPr lang="zh-TW" altLang="en-US" dirty="0" smtClean="0"/>
              <a:t>年他</a:t>
            </a:r>
            <a:r>
              <a:rPr lang="zh-TW" altLang="en-US" dirty="0" smtClean="0"/>
              <a:t>必須關閉一間他計畫新建的子公司，並</a:t>
            </a:r>
            <a:r>
              <a:rPr lang="zh-TW" altLang="en-US" dirty="0" smtClean="0"/>
              <a:t>遣散</a:t>
            </a:r>
            <a:r>
              <a:rPr lang="en-US" altLang="zh-TW" dirty="0" smtClean="0"/>
              <a:t>250 </a:t>
            </a:r>
            <a:r>
              <a:rPr lang="zh-TW" altLang="en-US" dirty="0" smtClean="0"/>
              <a:t>位員工，縱然如此，他不但親自去</a:t>
            </a:r>
            <a:r>
              <a:rPr lang="zh-TW" altLang="en-US" dirty="0" smtClean="0"/>
              <a:t>探訪</a:t>
            </a:r>
            <a:r>
              <a:rPr lang="zh-TW" altLang="en-US" dirty="0" smtClean="0"/>
              <a:t>每一名員工，還一一為他們找到了新的</a:t>
            </a:r>
            <a:r>
              <a:rPr lang="zh-TW" altLang="en-US" dirty="0" smtClean="0"/>
              <a:t>工作</a:t>
            </a:r>
            <a:r>
              <a:rPr lang="zh-TW" altLang="en-US" dirty="0" smtClean="0"/>
              <a:t>，「我要讓人們知道，在我必須結束某</a:t>
            </a:r>
            <a:r>
              <a:rPr lang="zh-TW" altLang="en-US" dirty="0" smtClean="0"/>
              <a:t>個計畫</a:t>
            </a:r>
            <a:r>
              <a:rPr lang="zh-TW" altLang="en-US" dirty="0" smtClean="0"/>
              <a:t>時，早已考慮過了每個環節。」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長遠</a:t>
            </a:r>
            <a:r>
              <a:rPr lang="zh-TW" altLang="en-US" dirty="0" smtClean="0"/>
              <a:t>的目標就是為所有工作者開拓一個可</a:t>
            </a:r>
            <a:r>
              <a:rPr lang="zh-TW" altLang="en-US" dirty="0" smtClean="0"/>
              <a:t>預見的</a:t>
            </a:r>
            <a:r>
              <a:rPr lang="zh-TW" altLang="en-US" dirty="0" smtClean="0"/>
              <a:t>未來，他認為，如果一個管理者不去</a:t>
            </a:r>
            <a:r>
              <a:rPr lang="zh-TW" altLang="en-US" dirty="0" smtClean="0"/>
              <a:t>相信自己</a:t>
            </a:r>
            <a:r>
              <a:rPr lang="zh-TW" altLang="en-US" dirty="0" smtClean="0"/>
              <a:t>的公司每年能有</a:t>
            </a:r>
            <a:r>
              <a:rPr lang="en-US" altLang="zh-TW" dirty="0" smtClean="0"/>
              <a:t>15%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20% </a:t>
            </a:r>
            <a:r>
              <a:rPr lang="zh-TW" altLang="en-US" dirty="0" smtClean="0"/>
              <a:t>的成長，</a:t>
            </a:r>
            <a:r>
              <a:rPr lang="zh-TW" altLang="en-US" dirty="0" smtClean="0"/>
              <a:t>這便</a:t>
            </a:r>
            <a:r>
              <a:rPr lang="zh-TW" altLang="en-US" dirty="0" smtClean="0"/>
              <a:t>將永遠不會發生。</a:t>
            </a:r>
            <a:r>
              <a:rPr lang="en-US" altLang="zh-TW" dirty="0" err="1" smtClean="0"/>
              <a:t>Würth</a:t>
            </a:r>
            <a:r>
              <a:rPr lang="en-US" altLang="zh-TW" dirty="0" smtClean="0"/>
              <a:t> </a:t>
            </a:r>
            <a:r>
              <a:rPr lang="zh-TW" altLang="en-US" dirty="0" smtClean="0"/>
              <a:t>強調，「一個</a:t>
            </a:r>
            <a:r>
              <a:rPr lang="zh-TW" altLang="en-US" dirty="0" smtClean="0"/>
              <a:t>公司每年</a:t>
            </a:r>
            <a:r>
              <a:rPr lang="zh-TW" altLang="en-US" dirty="0" smtClean="0"/>
              <a:t>若無法達到</a:t>
            </a:r>
            <a:r>
              <a:rPr lang="en-US" altLang="zh-TW" dirty="0" smtClean="0"/>
              <a:t>10% </a:t>
            </a:r>
            <a:r>
              <a:rPr lang="zh-TW" altLang="en-US" dirty="0" smtClean="0"/>
              <a:t>以上的成長，那就是</a:t>
            </a:r>
            <a:r>
              <a:rPr lang="zh-TW" altLang="en-US" dirty="0" smtClean="0"/>
              <a:t>病了</a:t>
            </a:r>
            <a:r>
              <a:rPr lang="zh-TW" altLang="en-US" dirty="0" smtClean="0"/>
              <a:t>，」同時，「管理者的績效會反應在</a:t>
            </a:r>
            <a:r>
              <a:rPr lang="zh-TW" altLang="en-US" dirty="0" smtClean="0"/>
              <a:t>公司的</a:t>
            </a:r>
            <a:r>
              <a:rPr lang="zh-TW" altLang="en-US" dirty="0" smtClean="0"/>
              <a:t>成長上，而我們不能忽略這點。」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公司的分類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Pavitt</a:t>
            </a:r>
            <a:r>
              <a:rPr lang="en-US" altLang="zh-TW" dirty="0" smtClean="0"/>
              <a:t> </a:t>
            </a:r>
            <a:r>
              <a:rPr lang="zh-TW" altLang="en-US" dirty="0" smtClean="0"/>
              <a:t>從科技的使用角度將公司分為四種類型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C00000"/>
                </a:solidFill>
              </a:rPr>
              <a:t>供給主導公司</a:t>
            </a:r>
            <a:r>
              <a:rPr lang="en-US" altLang="zh-TW" dirty="0" smtClean="0">
                <a:solidFill>
                  <a:srgbClr val="C00000"/>
                </a:solidFill>
              </a:rPr>
              <a:t>(supplier-dominated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firm)</a:t>
            </a:r>
            <a:r>
              <a:rPr lang="zh-TW" altLang="en-US" dirty="0" smtClean="0"/>
              <a:t>：能夠提供可靠的服務和產品，其優點在於能夠以產品的形式購買科技，滿足消費者的需求。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例如：營建商、農業公司、零售商及其他提供當地人服務的公司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公司的分類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>
                <a:solidFill>
                  <a:srgbClr val="C00000"/>
                </a:solidFill>
              </a:rPr>
              <a:t>科技基礎公司</a:t>
            </a:r>
            <a:r>
              <a:rPr lang="en-US" altLang="zh-TW" dirty="0" smtClean="0">
                <a:solidFill>
                  <a:srgbClr val="C00000"/>
                </a:solidFill>
              </a:rPr>
              <a:t>(science-based firm)</a:t>
            </a:r>
            <a:r>
              <a:rPr lang="zh-TW" altLang="en-US" dirty="0" smtClean="0"/>
              <a:t>：也稱之為科技密集公司。如化工、製藥、電子和電腦產業等，公司內部研發部門對科學和科技的操縱是公司成長和成功的基礎，這些公司規模龐大。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包括拜耳</a:t>
            </a:r>
            <a:r>
              <a:rPr lang="en-US" altLang="zh-TW" dirty="0" smtClean="0"/>
              <a:t>(Bayer)</a:t>
            </a:r>
            <a:r>
              <a:rPr lang="zh-TW" altLang="en-US" dirty="0" smtClean="0"/>
              <a:t>、赫司特</a:t>
            </a:r>
            <a:r>
              <a:rPr lang="en-US" altLang="zh-TW" dirty="0" smtClean="0"/>
              <a:t>(Hoechst)</a:t>
            </a:r>
            <a:r>
              <a:rPr lang="zh-TW" altLang="en-US" dirty="0" smtClean="0"/>
              <a:t>、諾基亞、葛蘭素史克藥廠、新力和西門子等企業。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公司的分類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>
                <a:solidFill>
                  <a:srgbClr val="C00000"/>
                </a:solidFill>
              </a:rPr>
              <a:t>規模密集公司</a:t>
            </a:r>
            <a:r>
              <a:rPr lang="en-US" altLang="zh-TW" dirty="0" smtClean="0">
                <a:solidFill>
                  <a:srgbClr val="C00000"/>
                </a:solidFill>
              </a:rPr>
              <a:t>(scale-intensive firm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/>
              <a:t>：主導</a:t>
            </a:r>
            <a:r>
              <a:rPr lang="zh-TW" altLang="en-US" dirty="0" smtClean="0"/>
              <a:t>整個製造</a:t>
            </a:r>
            <a:r>
              <a:rPr lang="zh-TW" altLang="en-US" dirty="0" smtClean="0"/>
              <a:t>產業，重心</a:t>
            </a:r>
            <a:r>
              <a:rPr lang="zh-TW" altLang="en-US" dirty="0" smtClean="0"/>
              <a:t>放在流程科技，低成本大量生產的能力通常是他們的優勢</a:t>
            </a:r>
            <a:r>
              <a:rPr lang="zh-TW" altLang="en-US" dirty="0" smtClean="0"/>
              <a:t>所在</a:t>
            </a:r>
            <a:r>
              <a:rPr lang="zh-TW" altLang="en-US" dirty="0" smtClean="0"/>
              <a:t>，並在工程、設計和製造方面有其能力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r>
              <a:rPr lang="zh-TW" altLang="en-US" dirty="0" smtClean="0"/>
              <a:t>歐洲的大型化工</a:t>
            </a:r>
            <a:r>
              <a:rPr lang="zh-TW" altLang="en-US" dirty="0" smtClean="0"/>
              <a:t>企業。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>
                <a:solidFill>
                  <a:srgbClr val="C00000"/>
                </a:solidFill>
              </a:rPr>
              <a:t>專業化設備供給者</a:t>
            </a:r>
            <a:r>
              <a:rPr lang="en-US" altLang="zh-TW" dirty="0" smtClean="0">
                <a:solidFill>
                  <a:srgbClr val="C00000"/>
                </a:solidFill>
              </a:rPr>
              <a:t>(specialist equipment supplier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/>
              <a:t>：為</a:t>
            </a:r>
            <a:r>
              <a:rPr lang="zh-TW" altLang="en-US" dirty="0" smtClean="0"/>
              <a:t>規模密集和科技基礎公司提供了重要的科技來源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舉例</a:t>
            </a:r>
            <a:r>
              <a:rPr lang="zh-TW" altLang="en-US" dirty="0" smtClean="0"/>
              <a:t>來說，儀器</a:t>
            </a:r>
            <a:r>
              <a:rPr lang="zh-TW" altLang="en-US" dirty="0" smtClean="0"/>
              <a:t>公司提供</a:t>
            </a:r>
            <a:r>
              <a:rPr lang="zh-TW" altLang="en-US" dirty="0" smtClean="0"/>
              <a:t>化工及航太產業專業的測量儀器，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創新管理的困境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企業一直面對穩定性和創造力需求之間的壓力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一方面</a:t>
            </a:r>
            <a:r>
              <a:rPr lang="zh-TW" altLang="en-US" dirty="0" smtClean="0"/>
              <a:t>，公司需要</a:t>
            </a:r>
            <a:r>
              <a:rPr lang="zh-TW" altLang="en-US" dirty="0" smtClean="0"/>
              <a:t>穩定才能</a:t>
            </a:r>
            <a:r>
              <a:rPr lang="zh-TW" altLang="en-US" dirty="0" smtClean="0"/>
              <a:t>有效率並快速的完成任務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另一方面</a:t>
            </a:r>
            <a:r>
              <a:rPr lang="zh-TW" altLang="en-US" dirty="0" smtClean="0"/>
              <a:t>，公司也需要發展新想法及新產品，</a:t>
            </a:r>
            <a:r>
              <a:rPr lang="zh-TW" altLang="en-US" dirty="0" smtClean="0"/>
              <a:t>才有能力</a:t>
            </a:r>
            <a:r>
              <a:rPr lang="zh-TW" altLang="en-US" dirty="0" smtClean="0"/>
              <a:t>在「未來」競爭，因此需要營造一個具有創意的環境，測試並發展</a:t>
            </a:r>
            <a:r>
              <a:rPr lang="zh-TW" altLang="en-US" dirty="0" smtClean="0"/>
              <a:t>想法。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688" y="188640"/>
            <a:ext cx="7408688" cy="69401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3.5 </a:t>
            </a:r>
            <a:r>
              <a:rPr lang="zh-TW" altLang="en-US" dirty="0" smtClean="0"/>
              <a:t>不同類型企業之間的科技連結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517403"/>
            <a:ext cx="8229600" cy="34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企業結構和創新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Mintzberg</a:t>
            </a:r>
            <a:r>
              <a:rPr lang="en-US" altLang="zh-TW" dirty="0" smtClean="0"/>
              <a:t> (1978) </a:t>
            </a:r>
            <a:r>
              <a:rPr lang="zh-TW" altLang="en-US" dirty="0" smtClean="0"/>
              <a:t>對企業架構的定義為：將員工分為不同的任務小組</a:t>
            </a:r>
            <a:r>
              <a:rPr lang="zh-TW" altLang="en-US" dirty="0" smtClean="0"/>
              <a:t>，達到</a:t>
            </a:r>
            <a:r>
              <a:rPr lang="zh-TW" altLang="en-US" dirty="0" smtClean="0"/>
              <a:t>協調的方式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由</a:t>
            </a:r>
            <a:r>
              <a:rPr lang="en-US" altLang="zh-TW" dirty="0" smtClean="0"/>
              <a:t>Burns &amp; Stalker (1961) </a:t>
            </a:r>
            <a:r>
              <a:rPr lang="zh-TW" altLang="en-US" dirty="0" smtClean="0"/>
              <a:t>所發起，針對蘇格蘭電子企業的討論檢視了</a:t>
            </a:r>
            <a:r>
              <a:rPr lang="zh-TW" altLang="en-US" dirty="0" smtClean="0"/>
              <a:t>科技</a:t>
            </a:r>
            <a:r>
              <a:rPr lang="zh-TW" altLang="en-US" dirty="0" smtClean="0"/>
              <a:t>變化對企業架構及社會關係系統的影響，認為有機、具彈性的架構比</a:t>
            </a:r>
            <a:r>
              <a:rPr lang="zh-TW" altLang="en-US" dirty="0" smtClean="0"/>
              <a:t>機械式</a:t>
            </a:r>
            <a:r>
              <a:rPr lang="zh-TW" altLang="en-US" dirty="0" smtClean="0"/>
              <a:t>架構更能有效支援創新</a:t>
            </a:r>
            <a:r>
              <a:rPr lang="en-US" altLang="zh-TW" dirty="0" smtClean="0"/>
              <a:t>(</a:t>
            </a:r>
            <a:r>
              <a:rPr lang="zh-TW" altLang="en-US" dirty="0" smtClean="0"/>
              <a:t>機械式架構的特色是冗長的指揮鏈、僵化的</a:t>
            </a:r>
            <a:r>
              <a:rPr lang="zh-TW" altLang="en-US" dirty="0" smtClean="0"/>
              <a:t>工作方法</a:t>
            </a:r>
            <a:r>
              <a:rPr lang="zh-TW" altLang="en-US" dirty="0" smtClean="0"/>
              <a:t>、嚴格的任務差異、大規模的程序及定義明確的階級制度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企業結構和創新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一般來說，有機的企業較能為人所接受、溝通更開放、控制更寬鬆</a:t>
            </a:r>
            <a:r>
              <a:rPr lang="zh-TW" altLang="en-US" dirty="0" smtClean="0"/>
              <a:t>、凝聚</a:t>
            </a:r>
            <a:r>
              <a:rPr lang="zh-TW" altLang="en-US" dirty="0" smtClean="0"/>
              <a:t>更多共識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機械</a:t>
            </a:r>
            <a:r>
              <a:rPr lang="zh-TW" altLang="en-US" dirty="0" smtClean="0"/>
              <a:t>式企業對管理創意和創新流程來說是</a:t>
            </a:r>
            <a:r>
              <a:rPr lang="zh-TW" altLang="en-US" dirty="0" smtClean="0"/>
              <a:t>一個</a:t>
            </a:r>
            <a:r>
              <a:rPr lang="zh-TW" altLang="en-US" dirty="0" smtClean="0"/>
              <a:t>較不適合的環境。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企業結構和創新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131300"/>
            <a:ext cx="8229600" cy="51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正式化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正式化和創新之間顯示反向的關係</a:t>
            </a:r>
            <a:r>
              <a:rPr lang="zh-TW" altLang="en-US" dirty="0" smtClean="0"/>
              <a:t>，如果</a:t>
            </a:r>
            <a:r>
              <a:rPr lang="zh-TW" altLang="en-US" dirty="0" smtClean="0"/>
              <a:t>程序的</a:t>
            </a:r>
            <a:r>
              <a:rPr lang="zh-TW" altLang="en-US" dirty="0" smtClean="0"/>
              <a:t>正式</a:t>
            </a:r>
            <a:r>
              <a:rPr lang="zh-TW" altLang="en-US" dirty="0" smtClean="0"/>
              <a:t>化增加，將會導致創新活動的減少。但尚不清楚的是，是否程序和規則</a:t>
            </a:r>
            <a:r>
              <a:rPr lang="zh-TW" altLang="en-US" dirty="0" smtClean="0"/>
              <a:t>的簡化</a:t>
            </a:r>
            <a:r>
              <a:rPr lang="zh-TW" altLang="en-US" dirty="0" smtClean="0"/>
              <a:t>可以加強創新。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複雜化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複雜化</a:t>
            </a:r>
            <a:r>
              <a:rPr lang="en-US" altLang="zh-TW" dirty="0" smtClean="0"/>
              <a:t>(complexity) </a:t>
            </a:r>
            <a:r>
              <a:rPr lang="zh-TW" altLang="en-US" dirty="0" smtClean="0"/>
              <a:t>一詞在這裡是指企業的複雜性，尤其是企業之中</a:t>
            </a:r>
            <a:r>
              <a:rPr lang="zh-TW" altLang="en-US" dirty="0" smtClean="0"/>
              <a:t>專業</a:t>
            </a:r>
            <a:r>
              <a:rPr lang="zh-TW" altLang="en-US" dirty="0" smtClean="0"/>
              <a:t>團隊的數目或是專業的多樣性。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集權化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集權化</a:t>
            </a:r>
            <a:r>
              <a:rPr lang="en-US" altLang="zh-TW" dirty="0" smtClean="0"/>
              <a:t>(centralization) </a:t>
            </a:r>
            <a:r>
              <a:rPr lang="zh-TW" altLang="en-US" dirty="0" smtClean="0"/>
              <a:t>是企業中決策活動及權力所在。越分權的企業</a:t>
            </a:r>
            <a:r>
              <a:rPr lang="zh-TW" altLang="en-US" dirty="0" smtClean="0"/>
              <a:t>，所</a:t>
            </a:r>
            <a:r>
              <a:rPr lang="zh-TW" altLang="en-US" dirty="0" smtClean="0"/>
              <a:t>需的階級越少，也就越能做出具回應性的決策。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企業規模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規模</a:t>
            </a:r>
            <a:r>
              <a:rPr lang="en-US" altLang="zh-TW" dirty="0" smtClean="0"/>
              <a:t>(size) </a:t>
            </a:r>
            <a:r>
              <a:rPr lang="zh-TW" altLang="en-US" dirty="0" smtClean="0"/>
              <a:t>是經濟和企業資源的替代變數</a:t>
            </a:r>
            <a:r>
              <a:rPr lang="en-US" altLang="zh-TW" dirty="0" smtClean="0"/>
              <a:t>(proxy variable)</a:t>
            </a:r>
            <a:r>
              <a:rPr lang="zh-TW" altLang="en-US" dirty="0" smtClean="0"/>
              <a:t>，包括員工</a:t>
            </a:r>
            <a:r>
              <a:rPr lang="zh-TW" altLang="en-US" dirty="0" smtClean="0"/>
              <a:t>人數和</a:t>
            </a:r>
            <a:r>
              <a:rPr lang="zh-TW" altLang="en-US" dirty="0" smtClean="0"/>
              <a:t>經營規模。在某個規模之下，有相當大性質上的差別。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個人在創新流程中的角色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302844"/>
            <a:ext cx="8229600" cy="47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系統及其對創新的影響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1990 </a:t>
            </a:r>
            <a:r>
              <a:rPr lang="zh-TW" altLang="en-US" dirty="0" smtClean="0"/>
              <a:t>年代末期及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世紀初期，大型</a:t>
            </a:r>
            <a:r>
              <a:rPr lang="en-US" altLang="zh-TW" dirty="0" smtClean="0"/>
              <a:t>IT </a:t>
            </a:r>
            <a:r>
              <a:rPr lang="zh-TW" altLang="en-US" dirty="0" smtClean="0"/>
              <a:t>系統對公司及其運作方式</a:t>
            </a:r>
            <a:r>
              <a:rPr lang="zh-TW" altLang="en-US" dirty="0" smtClean="0"/>
              <a:t>的影響</a:t>
            </a:r>
            <a:r>
              <a:rPr lang="zh-TW" altLang="en-US" dirty="0" smtClean="0"/>
              <a:t>是企業內最顯而易見的改變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企業</a:t>
            </a:r>
            <a:r>
              <a:rPr lang="zh-TW" altLang="en-US" dirty="0" smtClean="0"/>
              <a:t>資源規劃</a:t>
            </a:r>
            <a:r>
              <a:rPr lang="en-US" altLang="zh-TW" dirty="0" smtClean="0"/>
              <a:t>(enterprise resource </a:t>
            </a:r>
            <a:r>
              <a:rPr lang="en-US" altLang="zh-TW" dirty="0" smtClean="0"/>
              <a:t>planning,</a:t>
            </a:r>
            <a:r>
              <a:rPr lang="zh-TW" altLang="en-US" dirty="0" smtClean="0"/>
              <a:t> </a:t>
            </a:r>
            <a:r>
              <a:rPr lang="en-US" altLang="zh-TW" dirty="0" smtClean="0"/>
              <a:t>ERP</a:t>
            </a:r>
            <a:r>
              <a:rPr lang="en-US" altLang="zh-TW" dirty="0" smtClean="0"/>
              <a:t>) </a:t>
            </a:r>
            <a:r>
              <a:rPr lang="zh-TW" altLang="en-US" dirty="0" smtClean="0"/>
              <a:t>軟體也成為全球最成功的產品之一，改變了許多公司如微軟、</a:t>
            </a:r>
            <a:r>
              <a:rPr lang="zh-TW" altLang="en-US" dirty="0" smtClean="0"/>
              <a:t>康寧</a:t>
            </a:r>
            <a:r>
              <a:rPr lang="en-US" altLang="zh-TW" dirty="0" smtClean="0"/>
              <a:t>(</a:t>
            </a:r>
            <a:r>
              <a:rPr lang="en-US" altLang="zh-TW" dirty="0" smtClean="0"/>
              <a:t>Owens-Corning)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ICI</a:t>
            </a:r>
            <a:r>
              <a:rPr lang="zh-TW" altLang="en-US" dirty="0" smtClean="0"/>
              <a:t>、瑞士銀行</a:t>
            </a:r>
            <a:r>
              <a:rPr lang="en-US" altLang="zh-TW" dirty="0" smtClean="0"/>
              <a:t>(UBS) </a:t>
            </a:r>
            <a:r>
              <a:rPr lang="zh-TW" altLang="en-US" dirty="0" smtClean="0"/>
              <a:t>和寶僑的工作方式</a:t>
            </a:r>
            <a:r>
              <a:rPr lang="en-US" altLang="zh-TW" dirty="0" smtClean="0"/>
              <a:t>(Gartner, 2002)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ERP</a:t>
            </a:r>
            <a:r>
              <a:rPr lang="zh-TW" altLang="en-US" dirty="0" smtClean="0"/>
              <a:t>的產業</a:t>
            </a:r>
            <a:r>
              <a:rPr lang="zh-TW" altLang="en-US" dirty="0" smtClean="0"/>
              <a:t>領導龍頭為</a:t>
            </a:r>
            <a:r>
              <a:rPr lang="en-US" altLang="zh-TW" dirty="0" smtClean="0"/>
              <a:t>SAP</a:t>
            </a:r>
            <a:r>
              <a:rPr lang="zh-TW" altLang="en-US" dirty="0" smtClean="0"/>
              <a:t>、甲骨文</a:t>
            </a:r>
            <a:r>
              <a:rPr lang="en-US" altLang="zh-TW" dirty="0" smtClean="0"/>
              <a:t>(Oracle)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Baan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PeopleSoft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3.1 </a:t>
            </a:r>
            <a:r>
              <a:rPr lang="zh-TW" altLang="en-US" dirty="0" smtClean="0"/>
              <a:t>管理對創造力和效率需求之間的緊張關係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2038"/>
            <a:ext cx="8229600" cy="25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系統及其對創新的影響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實施</a:t>
            </a:r>
            <a:r>
              <a:rPr lang="en-US" altLang="zh-TW" dirty="0" smtClean="0"/>
              <a:t>ERP </a:t>
            </a:r>
            <a:r>
              <a:rPr lang="zh-TW" altLang="en-US" dirty="0" smtClean="0"/>
              <a:t>系統的潛在效益為：</a:t>
            </a:r>
          </a:p>
          <a:p>
            <a:pPr lvl="1"/>
            <a:r>
              <a:rPr lang="zh-TW" altLang="en-US" dirty="0" smtClean="0"/>
              <a:t>更有效率的企業流程。</a:t>
            </a:r>
          </a:p>
          <a:p>
            <a:pPr lvl="1"/>
            <a:r>
              <a:rPr lang="zh-TW" altLang="en-US" dirty="0" smtClean="0"/>
              <a:t>降低企業程序的成本。</a:t>
            </a:r>
          </a:p>
          <a:p>
            <a:pPr lvl="1"/>
            <a:r>
              <a:rPr lang="zh-TW" altLang="en-US" dirty="0" smtClean="0"/>
              <a:t>不同公司部門及功能間更好的協調與合作。</a:t>
            </a:r>
          </a:p>
          <a:p>
            <a:pPr lvl="1"/>
            <a:r>
              <a:rPr lang="zh-TW" altLang="en-US" dirty="0" smtClean="0"/>
              <a:t>更好的監控和控制功能。</a:t>
            </a:r>
          </a:p>
          <a:p>
            <a:pPr lvl="1"/>
            <a:r>
              <a:rPr lang="zh-TW" altLang="en-US" dirty="0" smtClean="0"/>
              <a:t>根據公司和市場需求，調整能力。</a:t>
            </a:r>
          </a:p>
          <a:p>
            <a:pPr lvl="1"/>
            <a:r>
              <a:rPr lang="zh-TW" altLang="en-US" dirty="0" smtClean="0"/>
              <a:t>能更具競爭力、更有效的進入電子市場及電子商務。</a:t>
            </a:r>
          </a:p>
          <a:p>
            <a:pPr lvl="1"/>
            <a:r>
              <a:rPr lang="zh-TW" altLang="en-US" dirty="0" smtClean="0"/>
              <a:t>重新設計無效率的企業功能。</a:t>
            </a:r>
          </a:p>
          <a:p>
            <a:pPr lvl="1"/>
            <a:r>
              <a:rPr lang="zh-TW" altLang="en-US" dirty="0" smtClean="0"/>
              <a:t>全球化及全球經濟整合。</a:t>
            </a:r>
          </a:p>
          <a:p>
            <a:pPr lvl="1"/>
            <a:r>
              <a:rPr lang="zh-TW" altLang="en-US" dirty="0" smtClean="0"/>
              <a:t>存貨能見度及更好的決策支援。</a:t>
            </a:r>
          </a:p>
          <a:p>
            <a:pPr lvl="1"/>
            <a:r>
              <a:rPr lang="zh-TW" altLang="en-US" dirty="0" smtClean="0"/>
              <a:t>市場調查及媒體環境的科技。</a:t>
            </a:r>
          </a:p>
          <a:p>
            <a:pPr lvl="1"/>
            <a:r>
              <a:rPr lang="zh-TW" altLang="en-US" dirty="0" smtClean="0"/>
              <a:t>改善通路夥伴之間的溝通。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系統及其對創新的影響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具</a:t>
            </a:r>
            <a:r>
              <a:rPr lang="en-US" altLang="zh-TW" dirty="0" smtClean="0"/>
              <a:t>ERP </a:t>
            </a:r>
            <a:r>
              <a:rPr lang="zh-TW" altLang="en-US" dirty="0" smtClean="0"/>
              <a:t>經驗的業務管理人認為，導入</a:t>
            </a:r>
            <a:r>
              <a:rPr lang="en-US" altLang="zh-TW" dirty="0" smtClean="0"/>
              <a:t>ERP </a:t>
            </a:r>
            <a:r>
              <a:rPr lang="zh-TW" altLang="en-US" dirty="0" smtClean="0"/>
              <a:t>系統幾乎等同企業改造。</a:t>
            </a:r>
            <a:r>
              <a:rPr lang="en-US" altLang="zh-TW" dirty="0" smtClean="0"/>
              <a:t>ERP</a:t>
            </a:r>
            <a:r>
              <a:rPr lang="zh-TW" altLang="en-US" dirty="0" smtClean="0"/>
              <a:t>系統</a:t>
            </a:r>
            <a:r>
              <a:rPr lang="zh-TW" altLang="en-US" dirty="0" smtClean="0"/>
              <a:t>的導入並不容易，雖然能提供相當大的優點，但企業流程也必須符合</a:t>
            </a:r>
            <a:r>
              <a:rPr lang="zh-TW" altLang="en-US" dirty="0" smtClean="0"/>
              <a:t>系統需求</a:t>
            </a:r>
            <a:r>
              <a:rPr lang="zh-TW" altLang="en-US" dirty="0" smtClean="0"/>
              <a:t>以達到有效運作。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3.6 ERP </a:t>
            </a:r>
            <a:r>
              <a:rPr lang="zh-TW" altLang="en-US" dirty="0" smtClean="0"/>
              <a:t>系統的要求和創新企業成功因素之間的主要衝突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52</a:t>
            </a:fld>
            <a:endParaRPr lang="en-US" altLang="zh-TW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2192504"/>
            <a:ext cx="8229600" cy="301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企業除了需要創新的原動力之外，更需要</a:t>
            </a:r>
            <a:r>
              <a:rPr lang="zh-TW" altLang="en-US" dirty="0" smtClean="0"/>
              <a:t>良好</a:t>
            </a:r>
            <a:r>
              <a:rPr lang="zh-TW" altLang="en-US" dirty="0" smtClean="0"/>
              <a:t>的管理模式以持續企業的創新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</a:t>
            </a:r>
            <a:r>
              <a:rPr lang="en-US" altLang="zh-TW" dirty="0" smtClean="0"/>
              <a:t>3M </a:t>
            </a:r>
            <a:r>
              <a:rPr lang="zh-TW" altLang="en-US" dirty="0" smtClean="0"/>
              <a:t>公司在</a:t>
            </a:r>
            <a:r>
              <a:rPr lang="en-US" altLang="zh-TW" dirty="0" smtClean="0"/>
              <a:t>1980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1990 </a:t>
            </a:r>
            <a:r>
              <a:rPr lang="zh-TW" altLang="en-US" dirty="0" smtClean="0"/>
              <a:t>年代間，</a:t>
            </a:r>
            <a:r>
              <a:rPr lang="zh-TW" altLang="en-US" dirty="0" smtClean="0"/>
              <a:t>它頻頻</a:t>
            </a:r>
            <a:r>
              <a:rPr lang="zh-TW" altLang="en-US" dirty="0" smtClean="0"/>
              <a:t>獲最具創新性的公司的讚譽，但卻在</a:t>
            </a:r>
            <a:r>
              <a:rPr lang="en-US" altLang="zh-TW" dirty="0" smtClean="0"/>
              <a:t>2000 </a:t>
            </a:r>
            <a:r>
              <a:rPr lang="zh-TW" altLang="en-US" dirty="0" smtClean="0"/>
              <a:t>年後</a:t>
            </a:r>
            <a:r>
              <a:rPr lang="zh-TW" altLang="en-US" dirty="0" smtClean="0"/>
              <a:t>，為了如何增進營收而</a:t>
            </a:r>
            <a:r>
              <a:rPr lang="zh-TW" altLang="en-US" dirty="0" smtClean="0"/>
              <a:t>困頓</a:t>
            </a:r>
            <a:r>
              <a:rPr lang="zh-TW" altLang="en-US" dirty="0" smtClean="0"/>
              <a:t>掙扎</a:t>
            </a:r>
            <a:r>
              <a:rPr lang="zh-TW" altLang="en-US" dirty="0" smtClean="0"/>
              <a:t>不已。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創新的管理工具和技術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104902"/>
            <a:ext cx="8229600" cy="51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創新的管理工具和技術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1988840"/>
            <a:ext cx="8229600" cy="29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64" y="1340768"/>
            <a:ext cx="8229600" cy="6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工具的應用和指導方針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56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過去的</a:t>
            </a:r>
            <a:r>
              <a:rPr lang="en-US" altLang="zh-TW" dirty="0" smtClean="0"/>
              <a:t>50 </a:t>
            </a:r>
            <a:r>
              <a:rPr lang="zh-TW" altLang="en-US" dirty="0" smtClean="0"/>
              <a:t>年裡，發展出許多的制式管理模型、準則和工具，以協助</a:t>
            </a:r>
            <a:r>
              <a:rPr lang="zh-TW" altLang="en-US" dirty="0" smtClean="0"/>
              <a:t>企業</a:t>
            </a:r>
            <a:r>
              <a:rPr lang="zh-TW" altLang="en-US" dirty="0" smtClean="0"/>
              <a:t>成功實現創新產品，然而在文獻中可發現，針對創新模型的設計及內容</a:t>
            </a:r>
            <a:r>
              <a:rPr lang="zh-TW" altLang="en-US" dirty="0" smtClean="0"/>
              <a:t>有許多</a:t>
            </a:r>
            <a:r>
              <a:rPr lang="zh-TW" altLang="en-US" dirty="0" smtClean="0"/>
              <a:t>不同的</a:t>
            </a:r>
            <a:r>
              <a:rPr lang="zh-TW" altLang="en-US" dirty="0" smtClean="0"/>
              <a:t>爭論。</a:t>
            </a:r>
            <a:endParaRPr lang="en-US" altLang="zh-TW" dirty="0" smtClean="0"/>
          </a:p>
          <a:p>
            <a:r>
              <a:rPr lang="zh-TW" altLang="en-US" dirty="0" smtClean="0"/>
              <a:t>制式的模型在其他創新領域的應用較為廣泛，</a:t>
            </a:r>
            <a:r>
              <a:rPr lang="zh-TW" altLang="en-US" dirty="0" smtClean="0"/>
              <a:t>例如</a:t>
            </a:r>
            <a:r>
              <a:rPr lang="zh-TW" altLang="en-US" dirty="0" smtClean="0"/>
              <a:t>，創意的合理性分析、吸引計畫支持者以及提供計畫團隊</a:t>
            </a:r>
            <a:r>
              <a:rPr lang="zh-TW" altLang="en-US" dirty="0" smtClean="0"/>
              <a:t>紀律。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工具的應用和指導方針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企業的創新管理一般由</a:t>
            </a:r>
            <a:r>
              <a:rPr lang="zh-TW" altLang="en-US" dirty="0" smtClean="0"/>
              <a:t>企業的</a:t>
            </a:r>
            <a:r>
              <a:rPr lang="zh-TW" altLang="en-US" dirty="0" smtClean="0"/>
              <a:t>中、高層管理階層所領導，</a:t>
            </a:r>
            <a:r>
              <a:rPr lang="zh-TW" altLang="en-US" dirty="0" smtClean="0"/>
              <a:t>但其所</a:t>
            </a:r>
            <a:r>
              <a:rPr lang="zh-TW" altLang="en-US" dirty="0" smtClean="0"/>
              <a:t>要面臨的主要挑戰</a:t>
            </a:r>
            <a:r>
              <a:rPr lang="zh-TW" altLang="en-US" dirty="0" smtClean="0"/>
              <a:t>包含</a:t>
            </a:r>
            <a:r>
              <a:rPr lang="zh-TW" altLang="en-US" dirty="0" smtClean="0"/>
              <a:t>了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Deschamps</a:t>
            </a:r>
            <a:r>
              <a:rPr lang="en-US" altLang="zh-TW" dirty="0" smtClean="0"/>
              <a:t>, 2003)</a:t>
            </a:r>
            <a:r>
              <a:rPr lang="zh-TW" altLang="en-US" dirty="0" smtClean="0"/>
              <a:t>：</a:t>
            </a:r>
          </a:p>
          <a:p>
            <a:pPr lvl="1"/>
            <a:r>
              <a:rPr lang="zh-TW" altLang="en-US" dirty="0" smtClean="0"/>
              <a:t>嘗試</a:t>
            </a:r>
            <a:r>
              <a:rPr lang="zh-TW" altLang="en-US" dirty="0" smtClean="0"/>
              <a:t>新事物的衝勁。</a:t>
            </a:r>
          </a:p>
          <a:p>
            <a:pPr lvl="1"/>
            <a:r>
              <a:rPr lang="zh-TW" altLang="en-US" dirty="0" smtClean="0"/>
              <a:t>重新定義顧客價值的強烈意念。</a:t>
            </a:r>
          </a:p>
          <a:p>
            <a:pPr lvl="1"/>
            <a:r>
              <a:rPr lang="zh-TW" altLang="en-US" dirty="0" smtClean="0"/>
              <a:t>勇於</a:t>
            </a:r>
            <a:r>
              <a:rPr lang="zh-TW" altLang="en-US" dirty="0" smtClean="0"/>
              <a:t>承擔風險。</a:t>
            </a:r>
          </a:p>
          <a:p>
            <a:pPr lvl="1"/>
            <a:r>
              <a:rPr lang="zh-TW" altLang="en-US" dirty="0" smtClean="0"/>
              <a:t>風險</a:t>
            </a:r>
            <a:r>
              <a:rPr lang="zh-TW" altLang="en-US" dirty="0" smtClean="0"/>
              <a:t>管理能力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發現</a:t>
            </a:r>
            <a:r>
              <a:rPr lang="zh-TW" altLang="en-US" dirty="0" smtClean="0"/>
              <a:t>機會和執行計畫的速度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 smtClean="0"/>
              <a:t>重心由業務優化轉換到業務創造。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57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76400" y="5214938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www.themegallery.com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600200" y="4386263"/>
            <a:ext cx="5486400" cy="639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創新管理的困境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公司如何一方面降低成本，緊縮寬鬆時間以</a:t>
            </a:r>
            <a:r>
              <a:rPr lang="zh-TW" altLang="en-US" dirty="0" smtClean="0"/>
              <a:t>提升競爭力</a:t>
            </a:r>
            <a:r>
              <a:rPr lang="zh-TW" altLang="en-US" dirty="0" smtClean="0"/>
              <a:t>，另一方面為了創新提供寬鬆時間</a:t>
            </a:r>
            <a:r>
              <a:rPr lang="zh-TW" altLang="en-US" dirty="0" smtClean="0"/>
              <a:t>？</a:t>
            </a:r>
            <a:r>
              <a:rPr lang="zh-TW" altLang="en-US" dirty="0" smtClean="0"/>
              <a:t>最明顯的方法就是將生產</a:t>
            </a:r>
            <a:r>
              <a:rPr lang="zh-TW" altLang="en-US" dirty="0" smtClean="0"/>
              <a:t>和研發</a:t>
            </a:r>
            <a:r>
              <a:rPr lang="zh-TW" altLang="en-US" dirty="0" smtClean="0"/>
              <a:t>部門</a:t>
            </a:r>
            <a:r>
              <a:rPr lang="zh-TW" altLang="en-US" dirty="0" smtClean="0"/>
              <a:t>分開</a:t>
            </a:r>
            <a:r>
              <a:rPr lang="zh-TW" altLang="en-US" dirty="0" smtClean="0"/>
              <a:t>。事實上，公司的運作提供了許多創新的機會，而創新是</a:t>
            </a:r>
            <a:r>
              <a:rPr lang="zh-TW" altLang="en-US" dirty="0" smtClean="0"/>
              <a:t>企業</a:t>
            </a:r>
            <a:r>
              <a:rPr lang="zh-TW" altLang="en-US" dirty="0" smtClean="0"/>
              <a:t>永續經營的重要基礎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企業長久以來所面臨的問題，就是必須不斷地進行探索以確保未來的生存與競爭能力，而企業的探索意指增加產量、控制及減少成本；也就是說，企業需要針對現況進行研發、管理及創新。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創新管理的困境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zh-TW" altLang="en-US" dirty="0" smtClean="0"/>
              <a:t>企業</a:t>
            </a:r>
            <a:r>
              <a:rPr lang="zh-TW" altLang="en-US" dirty="0" smtClean="0"/>
              <a:t>的</a:t>
            </a:r>
            <a:r>
              <a:rPr lang="zh-TW" altLang="en-US" dirty="0" smtClean="0"/>
              <a:t>觀點來</a:t>
            </a:r>
            <a:r>
              <a:rPr lang="zh-TW" altLang="en-US" dirty="0" smtClean="0"/>
              <a:t>看，企業內部的動態能力包含了企業生存所需的兩個重點，分別是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971550" lvl="1" indent="-514350">
              <a:buAutoNum type="arabicParenBoth"/>
            </a:pPr>
            <a:r>
              <a:rPr lang="zh-TW" altLang="en-US" dirty="0" smtClean="0"/>
              <a:t>同時</a:t>
            </a:r>
            <a:r>
              <a:rPr lang="zh-TW" altLang="en-US" dirty="0" smtClean="0"/>
              <a:t>於成熟及新興市場中競爭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971550" lvl="1" indent="-514350">
              <a:buAutoNum type="arabicParenBoth"/>
            </a:pPr>
            <a:r>
              <a:rPr lang="zh-TW" altLang="en-US" dirty="0" smtClean="0"/>
              <a:t>市場</a:t>
            </a:r>
            <a:r>
              <a:rPr lang="zh-TW" altLang="en-US" dirty="0" smtClean="0"/>
              <a:t>的觀察及開發。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管理不確定性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Pearson (</a:t>
            </a:r>
            <a:r>
              <a:rPr lang="zh-TW" altLang="en-US" dirty="0" smtClean="0"/>
              <a:t>皮爾森</a:t>
            </a:r>
            <a:r>
              <a:rPr lang="en-US" altLang="zh-TW" dirty="0" smtClean="0"/>
              <a:t>) </a:t>
            </a:r>
            <a:r>
              <a:rPr lang="zh-TW" altLang="en-US" dirty="0" smtClean="0"/>
              <a:t>提</a:t>
            </a:r>
            <a:r>
              <a:rPr lang="zh-TW" altLang="en-US" dirty="0" smtClean="0"/>
              <a:t>供了一種在不同的環境下，如何協助管理者管理不確定狀況的矩陣管理</a:t>
            </a:r>
            <a:r>
              <a:rPr lang="zh-TW" altLang="en-US" dirty="0" smtClean="0"/>
              <a:t>模式。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88624"/>
            <a:ext cx="4824536" cy="40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皮爾森不確定性圖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D23-0475-4066-ABCE-93CFF551CD96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皮爾森的不確定性圖</a:t>
            </a:r>
            <a:r>
              <a:rPr lang="en-US" altLang="zh-TW" dirty="0" smtClean="0"/>
              <a:t>(Pearson, 1991)</a:t>
            </a:r>
            <a:r>
              <a:rPr lang="zh-TW" altLang="en-US" dirty="0" smtClean="0"/>
              <a:t>，是由對重要的科技創新個案</a:t>
            </a:r>
            <a:r>
              <a:rPr lang="zh-TW" altLang="en-US" dirty="0" smtClean="0"/>
              <a:t>分析發展</a:t>
            </a:r>
            <a:r>
              <a:rPr lang="zh-TW" altLang="en-US" dirty="0" smtClean="0"/>
              <a:t>而來，其個案中包括了皮爾京頓的浮式玻璃</a:t>
            </a:r>
            <a:r>
              <a:rPr lang="en-US" altLang="zh-TW" dirty="0" smtClean="0"/>
              <a:t>(float glass) </a:t>
            </a:r>
            <a:r>
              <a:rPr lang="zh-TW" altLang="en-US" dirty="0" smtClean="0"/>
              <a:t>流程、</a:t>
            </a:r>
            <a:r>
              <a:rPr lang="en-US" altLang="zh-TW" dirty="0" smtClean="0"/>
              <a:t>3M </a:t>
            </a:r>
            <a:r>
              <a:rPr lang="zh-TW" altLang="en-US" dirty="0" smtClean="0"/>
              <a:t>的</a:t>
            </a:r>
            <a:r>
              <a:rPr lang="zh-TW" altLang="en-US" dirty="0" smtClean="0"/>
              <a:t>便利</a:t>
            </a:r>
            <a:r>
              <a:rPr lang="zh-TW" altLang="en-US" dirty="0" smtClean="0"/>
              <a:t>貼</a:t>
            </a:r>
            <a:r>
              <a:rPr lang="en-US" altLang="zh-TW" dirty="0" smtClean="0"/>
              <a:t>(Post-It) </a:t>
            </a:r>
            <a:r>
              <a:rPr lang="zh-TW" altLang="en-US" dirty="0" smtClean="0"/>
              <a:t>和新力隨身聽</a:t>
            </a:r>
            <a:r>
              <a:rPr lang="en-US" altLang="zh-TW" dirty="0" smtClean="0"/>
              <a:t>(Henry &amp; Walker, 1991) 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r>
              <a:rPr lang="zh-TW" altLang="en-US" dirty="0" smtClean="0"/>
              <a:t>皮爾森的架構利用兩個構面來區分不確定性，分別是：</a:t>
            </a:r>
          </a:p>
          <a:p>
            <a:pPr lvl="1"/>
            <a:r>
              <a:rPr lang="zh-TW" altLang="en-US" dirty="0" smtClean="0"/>
              <a:t>目標</a:t>
            </a:r>
            <a:r>
              <a:rPr lang="zh-TW" altLang="en-US" dirty="0" smtClean="0"/>
              <a:t>的不確定性 </a:t>
            </a:r>
            <a:r>
              <a:rPr lang="en-US" altLang="zh-TW" dirty="0" smtClean="0"/>
              <a:t>(</a:t>
            </a:r>
            <a:r>
              <a:rPr lang="zh-TW" altLang="en-US" dirty="0" smtClean="0"/>
              <a:t>活動或專案最終的目標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 lvl="1"/>
            <a:r>
              <a:rPr lang="zh-TW" altLang="en-US" dirty="0" smtClean="0"/>
              <a:t>手段</a:t>
            </a:r>
            <a:r>
              <a:rPr lang="zh-TW" altLang="en-US" dirty="0" smtClean="0"/>
              <a:t>的不確定性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如何達成這項目標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</TotalTime>
  <Words>3924</Words>
  <Application>Microsoft Office PowerPoint</Application>
  <PresentationFormat>如螢幕大小 (4:3)</PresentationFormat>
  <Paragraphs>284</Paragraphs>
  <Slides>58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Template</vt:lpstr>
      <vt:lpstr>Chapter 3</vt:lpstr>
      <vt:lpstr>學習目標</vt:lpstr>
      <vt:lpstr>企業及創新理論</vt:lpstr>
      <vt:lpstr>創新管理的困境</vt:lpstr>
      <vt:lpstr>圖3.1 管理對創造力和效率需求之間的緊張關係</vt:lpstr>
      <vt:lpstr>創新管理的困境</vt:lpstr>
      <vt:lpstr>創新管理的困境</vt:lpstr>
      <vt:lpstr>管理不確定性</vt:lpstr>
      <vt:lpstr>皮爾森不確定性圖</vt:lpstr>
      <vt:lpstr>皮爾森不確定性圖</vt:lpstr>
      <vt:lpstr>皮爾森不確定性圖</vt:lpstr>
      <vt:lpstr>皮爾森不確定性圖</vt:lpstr>
      <vt:lpstr>不確定性圖的應用</vt:lpstr>
      <vt:lpstr>皮爾森不確定性圖</vt:lpstr>
      <vt:lpstr>皮爾森不確定性圖</vt:lpstr>
      <vt:lpstr>皮爾森不確定性圖</vt:lpstr>
      <vt:lpstr>創新管理項目</vt:lpstr>
      <vt:lpstr>圖3.3 知識結構與知識組成因素矩陣</vt:lpstr>
      <vt:lpstr>創新管理項目</vt:lpstr>
      <vt:lpstr>圖3.4 創新計畫的二維方式</vt:lpstr>
      <vt:lpstr>創新管理項目</vt:lpstr>
      <vt:lpstr>成長導向</vt:lpstr>
      <vt:lpstr>企業傳承與創新經驗</vt:lpstr>
      <vt:lpstr>警戒和外部連結</vt:lpstr>
      <vt:lpstr>技術和研發強度的承諾</vt:lpstr>
      <vt:lpstr>風險接受度</vt:lpstr>
      <vt:lpstr>企業內跨部門合作與協調</vt:lpstr>
      <vt:lpstr>感知能力</vt:lpstr>
      <vt:lpstr>創造空間</vt:lpstr>
      <vt:lpstr>創新策略</vt:lpstr>
      <vt:lpstr>技術多樣性</vt:lpstr>
      <vt:lpstr>企業實務 3.1</vt:lpstr>
      <vt:lpstr>企業實務 3.1</vt:lpstr>
      <vt:lpstr>企業實務 3.1</vt:lpstr>
      <vt:lpstr>企業實務 3.1</vt:lpstr>
      <vt:lpstr>企業實務 3.1</vt:lpstr>
      <vt:lpstr>公司的分類</vt:lpstr>
      <vt:lpstr>公司的分類</vt:lpstr>
      <vt:lpstr>公司的分類</vt:lpstr>
      <vt:lpstr>圖3.5 不同類型企業之間的科技連結</vt:lpstr>
      <vt:lpstr>企業結構和創新</vt:lpstr>
      <vt:lpstr>企業結構和創新</vt:lpstr>
      <vt:lpstr>企業結構和創新</vt:lpstr>
      <vt:lpstr>正式化</vt:lpstr>
      <vt:lpstr>複雜化</vt:lpstr>
      <vt:lpstr>集權化</vt:lpstr>
      <vt:lpstr>企業規模</vt:lpstr>
      <vt:lpstr>個人在創新流程中的角色</vt:lpstr>
      <vt:lpstr>IT系統及其對創新的影響</vt:lpstr>
      <vt:lpstr>IT系統及其對創新的影響</vt:lpstr>
      <vt:lpstr>IT系統及其對創新的影響</vt:lpstr>
      <vt:lpstr>圖3.6 ERP 系統的要求和創新企業成功因素之間的主要衝突</vt:lpstr>
      <vt:lpstr>創新管理工具</vt:lpstr>
      <vt:lpstr>創新的管理工具和技術</vt:lpstr>
      <vt:lpstr>創新的管理工具和技術</vt:lpstr>
      <vt:lpstr>工具的應用和指導方針</vt:lpstr>
      <vt:lpstr>工具的應用和指導方針</vt:lpstr>
      <vt:lpstr>投影片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Fenny Lee</dc:creator>
  <cp:lastModifiedBy>Fenny Lee</cp:lastModifiedBy>
  <cp:revision>17</cp:revision>
  <dcterms:created xsi:type="dcterms:W3CDTF">2014-06-27T02:57:57Z</dcterms:created>
  <dcterms:modified xsi:type="dcterms:W3CDTF">2014-06-27T03:34:31Z</dcterms:modified>
</cp:coreProperties>
</file>