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5" r:id="rId1"/>
  </p:sldMasterIdLst>
  <p:sldIdLst>
    <p:sldId id="262" r:id="rId2"/>
    <p:sldId id="263" r:id="rId3"/>
    <p:sldId id="735" r:id="rId4"/>
    <p:sldId id="736" r:id="rId5"/>
    <p:sldId id="823" r:id="rId6"/>
    <p:sldId id="737" r:id="rId7"/>
    <p:sldId id="824" r:id="rId8"/>
    <p:sldId id="739" r:id="rId9"/>
    <p:sldId id="740" r:id="rId10"/>
    <p:sldId id="741" r:id="rId11"/>
    <p:sldId id="742" r:id="rId12"/>
    <p:sldId id="743" r:id="rId13"/>
    <p:sldId id="744" r:id="rId14"/>
    <p:sldId id="745" r:id="rId15"/>
    <p:sldId id="746" r:id="rId16"/>
    <p:sldId id="825" r:id="rId17"/>
    <p:sldId id="750" r:id="rId18"/>
    <p:sldId id="751" r:id="rId19"/>
    <p:sldId id="752" r:id="rId20"/>
    <p:sldId id="753" r:id="rId21"/>
    <p:sldId id="755" r:id="rId22"/>
    <p:sldId id="826" r:id="rId23"/>
    <p:sldId id="827" r:id="rId24"/>
    <p:sldId id="828" r:id="rId25"/>
    <p:sldId id="829" r:id="rId26"/>
    <p:sldId id="830" r:id="rId27"/>
    <p:sldId id="831" r:id="rId28"/>
    <p:sldId id="832" r:id="rId29"/>
    <p:sldId id="833" r:id="rId30"/>
    <p:sldId id="834" r:id="rId31"/>
    <p:sldId id="835" r:id="rId32"/>
    <p:sldId id="836" r:id="rId33"/>
    <p:sldId id="837" r:id="rId34"/>
    <p:sldId id="838" r:id="rId35"/>
    <p:sldId id="839" r:id="rId36"/>
    <p:sldId id="840" r:id="rId37"/>
    <p:sldId id="841" r:id="rId38"/>
    <p:sldId id="842" r:id="rId39"/>
    <p:sldId id="843" r:id="rId40"/>
    <p:sldId id="844" r:id="rId41"/>
    <p:sldId id="845" r:id="rId42"/>
    <p:sldId id="846" r:id="rId43"/>
    <p:sldId id="847" r:id="rId44"/>
    <p:sldId id="848" r:id="rId45"/>
    <p:sldId id="849" r:id="rId46"/>
    <p:sldId id="850" r:id="rId47"/>
    <p:sldId id="851" r:id="rId48"/>
    <p:sldId id="852" r:id="rId49"/>
    <p:sldId id="853" r:id="rId50"/>
    <p:sldId id="854" r:id="rId51"/>
    <p:sldId id="855" r:id="rId52"/>
    <p:sldId id="856" r:id="rId53"/>
    <p:sldId id="857" r:id="rId54"/>
    <p:sldId id="858" r:id="rId55"/>
    <p:sldId id="859" r:id="rId56"/>
    <p:sldId id="860" r:id="rId57"/>
    <p:sldId id="861" r:id="rId58"/>
    <p:sldId id="862" r:id="rId59"/>
    <p:sldId id="863" r:id="rId60"/>
    <p:sldId id="864" r:id="rId61"/>
    <p:sldId id="865" r:id="rId62"/>
    <p:sldId id="866" r:id="rId63"/>
    <p:sldId id="867" r:id="rId64"/>
    <p:sldId id="868" r:id="rId65"/>
    <p:sldId id="869" r:id="rId66"/>
    <p:sldId id="870" r:id="rId67"/>
    <p:sldId id="871" r:id="rId68"/>
    <p:sldId id="872" r:id="rId69"/>
    <p:sldId id="873" r:id="rId70"/>
    <p:sldId id="874" r:id="rId71"/>
    <p:sldId id="875" r:id="rId72"/>
    <p:sldId id="876" r:id="rId73"/>
    <p:sldId id="877" r:id="rId74"/>
    <p:sldId id="878" r:id="rId75"/>
    <p:sldId id="879" r:id="rId76"/>
    <p:sldId id="880" r:id="rId77"/>
    <p:sldId id="883" r:id="rId78"/>
    <p:sldId id="545" r:id="rId79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b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b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b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b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00"/>
    <a:srgbClr val="FF0000"/>
    <a:srgbClr val="006600"/>
    <a:srgbClr val="00FF00"/>
    <a:srgbClr val="32DA66"/>
    <a:srgbClr val="FF9900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淺色樣式 3 - 輔色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40" autoAdjust="0"/>
    <p:restoredTop sz="94683" autoAdjust="0"/>
  </p:normalViewPr>
  <p:slideViewPr>
    <p:cSldViewPr>
      <p:cViewPr>
        <p:scale>
          <a:sx n="66" d="100"/>
          <a:sy n="66" d="100"/>
        </p:scale>
        <p:origin x="-1740" y="-5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12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標題投影片"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39" descr="영문간지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5143500"/>
            <a:ext cx="2786063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C:\Documents and Settings\Axel\桌面\圖片7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11550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C:\Documents and Settings\Axel\桌面\圖片8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938"/>
            <a:ext cx="90693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27612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79"/>
          <p:cNvSpPr txBox="1">
            <a:spLocks/>
          </p:cNvSpPr>
          <p:nvPr/>
        </p:nvSpPr>
        <p:spPr bwMode="auto">
          <a:xfrm>
            <a:off x="7010400" y="65563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r" eaLnBrk="1" latinLnBrk="1" hangingPunct="1"/>
            <a:fld id="{AD50D63E-5FD1-4E09-848A-58094E1483EE}" type="slidenum">
              <a:rPr kumimoji="0" lang="en-US" altLang="ko-KR" sz="1200">
                <a:ea typeface="標楷體" pitchFamily="65" charset="-120"/>
                <a:cs typeface="Arial" charset="0"/>
              </a:rPr>
              <a:pPr algn="r" eaLnBrk="1" latinLnBrk="1" hangingPunct="1"/>
              <a:t>‹#›</a:t>
            </a:fld>
            <a:endParaRPr kumimoji="0" lang="en-US" altLang="ko-KR" sz="1200">
              <a:ea typeface="標楷體" pitchFamily="65" charset="-120"/>
              <a:cs typeface="Arial" charset="0"/>
            </a:endParaRPr>
          </a:p>
        </p:txBody>
      </p:sp>
      <p:pic>
        <p:nvPicPr>
          <p:cNvPr id="5" name="Picture 10" descr="영문간지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0" y="-228600"/>
            <a:ext cx="1622425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9" descr="좁은 수평선"/>
          <p:cNvSpPr>
            <a:spLocks noChangeArrowheads="1"/>
          </p:cNvSpPr>
          <p:nvPr userDrawn="1"/>
        </p:nvSpPr>
        <p:spPr bwMode="auto">
          <a:xfrm>
            <a:off x="11113" y="752475"/>
            <a:ext cx="9144000" cy="431800"/>
          </a:xfrm>
          <a:prstGeom prst="rect">
            <a:avLst/>
          </a:prstGeom>
          <a:pattFill prst="narHorz">
            <a:fgClr>
              <a:schemeClr val="bg2">
                <a:alpha val="20000"/>
              </a:schemeClr>
            </a:fgClr>
            <a:bgClr>
              <a:srgbClr val="FFFFFF">
                <a:alpha val="20000"/>
              </a:srgbClr>
            </a:bgClr>
          </a:patt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b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7" name="Picture 9" descr="C:\Documents and Settings\Axel\桌面\圖片9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9688"/>
            <a:ext cx="9155113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圖片 11" descr="NEW封面商標黑色01 [轉換].tif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" y="65088"/>
            <a:ext cx="4699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C:\Users\axel\Desktop\Drmaster\pic\WebIcons1_by_KenSaunders\PNG_128x128\Back.png">
            <a:hlinkClick r:id="" action="ppaction://hlinkshowjump?jump=previousslide" tooltip="前一頁"/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7713" y="603250"/>
            <a:ext cx="28733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4" descr="C:\Users\axel\Desktop\Drmaster\pic\WebIcons1_by_KenSaunders\PNG_128x128\Forward.png">
            <a:hlinkClick r:id="" action="ppaction://hlinkshowjump?jump=nextslide" tooltip="下一頁"/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3463" y="603250"/>
            <a:ext cx="28733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9" descr="C:\Users\axel\Desktop\Drmaster\pic\WebIcons1_by_KenSaunders\PNG_128x128\Home.png">
            <a:hlinkClick r:id="rId7" action="ppaction://hlinksldjump" tooltip="回大綱"/>
          </p:cNvPr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963" y="603250"/>
            <a:ext cx="28733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0" descr="C:\Users\axel\Desktop\Drmaster\pic\WebIcons1_by_KenSaunders\PNG_128x128\Info.png">
            <a:hlinkClick r:id="" action="ppaction://hlinkshowjump?jump=endshow"/>
          </p:cNvPr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6213" y="603250"/>
            <a:ext cx="28733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85720" y="1142984"/>
            <a:ext cx="8643998" cy="5429288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10"/>
              </a:buBlip>
              <a:defRPr sz="360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defRPr>
            </a:lvl1pPr>
            <a:lvl2pPr>
              <a:buFontTx/>
              <a:buBlip>
                <a:blip r:embed="rId11"/>
              </a:buBlip>
              <a:defRPr>
                <a:solidFill>
                  <a:srgbClr val="339933"/>
                </a:solidFill>
                <a:latin typeface="標楷體" pitchFamily="65" charset="-120"/>
                <a:ea typeface="標楷體" pitchFamily="65" charset="-120"/>
              </a:defRPr>
            </a:lvl2pPr>
            <a:lvl3pPr>
              <a:buFontTx/>
              <a:buBlip>
                <a:blip r:embed="rId12"/>
              </a:buBlip>
              <a:defRPr>
                <a:latin typeface="標楷體" pitchFamily="65" charset="-120"/>
                <a:ea typeface="標楷體" pitchFamily="65" charset="-120"/>
              </a:defRPr>
            </a:lvl3pPr>
            <a:lvl4pPr>
              <a:buFontTx/>
              <a:buBlip>
                <a:blip r:embed="rId12"/>
              </a:buBlip>
              <a:defRPr>
                <a:latin typeface="標楷體" pitchFamily="65" charset="-120"/>
                <a:ea typeface="標楷體" pitchFamily="65" charset="-120"/>
              </a:defRPr>
            </a:lvl4pPr>
            <a:lvl5pPr>
              <a:buFontTx/>
              <a:buBlip>
                <a:blip r:embed="rId12"/>
              </a:buBlip>
              <a:defRPr sz="1600">
                <a:latin typeface="標楷體" pitchFamily="65" charset="-120"/>
                <a:ea typeface="標楷體" pitchFamily="65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85785" y="144463"/>
            <a:ext cx="8208089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>
              <a:defRPr sz="4000" b="0">
                <a:solidFill>
                  <a:srgbClr val="FFFF00"/>
                </a:solidFill>
                <a:effectLst/>
                <a:latin typeface="標楷體" pitchFamily="65" charset="-120"/>
                <a:ea typeface="標楷體" pitchFamily="65" charset="-120"/>
                <a:cs typeface="Arial" pitchFamily="34" charset="0"/>
              </a:defRPr>
            </a:lvl1pPr>
          </a:lstStyle>
          <a:p>
            <a:pPr lvl="0"/>
            <a:r>
              <a:rPr lang="zh-TW" altLang="en-US" dirty="0" smtClean="0"/>
              <a:t>按一下以編輯母片標題樣式</a:t>
            </a:r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792435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標題投影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xel\桌面\圖片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8696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xel\桌面\圖片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113" cy="262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0545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C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FFFF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FF00"/>
          </a:solidFill>
          <a:latin typeface="標楷體" pitchFamily="65" charset="-12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FF00"/>
          </a:solidFill>
          <a:latin typeface="標楷體" pitchFamily="65" charset="-12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FF00"/>
          </a:solidFill>
          <a:latin typeface="標楷體" pitchFamily="65" charset="-12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FF00"/>
          </a:solidFill>
          <a:latin typeface="標楷體" pitchFamily="65" charset="-12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FFFF00"/>
          </a:solidFill>
          <a:latin typeface="標楷體" pitchFamily="65" charset="-12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FFFF00"/>
          </a:solidFill>
          <a:latin typeface="標楷體" pitchFamily="65" charset="-12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FFFF00"/>
          </a:solidFill>
          <a:latin typeface="標楷體" pitchFamily="65" charset="-12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FFFF00"/>
          </a:solidFill>
          <a:latin typeface="標楷體" pitchFamily="65" charset="-12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slide" Target="slide47.xml"/><Relationship Id="rId3" Type="http://schemas.openxmlformats.org/officeDocument/2006/relationships/image" Target="../media/image16.png"/><Relationship Id="rId7" Type="http://schemas.openxmlformats.org/officeDocument/2006/relationships/slide" Target="slide14.xml"/><Relationship Id="rId12" Type="http://schemas.openxmlformats.org/officeDocument/2006/relationships/slide" Target="slide4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11" Type="http://schemas.openxmlformats.org/officeDocument/2006/relationships/slide" Target="slide42.xml"/><Relationship Id="rId5" Type="http://schemas.openxmlformats.org/officeDocument/2006/relationships/slide" Target="slide11.xml"/><Relationship Id="rId15" Type="http://schemas.openxmlformats.org/officeDocument/2006/relationships/slide" Target="slide58.xml"/><Relationship Id="rId10" Type="http://schemas.openxmlformats.org/officeDocument/2006/relationships/slide" Target="slide35.xml"/><Relationship Id="rId4" Type="http://schemas.openxmlformats.org/officeDocument/2006/relationships/slide" Target="slide3.xml"/><Relationship Id="rId9" Type="http://schemas.openxmlformats.org/officeDocument/2006/relationships/slide" Target="slide25.xml"/><Relationship Id="rId14" Type="http://schemas.openxmlformats.org/officeDocument/2006/relationships/slide" Target="slide5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0400"/>
            <a:ext cx="9144000" cy="8239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TW" altLang="en-US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第九章 </a:t>
            </a:r>
            <a:r>
              <a:rPr lang="en-US" altLang="en-US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標楷體" pitchFamily="65" charset="-120"/>
              </a:rPr>
              <a:t>Flash</a:t>
            </a:r>
            <a:r>
              <a:rPr lang="en-US" altLang="zh-TW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標楷體" pitchFamily="65" charset="-120"/>
              </a:rPr>
              <a:t> CS6</a:t>
            </a:r>
            <a:r>
              <a:rPr lang="en-US" altLang="en-US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標楷體" pitchFamily="65" charset="-120"/>
              </a:rPr>
              <a:t>動畫輕鬆學</a:t>
            </a:r>
            <a:endParaRPr lang="zh-TW" altLang="en-US" sz="48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標楷體" pitchFamily="65" charset="-120"/>
            </a:endParaRPr>
          </a:p>
        </p:txBody>
      </p:sp>
      <p:sp>
        <p:nvSpPr>
          <p:cNvPr id="9235" name="文字方塊 4"/>
          <p:cNvSpPr txBox="1">
            <a:spLocks noChangeArrowheads="1"/>
          </p:cNvSpPr>
          <p:nvPr/>
        </p:nvSpPr>
        <p:spPr bwMode="auto">
          <a:xfrm>
            <a:off x="107950" y="3933825"/>
            <a:ext cx="9036050" cy="225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latinLnBrk="1" hangingPunct="1"/>
            <a:r>
              <a:rPr kumimoji="0" lang="zh-TW" altLang="en-US" sz="3200" b="0">
                <a:solidFill>
                  <a:srgbClr val="FFFF00"/>
                </a:solidFill>
                <a:ea typeface="標楷體" pitchFamily="65" charset="-120"/>
              </a:rPr>
              <a:t>課前指引</a:t>
            </a:r>
          </a:p>
          <a:p>
            <a:pPr eaLnBrk="1" hangingPunct="1"/>
            <a:r>
              <a:rPr lang="zh-TW" altLang="en-US" sz="2200" b="0">
                <a:ea typeface="標楷體" pitchFamily="65" charset="-120"/>
              </a:rPr>
              <a:t>經過多年以來的發展，</a:t>
            </a:r>
            <a:r>
              <a:rPr lang="en-US" altLang="zh-TW" sz="2200" b="0">
                <a:ea typeface="標楷體" pitchFamily="65" charset="-120"/>
              </a:rPr>
              <a:t>Flash </a:t>
            </a:r>
            <a:r>
              <a:rPr lang="zh-TW" altLang="en-US" sz="2200" b="0">
                <a:ea typeface="標楷體" pitchFamily="65" charset="-120"/>
              </a:rPr>
              <a:t>已經從單純的動畫設計軟體，轉型成為網頁動態效果的當紅炸子雞，不論是單純的動畫設計，還是複雜的遊戲製作，都一再顯示出</a:t>
            </a:r>
            <a:r>
              <a:rPr lang="en-US" altLang="zh-TW" sz="2200" b="0">
                <a:ea typeface="標楷體" pitchFamily="65" charset="-120"/>
              </a:rPr>
              <a:t>Flash </a:t>
            </a:r>
            <a:r>
              <a:rPr lang="zh-TW" altLang="en-US" sz="2200" b="0">
                <a:ea typeface="標楷體" pitchFamily="65" charset="-120"/>
              </a:rPr>
              <a:t>強大的設計功能，只要一連上網，幾乎都會被那些酷炫的動畫效果所吸引，進而想要自行創造出屬於自己的</a:t>
            </a:r>
            <a:r>
              <a:rPr lang="en-US" altLang="zh-TW" sz="2200" b="0">
                <a:ea typeface="標楷體" pitchFamily="65" charset="-120"/>
              </a:rPr>
              <a:t>Flash </a:t>
            </a:r>
            <a:r>
              <a:rPr lang="zh-TW" altLang="en-US" sz="2200" b="0">
                <a:ea typeface="標楷體" pitchFamily="65" charset="-120"/>
              </a:rPr>
              <a:t>動畫。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42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484313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角色設定</a:t>
            </a:r>
          </a:p>
          <a:p>
            <a:pPr lvl="1">
              <a:buFont typeface="Arial" charset="0"/>
              <a:buBlip>
                <a:blip r:embed="rId3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在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Flash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中，除了主要角色外，其他所需要使用的圖像、文字內容、聲音與視訊，都可以直接利用「匯入」功能匯到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Flash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中來使用，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Flash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軟體也有各種繪圖工具和文字工具可供使用，匯入後可以將它們轉換成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Flash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「元件」，並存放在元件庫中，等到需要時再取出來使用。</a:t>
            </a:r>
          </a:p>
        </p:txBody>
      </p:sp>
      <p:sp>
        <p:nvSpPr>
          <p:cNvPr id="287744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>
                <a:latin typeface="Arial" charset="0"/>
              </a:rPr>
              <a:t>動畫製作流程</a:t>
            </a:r>
            <a:r>
              <a:rPr lang="en-US" altLang="zh-TW" b="1" smtClean="0">
                <a:latin typeface="Arial" charset="0"/>
              </a:rPr>
              <a:t>(2)</a:t>
            </a:r>
            <a:endParaRPr lang="zh-TW" altLang="en-US" b="1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8466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196975"/>
            <a:ext cx="8280400" cy="489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場景設定</a:t>
            </a:r>
          </a:p>
          <a:p>
            <a:pPr lvl="1">
              <a:buFont typeface="Arial" charset="0"/>
              <a:buBlip>
                <a:blip r:embed="rId3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以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Flash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製作動畫是允許設計者設置多個場景，方便作故事的串接。透過場景的切換，便能完整地介紹整個故事，這樣不但可以增加動畫的可看性，也能讓動畫不落於單調。</a:t>
            </a:r>
          </a:p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動畫編排</a:t>
            </a:r>
          </a:p>
          <a:p>
            <a:pPr lvl="1">
              <a:buFont typeface="Arial" charset="0"/>
              <a:buBlip>
                <a:blip r:embed="rId3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當元件與場景都製作完成後，接下來就是根據企劃的腳本來製作動畫，製作動畫時特別要注意場景與場景之間的串接，尤其是利用淡出淡入的效果，或是遮色片的運用，就可以做出如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PowerPoint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所提供的各種轉場效果，讓動畫變得更生動活潑。</a:t>
            </a:r>
          </a:p>
        </p:txBody>
      </p:sp>
      <p:sp>
        <p:nvSpPr>
          <p:cNvPr id="287846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>
                <a:latin typeface="Arial" charset="0"/>
              </a:rPr>
              <a:t>動畫製作流程</a:t>
            </a:r>
            <a:r>
              <a:rPr lang="en-US" altLang="zh-TW" b="1" smtClean="0">
                <a:latin typeface="Arial" charset="0"/>
              </a:rPr>
              <a:t>(3)</a:t>
            </a:r>
            <a:endParaRPr lang="zh-TW" altLang="en-US" b="1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9490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484313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音效與動作設定</a:t>
            </a:r>
          </a:p>
          <a:p>
            <a:pPr lvl="1">
              <a:buFont typeface="Arial" charset="0"/>
              <a:buBlip>
                <a:blip r:embed="rId3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主要是指在動畫中加入背景音樂、旁白、或特效音樂，可以讓動畫更具吸引力，強化觀賞者的視覺感受。</a:t>
            </a:r>
          </a:p>
          <a:p>
            <a:pPr lvl="1">
              <a:buFont typeface="Arial" charset="0"/>
              <a:buBlip>
                <a:blip r:embed="rId3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若要增加互動性，動畫中還可以利用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Flash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提供的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ActionScript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來加入動作指令，以便控制動畫的播放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/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停止，或作按鈕控制。</a:t>
            </a:r>
          </a:p>
        </p:txBody>
      </p:sp>
      <p:sp>
        <p:nvSpPr>
          <p:cNvPr id="287949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>
                <a:latin typeface="Arial" charset="0"/>
              </a:rPr>
              <a:t>動畫製作流程</a:t>
            </a:r>
            <a:r>
              <a:rPr lang="en-US" altLang="zh-TW" b="1" smtClean="0">
                <a:latin typeface="Arial" charset="0"/>
              </a:rPr>
              <a:t>(4)</a:t>
            </a:r>
            <a:endParaRPr lang="zh-TW" altLang="en-US" b="1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0514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484313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測試與成品輸出</a:t>
            </a:r>
          </a:p>
          <a:p>
            <a:pPr lvl="1">
              <a:buFont typeface="Arial" charset="0"/>
              <a:buBlip>
                <a:blip r:embed="rId3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在製作過程中，為了瞭解動畫呈現出來的效果，可利用「控制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/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測試影片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/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測試」指令，或按「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Ctrl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」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+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「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Enter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」快速鍵來測試影片，這樣可以清楚感受到輸出後的速度和品質。</a:t>
            </a:r>
          </a:p>
          <a:p>
            <a:pPr lvl="1">
              <a:buFont typeface="Arial" charset="0"/>
              <a:buBlip>
                <a:blip r:embed="rId3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至於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Flash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的輸出方式，各位可以將動畫匯出成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Flash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的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SWF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影片檔，或是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AVI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視訊檔、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QuickTime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影片檔、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GIF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動畫檔、可獨立播放的放映檔、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HTML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文件等，就可以上傳供大家瀏覽。</a:t>
            </a:r>
          </a:p>
        </p:txBody>
      </p:sp>
      <p:sp>
        <p:nvSpPr>
          <p:cNvPr id="288051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>
                <a:latin typeface="Arial" charset="0"/>
              </a:rPr>
              <a:t>動畫製作流程</a:t>
            </a:r>
            <a:r>
              <a:rPr lang="en-US" altLang="zh-TW" b="1" smtClean="0">
                <a:latin typeface="Arial" charset="0"/>
              </a:rPr>
              <a:t>(5)</a:t>
            </a:r>
            <a:endParaRPr lang="zh-TW" altLang="en-US" b="1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153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268413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熟悉工作環境</a:t>
            </a:r>
          </a:p>
        </p:txBody>
      </p:sp>
      <p:sp>
        <p:nvSpPr>
          <p:cNvPr id="288153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b="1" smtClean="0">
                <a:latin typeface="Arial" charset="0"/>
              </a:rPr>
              <a:t>9-2 2D </a:t>
            </a:r>
            <a:r>
              <a:rPr lang="zh-TW" altLang="en-US" b="1" smtClean="0">
                <a:latin typeface="Arial" charset="0"/>
              </a:rPr>
              <a:t>動畫設計大師</a:t>
            </a:r>
            <a:r>
              <a:rPr lang="en-US" altLang="zh-TW" b="1" smtClean="0">
                <a:latin typeface="Arial" charset="0"/>
              </a:rPr>
              <a:t>-Flash CS6</a:t>
            </a:r>
            <a:endParaRPr lang="zh-TW" altLang="en-US" b="1" smtClean="0">
              <a:latin typeface="Arial" charset="0"/>
            </a:endParaRPr>
          </a:p>
        </p:txBody>
      </p:sp>
      <p:pic>
        <p:nvPicPr>
          <p:cNvPr id="2881542" name="Picture 6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819275"/>
            <a:ext cx="8210550" cy="503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2562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484313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288256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b="1" smtClean="0">
              <a:latin typeface="Arial" charset="0"/>
            </a:endParaRPr>
          </a:p>
        </p:txBody>
      </p:sp>
      <p:pic>
        <p:nvPicPr>
          <p:cNvPr id="2882565" name="Picture 5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628775"/>
            <a:ext cx="8640763" cy="488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345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 smtClean="0"/>
          </a:p>
        </p:txBody>
      </p:sp>
      <p:sp>
        <p:nvSpPr>
          <p:cNvPr id="2963459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pic>
        <p:nvPicPr>
          <p:cNvPr id="2963460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12875"/>
            <a:ext cx="8201025" cy="481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665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268413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隱藏工作面板</a:t>
            </a:r>
          </a:p>
        </p:txBody>
      </p:sp>
      <p:sp>
        <p:nvSpPr>
          <p:cNvPr id="288665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面板操作技巧</a:t>
            </a:r>
          </a:p>
        </p:txBody>
      </p:sp>
      <p:pic>
        <p:nvPicPr>
          <p:cNvPr id="2886662" name="Picture 6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133600"/>
            <a:ext cx="8532813" cy="408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682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052513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工作面板的收合及展開</a:t>
            </a:r>
          </a:p>
        </p:txBody>
      </p:sp>
      <p:sp>
        <p:nvSpPr>
          <p:cNvPr id="288768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b="1" smtClean="0">
              <a:latin typeface="Arial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577825" y="2414576"/>
            <a:ext cx="357190" cy="36933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dirty="0"/>
              <a:t>1</a:t>
            </a:r>
            <a:endParaRPr lang="zh-TW" altLang="en-US" dirty="0"/>
          </a:p>
        </p:txBody>
      </p:sp>
      <p:pic>
        <p:nvPicPr>
          <p:cNvPr id="2887692" name="Picture 12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420938"/>
            <a:ext cx="7777163" cy="364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8706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484313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288870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b="1" smtClean="0">
              <a:latin typeface="Arial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1441425" y="1693851"/>
            <a:ext cx="357190" cy="36933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2</a:t>
            </a:r>
            <a:endParaRPr lang="zh-TW" altLang="en-US">
              <a:solidFill>
                <a:srgbClr val="FFFFFF"/>
              </a:solidFill>
            </a:endParaRPr>
          </a:p>
        </p:txBody>
      </p:sp>
      <p:pic>
        <p:nvPicPr>
          <p:cNvPr id="2888712" name="Picture 8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060575"/>
            <a:ext cx="8424863" cy="369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字方塊 37"/>
          <p:cNvSpPr txBox="1">
            <a:spLocks noChangeArrowheads="1"/>
          </p:cNvSpPr>
          <p:nvPr/>
        </p:nvSpPr>
        <p:spPr bwMode="auto">
          <a:xfrm>
            <a:off x="2771775" y="1557338"/>
            <a:ext cx="335756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kumimoji="0" lang="zh-TW" altLang="en-US" sz="4400" b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標楷體" pitchFamily="65" charset="-120"/>
                <a:ea typeface="標楷體" pitchFamily="65" charset="-120"/>
              </a:rPr>
              <a:t>章節大綱</a:t>
            </a:r>
          </a:p>
        </p:txBody>
      </p:sp>
      <p:sp>
        <p:nvSpPr>
          <p:cNvPr id="11" name="文字方塊 10"/>
          <p:cNvSpPr txBox="1"/>
          <p:nvPr/>
        </p:nvSpPr>
        <p:spPr>
          <a:xfrm>
            <a:off x="6251575" y="6446838"/>
            <a:ext cx="2857500" cy="3667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 latinLnBrk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b="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備註：可依進度點選小節</a:t>
            </a:r>
          </a:p>
        </p:txBody>
      </p:sp>
      <p:pic>
        <p:nvPicPr>
          <p:cNvPr id="10410" name="圓角矩形 11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924175"/>
            <a:ext cx="412115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11" name="Text Box 171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38138" y="2982913"/>
            <a:ext cx="3952875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latinLnBrk="1" hangingPunct="1"/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 9</a:t>
            </a:r>
            <a:r>
              <a:rPr lang="en-US" altLang="en-US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-</a:t>
            </a:r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1</a:t>
            </a:r>
            <a:r>
              <a:rPr lang="en-US" altLang="en-US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en-US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Flash 動畫基礎原理</a:t>
            </a:r>
            <a:endParaRPr lang="ko-KR" altLang="en-US" sz="2000">
              <a:solidFill>
                <a:schemeClr val="bg1"/>
              </a:solidFill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10412" name="圓角矩形 12">
            <a:hlinkClick r:id="rId5" action="ppaction://hlinksldjump"/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636963"/>
            <a:ext cx="446405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13" name="Text Box 173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338138" y="3697288"/>
            <a:ext cx="4376737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latinLnBrk="1" hangingPunct="1"/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 9</a:t>
            </a:r>
            <a:r>
              <a:rPr lang="en-US" altLang="en-US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-</a:t>
            </a:r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2</a:t>
            </a:r>
            <a:r>
              <a:rPr lang="en-US" altLang="en-US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en-US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2D 動畫設計大師-Flash CS </a:t>
            </a:r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6</a:t>
            </a:r>
            <a:endParaRPr lang="ko-KR" altLang="en-US" sz="2000">
              <a:solidFill>
                <a:schemeClr val="bg1"/>
              </a:solidFill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10414" name="圓角矩形 14">
            <a:hlinkClick r:id="rId7" action="ppaction://hlinksldjump"/>
          </p:cNvPr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349750"/>
            <a:ext cx="412115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15" name="Text Box 175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338138" y="4411663"/>
            <a:ext cx="3952875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latinLnBrk="1" hangingPunct="1"/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 9</a:t>
            </a:r>
            <a:r>
              <a:rPr lang="en-US" altLang="en-US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-</a:t>
            </a:r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3</a:t>
            </a:r>
            <a:r>
              <a:rPr lang="en-US" altLang="en-US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en-US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Flash 的繪圖功能</a:t>
            </a:r>
            <a:endParaRPr lang="ko-KR" altLang="en-US" sz="2000">
              <a:solidFill>
                <a:schemeClr val="bg1"/>
              </a:solidFill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10428" name="圓角矩形 12">
            <a:hlinkClick r:id="rId5" action="ppaction://hlinksldjump"/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3" y="5057775"/>
            <a:ext cx="412115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29" name="Text Box 189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352425" y="5118100"/>
            <a:ext cx="3952875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latinLnBrk="1" hangingPunct="1"/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 9</a:t>
            </a:r>
            <a:r>
              <a:rPr lang="en-US" altLang="en-US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-</a:t>
            </a:r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4</a:t>
            </a:r>
            <a:r>
              <a:rPr lang="en-US" altLang="en-US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en-US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造型圖案的編修與上彩</a:t>
            </a:r>
            <a:endParaRPr lang="ko-KR" altLang="en-US" sz="2000">
              <a:solidFill>
                <a:schemeClr val="bg1"/>
              </a:solidFill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10436" name="圓角矩形 12">
            <a:hlinkClick r:id="rId5" action="ppaction://hlinksldjump"/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770563"/>
            <a:ext cx="412115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7" name="Text Box 197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338138" y="5830888"/>
            <a:ext cx="3952875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latinLnBrk="1" hangingPunct="1"/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 9</a:t>
            </a:r>
            <a:r>
              <a:rPr lang="en-US" altLang="en-US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-</a:t>
            </a:r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5</a:t>
            </a:r>
            <a:r>
              <a:rPr lang="en-US" altLang="en-US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en-US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Flash 的文字功能</a:t>
            </a:r>
            <a:endParaRPr lang="ko-KR" altLang="en-US" sz="2000">
              <a:solidFill>
                <a:schemeClr val="bg1"/>
              </a:solidFill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10438" name="圓角矩形 11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738" y="2924175"/>
            <a:ext cx="412115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9" name="Text Box 199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4845050" y="2982913"/>
            <a:ext cx="3952875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latinLnBrk="1" hangingPunct="1"/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 9</a:t>
            </a:r>
            <a:r>
              <a:rPr lang="en-US" altLang="en-US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-</a:t>
            </a:r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6</a:t>
            </a:r>
            <a:r>
              <a:rPr lang="en-US" altLang="en-US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圖形的匯入與應用</a:t>
            </a:r>
            <a:endParaRPr lang="ko-KR" altLang="en-US" sz="2000">
              <a:solidFill>
                <a:schemeClr val="bg1"/>
              </a:solidFill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10440" name="圓角矩形 12">
            <a:hlinkClick r:id="rId5" action="ppaction://hlinksldjump"/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738" y="3636963"/>
            <a:ext cx="412115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1" name="Text Box 201">
            <a:hlinkClick r:id="rId13" action="ppaction://hlinksldjump"/>
          </p:cNvPr>
          <p:cNvSpPr txBox="1">
            <a:spLocks noChangeArrowheads="1"/>
          </p:cNvSpPr>
          <p:nvPr/>
        </p:nvSpPr>
        <p:spPr bwMode="auto">
          <a:xfrm>
            <a:off x="4845050" y="3697288"/>
            <a:ext cx="3952875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latinLnBrk="1" hangingPunct="1"/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 9</a:t>
            </a:r>
            <a:r>
              <a:rPr lang="en-US" altLang="en-US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-</a:t>
            </a:r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7</a:t>
            </a:r>
            <a:r>
              <a:rPr lang="en-US" altLang="en-US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元件製作</a:t>
            </a:r>
            <a:endParaRPr lang="ko-KR" altLang="en-US" sz="2000">
              <a:solidFill>
                <a:schemeClr val="bg1"/>
              </a:solidFill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10442" name="圓角矩形 14">
            <a:hlinkClick r:id="rId7" action="ppaction://hlinksldjump"/>
          </p:cNvPr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738" y="4349750"/>
            <a:ext cx="412115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3" name="Text Box 203">
            <a:hlinkClick r:id="rId14" action="ppaction://hlinksldjump"/>
          </p:cNvPr>
          <p:cNvSpPr txBox="1">
            <a:spLocks noChangeArrowheads="1"/>
          </p:cNvSpPr>
          <p:nvPr/>
        </p:nvSpPr>
        <p:spPr bwMode="auto">
          <a:xfrm>
            <a:off x="4845050" y="4411663"/>
            <a:ext cx="3952875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latinLnBrk="1" hangingPunct="1"/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 9</a:t>
            </a:r>
            <a:r>
              <a:rPr lang="en-US" altLang="en-US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-</a:t>
            </a:r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8</a:t>
            </a:r>
            <a:r>
              <a:rPr lang="en-US" altLang="en-US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圖層的使用</a:t>
            </a:r>
            <a:endParaRPr lang="ko-KR" altLang="en-US" sz="2000">
              <a:solidFill>
                <a:schemeClr val="bg1"/>
              </a:solidFill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10444" name="圓角矩形 12">
            <a:hlinkClick r:id="rId5" action="ppaction://hlinksldjump"/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025" y="5057775"/>
            <a:ext cx="412115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5" name="Text Box 205">
            <a:hlinkClick r:id="rId15" action="ppaction://hlinksldjump"/>
          </p:cNvPr>
          <p:cNvSpPr txBox="1">
            <a:spLocks noChangeArrowheads="1"/>
          </p:cNvSpPr>
          <p:nvPr/>
        </p:nvSpPr>
        <p:spPr bwMode="auto">
          <a:xfrm>
            <a:off x="4859338" y="5118100"/>
            <a:ext cx="3952875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latinLnBrk="1" hangingPunct="1"/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 9</a:t>
            </a:r>
            <a:r>
              <a:rPr lang="en-US" altLang="en-US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-</a:t>
            </a:r>
            <a:r>
              <a:rPr lang="en-US" altLang="zh-TW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9</a:t>
            </a:r>
            <a:r>
              <a:rPr lang="en-US" altLang="en-US" sz="2000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補間動畫</a:t>
            </a:r>
            <a:endParaRPr lang="ko-KR" altLang="en-US" sz="2000">
              <a:solidFill>
                <a:schemeClr val="bg1"/>
              </a:solidFill>
              <a:ea typeface="標楷體" pitchFamily="65" charset="-12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9730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484313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工作面板的功能表</a:t>
            </a:r>
          </a:p>
        </p:txBody>
      </p:sp>
      <p:sp>
        <p:nvSpPr>
          <p:cNvPr id="288973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b="1" smtClean="0">
              <a:latin typeface="Arial" charset="0"/>
            </a:endParaRPr>
          </a:p>
        </p:txBody>
      </p:sp>
      <p:pic>
        <p:nvPicPr>
          <p:cNvPr id="2889739" name="Picture 11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2349500"/>
            <a:ext cx="5329237" cy="384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177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289177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b="1" smtClean="0"/>
              <a:t>影片尺寸設定</a:t>
            </a:r>
            <a:endParaRPr lang="zh-TW" altLang="en-US" b="1" smtClean="0"/>
          </a:p>
        </p:txBody>
      </p:sp>
      <p:pic>
        <p:nvPicPr>
          <p:cNvPr id="2891781" name="Picture 5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133600"/>
            <a:ext cx="8064500" cy="3690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4482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296448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b="1" smtClean="0">
                <a:latin typeface="Arial" charset="0"/>
              </a:rPr>
              <a:t>Flash </a:t>
            </a:r>
            <a:r>
              <a:rPr lang="zh-TW" altLang="en-US" b="1" smtClean="0">
                <a:latin typeface="Arial" charset="0"/>
              </a:rPr>
              <a:t>檔案格式介紹</a:t>
            </a:r>
          </a:p>
        </p:txBody>
      </p:sp>
      <p:pic>
        <p:nvPicPr>
          <p:cNvPr id="2964485" name="Picture 5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700213"/>
            <a:ext cx="7543800" cy="431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5506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296550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動畫播放技巧</a:t>
            </a:r>
          </a:p>
        </p:txBody>
      </p:sp>
      <p:pic>
        <p:nvPicPr>
          <p:cNvPr id="2965508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286000"/>
            <a:ext cx="6243638" cy="277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6530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296653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動畫發佈設定</a:t>
            </a:r>
          </a:p>
        </p:txBody>
      </p:sp>
      <p:pic>
        <p:nvPicPr>
          <p:cNvPr id="2966532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700213"/>
            <a:ext cx="8162925" cy="433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7554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基本造形繪製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(1)</a:t>
            </a:r>
          </a:p>
        </p:txBody>
      </p:sp>
      <p:sp>
        <p:nvSpPr>
          <p:cNvPr id="296755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b="1" smtClean="0">
                <a:latin typeface="Arial" charset="0"/>
              </a:rPr>
              <a:t>9-3 Flash </a:t>
            </a:r>
            <a:r>
              <a:rPr lang="zh-TW" altLang="en-US" b="1" smtClean="0">
                <a:latin typeface="Arial" charset="0"/>
              </a:rPr>
              <a:t>的繪圖功能</a:t>
            </a:r>
          </a:p>
        </p:txBody>
      </p:sp>
      <p:pic>
        <p:nvPicPr>
          <p:cNvPr id="2967556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420938"/>
            <a:ext cx="8134350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857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基本矩形工具</a:t>
            </a:r>
          </a:p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  <a:p>
            <a:pPr>
              <a:buFont typeface="Arial" charset="0"/>
              <a:buBlip>
                <a:blip r:embed="rId2"/>
              </a:buBlip>
            </a:pPr>
            <a:endParaRPr lang="zh-TW" altLang="en-US" sz="4800" smtClean="0">
              <a:latin typeface="Arial" charset="0"/>
              <a:ea typeface="標楷體" pitchFamily="65" charset="-120"/>
            </a:endParaRPr>
          </a:p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基本橢圓型工具</a:t>
            </a:r>
          </a:p>
        </p:txBody>
      </p:sp>
      <p:sp>
        <p:nvSpPr>
          <p:cNvPr id="296857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smtClean="0"/>
              <a:t>基本造形繪製</a:t>
            </a:r>
            <a:r>
              <a:rPr lang="en-US" altLang="zh-TW" smtClean="0"/>
              <a:t>(2)</a:t>
            </a:r>
            <a:endParaRPr lang="zh-TW" altLang="en-US" smtClean="0"/>
          </a:p>
        </p:txBody>
      </p:sp>
      <p:pic>
        <p:nvPicPr>
          <p:cNvPr id="2968580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060575"/>
            <a:ext cx="5903912" cy="183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68581" name="Picture 5" descr="未命名 -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524375"/>
            <a:ext cx="6515100" cy="233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02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多邊形工具</a:t>
            </a:r>
          </a:p>
        </p:txBody>
      </p:sp>
      <p:sp>
        <p:nvSpPr>
          <p:cNvPr id="296960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smtClean="0"/>
              <a:t>基本造形繪製</a:t>
            </a:r>
            <a:r>
              <a:rPr lang="en-US" altLang="zh-TW" smtClean="0"/>
              <a:t>(3)</a:t>
            </a:r>
            <a:endParaRPr lang="zh-TW" altLang="en-US" smtClean="0"/>
          </a:p>
        </p:txBody>
      </p:sp>
      <p:pic>
        <p:nvPicPr>
          <p:cNvPr id="2969604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565400"/>
            <a:ext cx="7848600" cy="2728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26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3500438"/>
            <a:ext cx="8280400" cy="273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繪製直線線段</a:t>
            </a:r>
          </a:p>
        </p:txBody>
      </p:sp>
      <p:sp>
        <p:nvSpPr>
          <p:cNvPr id="297062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線條圖案繪製</a:t>
            </a:r>
            <a:r>
              <a:rPr lang="en-US" altLang="zh-TW" b="1" smtClean="0"/>
              <a:t>(1)</a:t>
            </a:r>
          </a:p>
        </p:txBody>
      </p:sp>
      <p:pic>
        <p:nvPicPr>
          <p:cNvPr id="2970628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268413"/>
            <a:ext cx="7962900" cy="181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629" name="Picture 5" descr="未命名 -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4113213"/>
            <a:ext cx="6202362" cy="2744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50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繪製曲線線段</a:t>
            </a:r>
          </a:p>
        </p:txBody>
      </p:sp>
      <p:sp>
        <p:nvSpPr>
          <p:cNvPr id="297165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線條圖案繪製</a:t>
            </a:r>
            <a:r>
              <a:rPr lang="en-US" altLang="zh-TW" b="1" smtClean="0"/>
              <a:t>(2)</a:t>
            </a:r>
            <a:endParaRPr lang="zh-TW" altLang="en-US" b="1" smtClean="0"/>
          </a:p>
        </p:txBody>
      </p:sp>
      <p:pic>
        <p:nvPicPr>
          <p:cNvPr id="2971652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133600"/>
            <a:ext cx="7272337" cy="463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2866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981075"/>
            <a:ext cx="8280400" cy="489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動畫的形成</a:t>
            </a:r>
          </a:p>
          <a:p>
            <a:pPr lvl="1">
              <a:buFont typeface="Arial" charset="0"/>
              <a:buBlip>
                <a:blip r:embed="rId3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所謂的「動畫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Animation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，是將多張不同動作的靜態影像或圖畫，以快速的方式放映，由於人類眼睛具有「視覺暫留」的特性，當播放速度快於眼睛所能分辨的程度時，就會讓瀏覽者感覺到影像或圖畫有移動的效果。</a:t>
            </a:r>
          </a:p>
        </p:txBody>
      </p:sp>
      <p:sp>
        <p:nvSpPr>
          <p:cNvPr id="285286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b="1" smtClean="0">
                <a:latin typeface="Arial" charset="0"/>
              </a:rPr>
              <a:t>9-1 Flash </a:t>
            </a:r>
            <a:r>
              <a:rPr lang="zh-TW" altLang="en-US" b="1" smtClean="0">
                <a:latin typeface="Arial" charset="0"/>
              </a:rPr>
              <a:t>動畫基礎原理</a:t>
            </a:r>
          </a:p>
        </p:txBody>
      </p:sp>
      <p:pic>
        <p:nvPicPr>
          <p:cNvPr id="2852868" name="Picture 4" descr="未命名 -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781425"/>
            <a:ext cx="7400925" cy="307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2674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同色合併</a:t>
            </a:r>
          </a:p>
        </p:txBody>
      </p:sp>
      <p:sp>
        <p:nvSpPr>
          <p:cNvPr id="297267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造形的合併與修剪</a:t>
            </a:r>
            <a:r>
              <a:rPr lang="en-US" altLang="zh-TW" b="1" smtClean="0"/>
              <a:t>(1)</a:t>
            </a:r>
          </a:p>
        </p:txBody>
      </p:sp>
      <p:pic>
        <p:nvPicPr>
          <p:cNvPr id="2972676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276475"/>
            <a:ext cx="7056437" cy="382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369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異色修剪</a:t>
            </a:r>
          </a:p>
        </p:txBody>
      </p:sp>
      <p:sp>
        <p:nvSpPr>
          <p:cNvPr id="297369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造形的合併與修剪</a:t>
            </a:r>
            <a:r>
              <a:rPr lang="en-US" altLang="zh-TW" b="1" smtClean="0"/>
              <a:t>(2)</a:t>
            </a:r>
            <a:endParaRPr lang="zh-TW" altLang="en-US" b="1" smtClean="0"/>
          </a:p>
        </p:txBody>
      </p:sp>
      <p:pic>
        <p:nvPicPr>
          <p:cNvPr id="2973700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420938"/>
            <a:ext cx="8229600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4722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群組物件</a:t>
            </a:r>
          </a:p>
        </p:txBody>
      </p:sp>
      <p:sp>
        <p:nvSpPr>
          <p:cNvPr id="297472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造形的合併與修剪</a:t>
            </a:r>
            <a:r>
              <a:rPr lang="en-US" altLang="zh-TW" b="1" smtClean="0"/>
              <a:t>(3)</a:t>
            </a:r>
            <a:endParaRPr lang="zh-TW" altLang="en-US" b="1" smtClean="0"/>
          </a:p>
        </p:txBody>
      </p:sp>
      <p:pic>
        <p:nvPicPr>
          <p:cNvPr id="2974724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060575"/>
            <a:ext cx="6505575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5746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297574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物件繪製模式</a:t>
            </a:r>
          </a:p>
        </p:txBody>
      </p:sp>
      <p:pic>
        <p:nvPicPr>
          <p:cNvPr id="2975748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519238"/>
            <a:ext cx="6705600" cy="381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2160562" y="1549389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dirty="0"/>
              <a:t>1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6770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297677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b="1" smtClean="0"/>
          </a:p>
        </p:txBody>
      </p:sp>
      <p:pic>
        <p:nvPicPr>
          <p:cNvPr id="2976772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916113"/>
            <a:ext cx="7762875" cy="378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1585887" y="1909751"/>
            <a:ext cx="357190" cy="36933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2</a:t>
            </a:r>
            <a:endParaRPr lang="zh-TW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7794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選取工具</a:t>
            </a:r>
          </a:p>
        </p:txBody>
      </p:sp>
      <p:sp>
        <p:nvSpPr>
          <p:cNvPr id="297779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b="1" smtClean="0">
                <a:latin typeface="Arial" charset="0"/>
              </a:rPr>
              <a:t>9-4 </a:t>
            </a:r>
            <a:r>
              <a:rPr lang="zh-TW" altLang="en-US" b="1" smtClean="0">
                <a:latin typeface="Arial" charset="0"/>
              </a:rPr>
              <a:t>造型圖案的編修與上彩</a:t>
            </a:r>
          </a:p>
        </p:txBody>
      </p:sp>
      <p:pic>
        <p:nvPicPr>
          <p:cNvPr id="2977796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1666875"/>
            <a:ext cx="6172200" cy="519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881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297881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變形面板</a:t>
            </a:r>
          </a:p>
        </p:txBody>
      </p:sp>
      <p:pic>
        <p:nvPicPr>
          <p:cNvPr id="2978820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1914525"/>
            <a:ext cx="809625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42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297984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b="1" smtClean="0"/>
          </a:p>
        </p:txBody>
      </p:sp>
      <p:pic>
        <p:nvPicPr>
          <p:cNvPr id="2979844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025" y="1728788"/>
            <a:ext cx="7219950" cy="340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1873225" y="1693851"/>
            <a:ext cx="357190" cy="36933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dirty="0"/>
              <a:t>1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0866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298086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b="1" smtClean="0"/>
          </a:p>
        </p:txBody>
      </p:sp>
      <p:pic>
        <p:nvPicPr>
          <p:cNvPr id="2980868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196975"/>
            <a:ext cx="7791450" cy="313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80869" name="Picture 5" descr="未命名 -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4311650"/>
            <a:ext cx="3790950" cy="254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1585887" y="1190614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2</a:t>
            </a:r>
            <a:endParaRPr lang="zh-TW" altLang="en-US">
              <a:solidFill>
                <a:srgbClr val="FFFFFF"/>
              </a:solidFill>
            </a:endParaRPr>
          </a:p>
        </p:txBody>
      </p:sp>
      <p:sp>
        <p:nvSpPr>
          <p:cNvPr id="2" name="文字方塊 6"/>
          <p:cNvSpPr txBox="1"/>
          <p:nvPr/>
        </p:nvSpPr>
        <p:spPr>
          <a:xfrm>
            <a:off x="2378050" y="4502139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3</a:t>
            </a:r>
            <a:endParaRPr lang="zh-TW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1890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298189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填入漸層色彩</a:t>
            </a:r>
            <a:r>
              <a:rPr lang="en-US" altLang="zh-TW" b="1" smtClean="0"/>
              <a:t>(1)</a:t>
            </a:r>
          </a:p>
        </p:txBody>
      </p:sp>
      <p:pic>
        <p:nvPicPr>
          <p:cNvPr id="2981892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" y="1490663"/>
            <a:ext cx="7829550" cy="387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1657325" y="1477951"/>
            <a:ext cx="357190" cy="36933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dirty="0"/>
              <a:t>1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2322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1255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en-US" altLang="zh-TW" smtClean="0">
                <a:latin typeface="Arial" charset="0"/>
                <a:ea typeface="標楷體" pitchFamily="65" charset="-120"/>
              </a:rPr>
              <a:t>2D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動畫</a:t>
            </a:r>
          </a:p>
          <a:p>
            <a:pPr lvl="1">
              <a:buFont typeface="Arial" charset="0"/>
              <a:buBlip>
                <a:blip r:embed="rId3"/>
              </a:buBlip>
            </a:pPr>
            <a:r>
              <a:rPr lang="en-US" altLang="en-US" smtClean="0">
                <a:latin typeface="Arial" charset="0"/>
                <a:ea typeface="標楷體" pitchFamily="65" charset="-120"/>
              </a:rPr>
              <a:t>2D 動畫為平面圖形所製作而成的動畫，在製作技巧上，可以使用逐格（Frame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 </a:t>
            </a:r>
            <a:r>
              <a:rPr lang="en-US" altLang="en-US" smtClean="0">
                <a:latin typeface="Arial" charset="0"/>
                <a:ea typeface="標楷體" pitchFamily="65" charset="-120"/>
              </a:rPr>
              <a:t>by Frame）的方式來一格一格的繪製畫面，也可以使用補間動畫（Tweening）的方式來製作。</a:t>
            </a:r>
            <a:endParaRPr lang="en-US" altLang="zh-TW" smtClean="0">
              <a:latin typeface="Arial" charset="0"/>
              <a:ea typeface="標楷體" pitchFamily="65" charset="-120"/>
            </a:endParaRPr>
          </a:p>
          <a:p>
            <a:pPr lvl="1">
              <a:buFont typeface="Arial" charset="0"/>
              <a:buBlip>
                <a:blip r:embed="rId3"/>
              </a:buBlip>
            </a:pPr>
            <a:r>
              <a:rPr lang="en-US" altLang="en-US" smtClean="0">
                <a:latin typeface="Arial" charset="0"/>
                <a:ea typeface="標楷體" pitchFamily="65" charset="-120"/>
              </a:rPr>
              <a:t>所謂「補間動畫」是指給予電腦前後兩個不同的影像畫面，中間的動作變化就可以透過電腦來加入和處理。</a:t>
            </a:r>
            <a:endParaRPr lang="en-US" altLang="zh-TW" smtClean="0">
              <a:latin typeface="Arial" charset="0"/>
              <a:ea typeface="標楷體" pitchFamily="65" charset="-120"/>
            </a:endParaRPr>
          </a:p>
          <a:p>
            <a:pPr lvl="1">
              <a:buFont typeface="Arial" charset="0"/>
              <a:buBlip>
                <a:blip r:embed="rId3"/>
              </a:buBlip>
            </a:pPr>
            <a:r>
              <a:rPr lang="en-US" altLang="en-US" smtClean="0">
                <a:latin typeface="Arial" charset="0"/>
                <a:ea typeface="標楷體" pitchFamily="65" charset="-120"/>
              </a:rPr>
              <a:t>就像Flash 軟體，便是透過這樣的方式來製作成動畫，這樣的動畫製作方式，能夠節省很多的人力與物力。</a:t>
            </a: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287232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動畫的種類</a:t>
            </a:r>
            <a:r>
              <a:rPr lang="en-US" altLang="zh-TW" b="1" smtClean="0">
                <a:latin typeface="Arial" charset="0"/>
              </a:rPr>
              <a:t>(1)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2914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298291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b="1" smtClean="0"/>
          </a:p>
        </p:txBody>
      </p:sp>
      <p:pic>
        <p:nvPicPr>
          <p:cNvPr id="2982916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38300"/>
            <a:ext cx="79248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1728762" y="1693851"/>
            <a:ext cx="357190" cy="36933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2</a:t>
            </a:r>
            <a:endParaRPr lang="zh-TW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393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放射狀漸層</a:t>
            </a:r>
          </a:p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線性漸層</a:t>
            </a:r>
          </a:p>
        </p:txBody>
      </p:sp>
      <p:sp>
        <p:nvSpPr>
          <p:cNvPr id="298393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填入漸層色彩</a:t>
            </a:r>
            <a:r>
              <a:rPr lang="en-US" altLang="zh-TW" b="1" smtClean="0"/>
              <a:t>(2)</a:t>
            </a:r>
            <a:endParaRPr lang="zh-TW" altLang="en-US" b="1" smtClean="0"/>
          </a:p>
        </p:txBody>
      </p:sp>
      <p:pic>
        <p:nvPicPr>
          <p:cNvPr id="2983940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1196975"/>
            <a:ext cx="470535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83941" name="Picture 5" descr="未命名 -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267200"/>
            <a:ext cx="363855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4962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298496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b="1" smtClean="0">
                <a:latin typeface="Arial" charset="0"/>
              </a:rPr>
              <a:t>9-5 Flash </a:t>
            </a:r>
            <a:r>
              <a:rPr lang="zh-TW" altLang="en-US" b="1" smtClean="0">
                <a:latin typeface="Arial" charset="0"/>
              </a:rPr>
              <a:t>的文字功能</a:t>
            </a:r>
          </a:p>
        </p:txBody>
      </p:sp>
      <p:pic>
        <p:nvPicPr>
          <p:cNvPr id="2984964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828800"/>
            <a:ext cx="8715375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1009625" y="1838314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dirty="0"/>
              <a:t>1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5986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298598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b="1" smtClean="0"/>
          </a:p>
        </p:txBody>
      </p:sp>
      <p:pic>
        <p:nvPicPr>
          <p:cNvPr id="2985988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1657350"/>
            <a:ext cx="8734425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1009625" y="1765289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2</a:t>
            </a:r>
            <a:endParaRPr lang="zh-TW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7010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298701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b="1" smtClean="0"/>
          </a:p>
        </p:txBody>
      </p:sp>
      <p:pic>
        <p:nvPicPr>
          <p:cNvPr id="2987012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844675"/>
            <a:ext cx="5775325" cy="407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2736825" y="1838314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3</a:t>
            </a:r>
            <a:endParaRPr lang="zh-TW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8034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5256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匯入點陣圖</a:t>
            </a:r>
          </a:p>
          <a:p>
            <a:pPr lvl="1">
              <a:buFont typeface="Arial" charset="0"/>
              <a:buBlip>
                <a:blip r:embed="rId3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點陣圖是由一格一格的像素（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pixel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）所組合而成的，由於每個像素都是位元資料，因此它的檔案量會比較大。</a:t>
            </a:r>
          </a:p>
          <a:p>
            <a:pPr lvl="1">
              <a:buFont typeface="Arial" charset="0"/>
              <a:buBlip>
                <a:blip r:embed="rId3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通常數位相機所拍攝到的影像或是用掃描器所掃描進來的影像，都屬於點陣圖，它會因為解析度的不同而影響到畫面的品質或列印的效果。</a:t>
            </a:r>
          </a:p>
          <a:p>
            <a:pPr lvl="1">
              <a:buFont typeface="Arial" charset="0"/>
              <a:buBlip>
                <a:blip r:embed="rId3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點陣圖的格式相當多，舉凡大家所熟悉的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bmp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、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jpg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、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gif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、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pct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、或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png⋯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等格式都是屬於點陣圖。</a:t>
            </a:r>
          </a:p>
        </p:txBody>
      </p:sp>
      <p:sp>
        <p:nvSpPr>
          <p:cNvPr id="298803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b="1" smtClean="0">
                <a:latin typeface="Arial" charset="0"/>
              </a:rPr>
              <a:t>9-6 </a:t>
            </a:r>
            <a:r>
              <a:rPr lang="zh-TW" altLang="en-US" b="1" smtClean="0">
                <a:latin typeface="Arial" charset="0"/>
              </a:rPr>
              <a:t>圖形的匯入與應用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905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向量圖是以數學運算為基礎，透過點、線、面的連結和堆疊而造成圖形。它的特點是檔案小、圖形經過多次縮放也不會有失真或變模糊的情形發生。</a:t>
            </a:r>
          </a:p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如果各位還不熟悉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Flash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的繪圖工具，然而對其他向量式的繪圖軟體，如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CorelDRAW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或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Illustrator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操作很熟悉，也可以考慮將繪製完成的路徑，直接匯入到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Flash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裡。</a:t>
            </a:r>
          </a:p>
        </p:txBody>
      </p:sp>
      <p:sp>
        <p:nvSpPr>
          <p:cNvPr id="298905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向量圖的使用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082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元件的使用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(1)</a:t>
            </a:r>
          </a:p>
          <a:p>
            <a:pPr lvl="1">
              <a:buFont typeface="Arial" charset="0"/>
              <a:buBlip>
                <a:blip r:embed="rId3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元件的加入及刪除</a:t>
            </a:r>
          </a:p>
        </p:txBody>
      </p:sp>
      <p:sp>
        <p:nvSpPr>
          <p:cNvPr id="299008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b="1" smtClean="0">
                <a:latin typeface="Arial" charset="0"/>
              </a:rPr>
              <a:t>9-7 </a:t>
            </a:r>
            <a:r>
              <a:rPr lang="zh-TW" altLang="en-US" b="1" smtClean="0">
                <a:latin typeface="Arial" charset="0"/>
              </a:rPr>
              <a:t>元件製作</a:t>
            </a:r>
          </a:p>
        </p:txBody>
      </p:sp>
      <p:pic>
        <p:nvPicPr>
          <p:cNvPr id="2990084" name="Picture 4" descr="未命名 -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997200"/>
            <a:ext cx="8601075" cy="330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936600" y="2989251"/>
            <a:ext cx="357190" cy="36933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dirty="0"/>
              <a:t>1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1106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299110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b="1" smtClean="0"/>
          </a:p>
        </p:txBody>
      </p:sp>
      <p:pic>
        <p:nvPicPr>
          <p:cNvPr id="2991108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38" y="1662113"/>
            <a:ext cx="7270750" cy="405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1009625" y="1693851"/>
            <a:ext cx="357190" cy="36933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2</a:t>
            </a:r>
            <a:endParaRPr lang="zh-TW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2130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畫面上元件的調整</a:t>
            </a:r>
          </a:p>
        </p:txBody>
      </p:sp>
      <p:sp>
        <p:nvSpPr>
          <p:cNvPr id="299213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smtClean="0"/>
              <a:t>元件的使用</a:t>
            </a:r>
            <a:r>
              <a:rPr lang="en-US" altLang="zh-TW" smtClean="0"/>
              <a:t>(2)</a:t>
            </a:r>
            <a:endParaRPr lang="zh-TW" altLang="en-US" smtClean="0"/>
          </a:p>
        </p:txBody>
      </p:sp>
      <p:pic>
        <p:nvPicPr>
          <p:cNvPr id="2992132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349500"/>
            <a:ext cx="8280400" cy="418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1410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1255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en-US" altLang="en-US" smtClean="0">
                <a:latin typeface="Arial" charset="0"/>
                <a:ea typeface="標楷體" pitchFamily="65" charset="-120"/>
              </a:rPr>
              <a:t>3D 動畫</a:t>
            </a:r>
            <a:endParaRPr lang="zh-TW" altLang="en-US" smtClean="0">
              <a:latin typeface="Arial" charset="0"/>
              <a:ea typeface="標楷體" pitchFamily="65" charset="-120"/>
            </a:endParaRPr>
          </a:p>
          <a:p>
            <a:pPr lvl="1">
              <a:buFont typeface="Arial" charset="0"/>
              <a:buBlip>
                <a:blip r:embed="rId3"/>
              </a:buBlip>
            </a:pPr>
            <a:r>
              <a:rPr lang="en-US" altLang="zh-TW" smtClean="0">
                <a:latin typeface="Arial" charset="0"/>
                <a:ea typeface="標楷體" pitchFamily="65" charset="-120"/>
              </a:rPr>
              <a:t>3D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動畫能呈現立體的視覺效果，由於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3D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圖形是在三度空間中繪製立體物件，只要設好燈光效果、物件移動的方向、攝影機的角度，其餘的著色處理就交由電腦來處理。</a:t>
            </a:r>
          </a:p>
          <a:p>
            <a:pPr lvl="1">
              <a:buFont typeface="Arial" charset="0"/>
              <a:buBlip>
                <a:blip r:embed="rId3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它的優點是能讓觀看者感受到虛擬世界的真實境界，但是在製作時程上會比較耗時，因為只要一變換影像或角度，電腦就必須重新著色一次，檔案量相當大。</a:t>
            </a:r>
          </a:p>
        </p:txBody>
      </p:sp>
      <p:sp>
        <p:nvSpPr>
          <p:cNvPr id="296141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動畫的種類</a:t>
            </a:r>
            <a:r>
              <a:rPr lang="en-US" altLang="zh-TW" b="1" smtClean="0">
                <a:latin typeface="Arial" charset="0"/>
              </a:rPr>
              <a:t>(2)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3154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元件的自動更新</a:t>
            </a:r>
          </a:p>
        </p:txBody>
      </p:sp>
      <p:sp>
        <p:nvSpPr>
          <p:cNvPr id="299315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smtClean="0"/>
              <a:t>元件的使用</a:t>
            </a:r>
            <a:r>
              <a:rPr lang="en-US" altLang="zh-TW" smtClean="0"/>
              <a:t>(3)</a:t>
            </a:r>
            <a:endParaRPr lang="zh-TW" altLang="en-US" smtClean="0"/>
          </a:p>
        </p:txBody>
      </p:sp>
      <p:pic>
        <p:nvPicPr>
          <p:cNvPr id="2993156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349500"/>
            <a:ext cx="8724900" cy="380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417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299417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將現有的造形轉換成元件</a:t>
            </a:r>
          </a:p>
        </p:txBody>
      </p:sp>
      <p:pic>
        <p:nvPicPr>
          <p:cNvPr id="2994180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916113"/>
            <a:ext cx="8135938" cy="428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1225525" y="1981189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dirty="0"/>
              <a:t>1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5202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299520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b="1" smtClean="0"/>
          </a:p>
        </p:txBody>
      </p:sp>
      <p:pic>
        <p:nvPicPr>
          <p:cNvPr id="2995204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196975"/>
            <a:ext cx="6553200" cy="564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1801787" y="973126"/>
            <a:ext cx="357190" cy="36933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2</a:t>
            </a:r>
            <a:endParaRPr lang="zh-TW" altLang="en-US">
              <a:solidFill>
                <a:srgbClr val="FFFFFF"/>
              </a:solidFill>
            </a:endParaRPr>
          </a:p>
        </p:txBody>
      </p:sp>
      <p:sp>
        <p:nvSpPr>
          <p:cNvPr id="2" name="文字方塊 6"/>
          <p:cNvSpPr txBox="1"/>
          <p:nvPr/>
        </p:nvSpPr>
        <p:spPr>
          <a:xfrm>
            <a:off x="1152500" y="2846376"/>
            <a:ext cx="357190" cy="36933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3</a:t>
            </a:r>
            <a:endParaRPr lang="zh-TW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6226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圖層中的各項功能</a:t>
            </a:r>
          </a:p>
        </p:txBody>
      </p:sp>
      <p:sp>
        <p:nvSpPr>
          <p:cNvPr id="299622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b="1" smtClean="0">
                <a:latin typeface="Arial" charset="0"/>
              </a:rPr>
              <a:t>9-8 </a:t>
            </a:r>
            <a:r>
              <a:rPr lang="zh-TW" altLang="en-US" b="1" smtClean="0">
                <a:latin typeface="Arial" charset="0"/>
              </a:rPr>
              <a:t>圖層的使用</a:t>
            </a:r>
          </a:p>
        </p:txBody>
      </p:sp>
      <p:pic>
        <p:nvPicPr>
          <p:cNvPr id="2996228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708275"/>
            <a:ext cx="8532812" cy="265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7250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23850" y="981075"/>
            <a:ext cx="8748713" cy="525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z="3000" smtClean="0">
                <a:latin typeface="Arial" charset="0"/>
                <a:ea typeface="標楷體" pitchFamily="65" charset="-120"/>
              </a:rPr>
              <a:t>顯示及隱藏</a:t>
            </a:r>
          </a:p>
          <a:p>
            <a:pPr lvl="1">
              <a:buFont typeface="Arial" charset="0"/>
              <a:buBlip>
                <a:blip r:embed="rId3"/>
              </a:buBlip>
            </a:pPr>
            <a:r>
              <a:rPr lang="zh-TW" altLang="en-US" sz="2600" smtClean="0">
                <a:latin typeface="Arial" charset="0"/>
                <a:ea typeface="標楷體" pitchFamily="65" charset="-120"/>
              </a:rPr>
              <a:t>適時將圖層內容隱藏，可以減少畫面上編輯時的複雜程度。</a:t>
            </a:r>
          </a:p>
          <a:p>
            <a:pPr>
              <a:buFont typeface="Arial" charset="0"/>
              <a:buBlip>
                <a:blip r:embed="rId2"/>
              </a:buBlip>
            </a:pPr>
            <a:r>
              <a:rPr lang="zh-TW" altLang="en-US" sz="3000" smtClean="0">
                <a:latin typeface="Arial" charset="0"/>
                <a:ea typeface="標楷體" pitchFamily="65" charset="-120"/>
              </a:rPr>
              <a:t>內容鎖定</a:t>
            </a:r>
          </a:p>
          <a:p>
            <a:pPr lvl="1">
              <a:buFont typeface="Arial" charset="0"/>
              <a:buBlip>
                <a:blip r:embed="rId3"/>
              </a:buBlip>
            </a:pPr>
            <a:r>
              <a:rPr lang="zh-TW" altLang="en-US" sz="2600" smtClean="0">
                <a:latin typeface="Arial" charset="0"/>
                <a:ea typeface="標楷體" pitchFamily="65" charset="-120"/>
              </a:rPr>
              <a:t>若在編輯的過程中，某些圖案一定要顯示在畫面上以做為參考之用，但又不希望被無意的修改，那麼將其鎖定是不錯的方式。</a:t>
            </a:r>
          </a:p>
          <a:p>
            <a:pPr>
              <a:buFont typeface="Arial" charset="0"/>
              <a:buBlip>
                <a:blip r:embed="rId2"/>
              </a:buBlip>
            </a:pPr>
            <a:r>
              <a:rPr lang="zh-TW" altLang="en-US" sz="3000" smtClean="0">
                <a:latin typeface="Arial" charset="0"/>
                <a:ea typeface="標楷體" pitchFamily="65" charset="-120"/>
              </a:rPr>
              <a:t>框線顯示</a:t>
            </a:r>
          </a:p>
          <a:p>
            <a:pPr lvl="1">
              <a:buFont typeface="Arial" charset="0"/>
              <a:buBlip>
                <a:blip r:embed="rId3"/>
              </a:buBlip>
            </a:pPr>
            <a:r>
              <a:rPr lang="zh-TW" altLang="en-US" sz="2600" smtClean="0">
                <a:latin typeface="Arial" charset="0"/>
                <a:ea typeface="標楷體" pitchFamily="65" charset="-120"/>
              </a:rPr>
              <a:t>是圖層中另外一項輔助編輯功能，我們可以讓特定的造形只以框線方式顯示其內容，如此既可以對照各圖形之間的位置關係，又不會因為圖形的顏色而影響編輯。而框線的顏色可按滑鼠兩下進入「圖層屬性」視窗，再由「外框顏色」的色塊來進行調整。</a:t>
            </a:r>
          </a:p>
        </p:txBody>
      </p:sp>
      <p:sp>
        <p:nvSpPr>
          <p:cNvPr id="299725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圖層的基本操作</a:t>
            </a:r>
            <a:r>
              <a:rPr lang="en-US" altLang="zh-TW" b="1" smtClean="0"/>
              <a:t>(1)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8274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圖層名稱</a:t>
            </a:r>
          </a:p>
          <a:p>
            <a:pPr lvl="1">
              <a:buFont typeface="Arial" charset="0"/>
              <a:buBlip>
                <a:blip r:embed="rId3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按滑鼠兩下於圖層名稱上，可將圖層名稱更改成與造形圖案相關的文字，這樣便於識別動畫內容。</a:t>
            </a:r>
          </a:p>
        </p:txBody>
      </p:sp>
      <p:sp>
        <p:nvSpPr>
          <p:cNvPr id="299827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圖層的基本操作</a:t>
            </a:r>
            <a:r>
              <a:rPr lang="en-US" altLang="zh-TW" b="1" smtClean="0"/>
              <a:t>(2)</a:t>
            </a:r>
            <a:endParaRPr lang="zh-TW" altLang="en-US" b="1" smtClean="0"/>
          </a:p>
        </p:txBody>
      </p:sp>
      <p:pic>
        <p:nvPicPr>
          <p:cNvPr id="2998276" name="Picture 4" descr="未命名 -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573463"/>
            <a:ext cx="4895850" cy="2027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929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23850" y="11255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調整圖層的上下順序</a:t>
            </a:r>
          </a:p>
          <a:p>
            <a:pPr lvl="1">
              <a:buFont typeface="Arial" charset="0"/>
              <a:buBlip>
                <a:blip r:embed="rId3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299929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圖層的基本操作</a:t>
            </a:r>
            <a:r>
              <a:rPr lang="en-US" altLang="zh-TW" b="1" smtClean="0"/>
              <a:t>(3)</a:t>
            </a:r>
            <a:endParaRPr lang="zh-TW" altLang="en-US" b="1" smtClean="0"/>
          </a:p>
        </p:txBody>
      </p:sp>
      <p:pic>
        <p:nvPicPr>
          <p:cNvPr id="2999300" name="Picture 4" descr="未命名 -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700213"/>
            <a:ext cx="6203950" cy="311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99301" name="Picture 5" descr="未命名 -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4868863"/>
            <a:ext cx="5462588" cy="198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2665387" y="1765289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dirty="0"/>
              <a:t>1</a:t>
            </a:r>
            <a:endParaRPr lang="zh-TW" altLang="en-US" dirty="0"/>
          </a:p>
        </p:txBody>
      </p:sp>
      <p:sp>
        <p:nvSpPr>
          <p:cNvPr id="2" name="文字方塊 6"/>
          <p:cNvSpPr txBox="1"/>
          <p:nvPr/>
        </p:nvSpPr>
        <p:spPr>
          <a:xfrm>
            <a:off x="2378050" y="4789476"/>
            <a:ext cx="357190" cy="36933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2</a:t>
            </a:r>
            <a:endParaRPr lang="zh-TW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22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圖層的新增與刪除</a:t>
            </a:r>
          </a:p>
        </p:txBody>
      </p:sp>
      <p:sp>
        <p:nvSpPr>
          <p:cNvPr id="300032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圖層的基本操作</a:t>
            </a:r>
            <a:r>
              <a:rPr lang="en-US" altLang="zh-TW" b="1" smtClean="0"/>
              <a:t>(4)</a:t>
            </a:r>
            <a:endParaRPr lang="zh-TW" altLang="en-US" b="1" smtClean="0"/>
          </a:p>
        </p:txBody>
      </p:sp>
      <p:pic>
        <p:nvPicPr>
          <p:cNvPr id="3000324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2133600"/>
            <a:ext cx="5975350" cy="468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3457550" y="2198676"/>
            <a:ext cx="357190" cy="36933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dirty="0"/>
              <a:t>1</a:t>
            </a:r>
            <a:endParaRPr lang="zh-TW" altLang="en-US" dirty="0"/>
          </a:p>
        </p:txBody>
      </p:sp>
      <p:sp>
        <p:nvSpPr>
          <p:cNvPr id="2" name="文字方塊 6"/>
          <p:cNvSpPr txBox="1"/>
          <p:nvPr/>
        </p:nvSpPr>
        <p:spPr>
          <a:xfrm>
            <a:off x="3457550" y="4573576"/>
            <a:ext cx="357190" cy="36933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2</a:t>
            </a:r>
            <a:endParaRPr lang="zh-TW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1346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1255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傳統補間動畫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(1)</a:t>
            </a:r>
          </a:p>
          <a:p>
            <a:pPr lvl="1">
              <a:buFont typeface="Arial" charset="0"/>
              <a:buBlip>
                <a:blip r:embed="rId3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新增關鍵影格</a:t>
            </a:r>
          </a:p>
        </p:txBody>
      </p:sp>
      <p:sp>
        <p:nvSpPr>
          <p:cNvPr id="300134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b="1" smtClean="0">
                <a:latin typeface="Arial" charset="0"/>
              </a:rPr>
              <a:t>9-9 </a:t>
            </a:r>
            <a:r>
              <a:rPr lang="zh-TW" altLang="en-US" b="1" smtClean="0">
                <a:latin typeface="Arial" charset="0"/>
              </a:rPr>
              <a:t>補間動畫</a:t>
            </a:r>
          </a:p>
        </p:txBody>
      </p:sp>
      <p:pic>
        <p:nvPicPr>
          <p:cNvPr id="3001348" name="Picture 4" descr="未命名 -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2133600"/>
            <a:ext cx="5824537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3817912" y="1693851"/>
            <a:ext cx="357190" cy="36933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dirty="0"/>
              <a:t>1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2370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0237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b="1" smtClean="0">
              <a:latin typeface="Arial" charset="0"/>
            </a:endParaRPr>
          </a:p>
        </p:txBody>
      </p:sp>
      <p:pic>
        <p:nvPicPr>
          <p:cNvPr id="3002372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763" y="2647950"/>
            <a:ext cx="6848475" cy="156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1296962" y="2198676"/>
            <a:ext cx="357190" cy="36933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2</a:t>
            </a:r>
            <a:endParaRPr lang="zh-TW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3346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484313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en-US" altLang="zh-TW" smtClean="0">
                <a:latin typeface="Arial" charset="0"/>
                <a:ea typeface="標楷體" pitchFamily="65" charset="-120"/>
              </a:rPr>
              <a:t>GIF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動畫</a:t>
            </a:r>
          </a:p>
          <a:p>
            <a:pPr lvl="1">
              <a:buFont typeface="Arial" charset="0"/>
              <a:buBlip>
                <a:blip r:embed="rId3"/>
              </a:buBlip>
            </a:pPr>
            <a:r>
              <a:rPr lang="en-US" altLang="zh-TW" smtClean="0">
                <a:latin typeface="Arial" charset="0"/>
                <a:ea typeface="標楷體" pitchFamily="65" charset="-120"/>
              </a:rPr>
              <a:t>GIF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格式是一種非失真的壓縮方式，圖案最多能以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256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色顯示，早期網路剛流行的時候，因為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GIF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可以製作透明背景，又可以支援動畫，對於小型的動畫來說，只要使用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GIF Animator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程式就能串接連續圖成為動畫，製作方式相當簡單易學，而且大多數的瀏覽器都可以支援，瀏覽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GIF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動畫不需要外掛的程式，因此被使用率相當高。</a:t>
            </a:r>
          </a:p>
        </p:txBody>
      </p:sp>
      <p:sp>
        <p:nvSpPr>
          <p:cNvPr id="287334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網頁動畫格式</a:t>
            </a:r>
            <a:r>
              <a:rPr lang="en-US" altLang="zh-TW" b="1" smtClean="0">
                <a:latin typeface="Arial" charset="0"/>
              </a:rPr>
              <a:t>(1)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3394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移動造形位置</a:t>
            </a:r>
          </a:p>
        </p:txBody>
      </p:sp>
      <p:sp>
        <p:nvSpPr>
          <p:cNvPr id="300339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smtClean="0"/>
              <a:t>傳統補間動畫</a:t>
            </a:r>
            <a:r>
              <a:rPr lang="en-US" altLang="zh-TW" smtClean="0"/>
              <a:t>(2)</a:t>
            </a:r>
            <a:endParaRPr lang="zh-TW" altLang="en-US" smtClean="0"/>
          </a:p>
        </p:txBody>
      </p:sp>
      <p:pic>
        <p:nvPicPr>
          <p:cNvPr id="3003396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060575"/>
            <a:ext cx="6619875" cy="46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720700" y="2125651"/>
            <a:ext cx="357190" cy="36933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dirty="0"/>
              <a:t>1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441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0441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b="1" smtClean="0">
              <a:latin typeface="Arial" charset="0"/>
            </a:endParaRPr>
          </a:p>
        </p:txBody>
      </p:sp>
      <p:pic>
        <p:nvPicPr>
          <p:cNvPr id="3004420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628775"/>
            <a:ext cx="7559675" cy="496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720700" y="1622414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2</a:t>
            </a:r>
            <a:endParaRPr lang="zh-TW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5442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增加背景影像的影格數</a:t>
            </a:r>
          </a:p>
        </p:txBody>
      </p:sp>
      <p:sp>
        <p:nvSpPr>
          <p:cNvPr id="300544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smtClean="0"/>
              <a:t>傳統補間動畫</a:t>
            </a:r>
            <a:r>
              <a:rPr lang="en-US" altLang="zh-TW" smtClean="0"/>
              <a:t>(3)</a:t>
            </a:r>
            <a:endParaRPr lang="zh-TW" altLang="en-US" smtClean="0"/>
          </a:p>
        </p:txBody>
      </p:sp>
      <p:pic>
        <p:nvPicPr>
          <p:cNvPr id="3005444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276475"/>
            <a:ext cx="7632700" cy="4557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2160562" y="2270114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dirty="0"/>
              <a:t>1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6466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0646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b="1" smtClean="0">
              <a:latin typeface="Arial" charset="0"/>
            </a:endParaRPr>
          </a:p>
        </p:txBody>
      </p:sp>
      <p:pic>
        <p:nvPicPr>
          <p:cNvPr id="3006468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557338"/>
            <a:ext cx="7056438" cy="516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1944662" y="1549389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2</a:t>
            </a:r>
            <a:endParaRPr lang="zh-TW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7490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建立傳統補間動畫效果</a:t>
            </a:r>
          </a:p>
        </p:txBody>
      </p:sp>
      <p:sp>
        <p:nvSpPr>
          <p:cNvPr id="300749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smtClean="0"/>
              <a:t>傳統補間動畫</a:t>
            </a:r>
            <a:r>
              <a:rPr lang="en-US" altLang="zh-TW" smtClean="0"/>
              <a:t>(4)</a:t>
            </a:r>
            <a:endParaRPr lang="zh-TW" altLang="en-US" smtClean="0"/>
          </a:p>
        </p:txBody>
      </p:sp>
      <p:pic>
        <p:nvPicPr>
          <p:cNvPr id="3007492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060575"/>
            <a:ext cx="6515100" cy="430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649262" y="2125651"/>
            <a:ext cx="357190" cy="36933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dirty="0"/>
              <a:t>1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8514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0851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b="1" smtClean="0">
              <a:latin typeface="Arial" charset="0"/>
            </a:endParaRPr>
          </a:p>
        </p:txBody>
      </p:sp>
      <p:pic>
        <p:nvPicPr>
          <p:cNvPr id="3008516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700213"/>
            <a:ext cx="7561262" cy="445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649262" y="1765289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2</a:t>
            </a:r>
            <a:endParaRPr lang="zh-TW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953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調整造形尺寸</a:t>
            </a:r>
          </a:p>
        </p:txBody>
      </p:sp>
      <p:sp>
        <p:nvSpPr>
          <p:cNvPr id="300953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smtClean="0"/>
              <a:t>傳統補間動畫</a:t>
            </a:r>
            <a:r>
              <a:rPr lang="en-US" altLang="zh-TW" smtClean="0"/>
              <a:t>(5)</a:t>
            </a:r>
            <a:endParaRPr lang="zh-TW" altLang="en-US" smtClean="0"/>
          </a:p>
        </p:txBody>
      </p:sp>
      <p:pic>
        <p:nvPicPr>
          <p:cNvPr id="3009540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133600"/>
            <a:ext cx="7272337" cy="460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62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1056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移動補間動畫</a:t>
            </a:r>
            <a:r>
              <a:rPr lang="en-US" altLang="zh-TW" b="1" smtClean="0"/>
              <a:t>(1)</a:t>
            </a:r>
          </a:p>
        </p:txBody>
      </p:sp>
      <p:pic>
        <p:nvPicPr>
          <p:cNvPr id="3010564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628775"/>
            <a:ext cx="6707187" cy="444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1586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建立移動動畫</a:t>
            </a:r>
          </a:p>
        </p:txBody>
      </p:sp>
      <p:sp>
        <p:nvSpPr>
          <p:cNvPr id="301158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移動補間動畫</a:t>
            </a:r>
            <a:r>
              <a:rPr lang="en-US" altLang="zh-TW" b="1" smtClean="0"/>
              <a:t>(2)</a:t>
            </a:r>
            <a:endParaRPr lang="zh-TW" altLang="en-US" b="1" smtClean="0"/>
          </a:p>
        </p:txBody>
      </p:sp>
      <p:pic>
        <p:nvPicPr>
          <p:cNvPr id="3011588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349500"/>
            <a:ext cx="794385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1728762" y="2341551"/>
            <a:ext cx="357190" cy="36933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dirty="0"/>
              <a:t>1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2610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1261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b="1" smtClean="0">
              <a:latin typeface="Arial" charset="0"/>
            </a:endParaRPr>
          </a:p>
        </p:txBody>
      </p:sp>
      <p:pic>
        <p:nvPicPr>
          <p:cNvPr id="3012612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052513"/>
            <a:ext cx="6362700" cy="170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12613" name="Picture 5" descr="未命名 -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2905125"/>
            <a:ext cx="6381750" cy="395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1009625" y="1117589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2</a:t>
            </a:r>
            <a:endParaRPr lang="zh-TW" altLang="en-US">
              <a:solidFill>
                <a:srgbClr val="FFFFFF"/>
              </a:solidFill>
            </a:endParaRPr>
          </a:p>
        </p:txBody>
      </p:sp>
      <p:sp>
        <p:nvSpPr>
          <p:cNvPr id="2" name="文字方塊 6"/>
          <p:cNvSpPr txBox="1"/>
          <p:nvPr/>
        </p:nvSpPr>
        <p:spPr>
          <a:xfrm>
            <a:off x="936600" y="2917814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3</a:t>
            </a:r>
            <a:endParaRPr lang="zh-TW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2434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484313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en-US" altLang="en-US" smtClean="0">
                <a:latin typeface="Arial" charset="0"/>
                <a:ea typeface="標楷體" pitchFamily="65" charset="-120"/>
              </a:rPr>
              <a:t>SWF 動畫</a:t>
            </a:r>
            <a:endParaRPr lang="zh-TW" altLang="en-US" smtClean="0">
              <a:latin typeface="Arial" charset="0"/>
              <a:ea typeface="標楷體" pitchFamily="65" charset="-120"/>
            </a:endParaRPr>
          </a:p>
          <a:p>
            <a:pPr lvl="1">
              <a:buFont typeface="Arial" charset="0"/>
              <a:buBlip>
                <a:blip r:embed="rId3"/>
              </a:buBlip>
            </a:pPr>
            <a:r>
              <a:rPr lang="en-US" altLang="en-US" smtClean="0">
                <a:latin typeface="Arial" charset="0"/>
                <a:ea typeface="標楷體" pitchFamily="65" charset="-120"/>
              </a:rPr>
              <a:t>SWF 動畫是目前網路上最夯的動畫格式，主要是由Flash 程式所製作完成的動畫，由於該軟體提供向量式繪圖工具，向量圖只會記錄圖形的曲線、形狀、色彩等資訊，因此做出來的檔案量比一般的點陣圖小很多，而且圖形在經過縮放後也不會變鋸齒狀，所以適合在網路上傳輸。</a:t>
            </a: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296243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網頁動畫格式</a:t>
            </a:r>
            <a:r>
              <a:rPr lang="en-US" altLang="zh-TW" b="1" smtClean="0">
                <a:latin typeface="Arial" charset="0"/>
              </a:rPr>
              <a:t>(2)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3634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1363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b="1" smtClean="0">
              <a:latin typeface="Arial" charset="0"/>
            </a:endParaRPr>
          </a:p>
        </p:txBody>
      </p:sp>
      <p:pic>
        <p:nvPicPr>
          <p:cNvPr id="3013636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773238"/>
            <a:ext cx="7820025" cy="432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2378050" y="1765289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4</a:t>
            </a:r>
            <a:endParaRPr lang="zh-TW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465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編輯移動補間動畫</a:t>
            </a:r>
          </a:p>
        </p:txBody>
      </p:sp>
      <p:sp>
        <p:nvSpPr>
          <p:cNvPr id="301465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移動補間動畫</a:t>
            </a:r>
            <a:r>
              <a:rPr lang="en-US" altLang="zh-TW" b="1" smtClean="0"/>
              <a:t>(3)</a:t>
            </a:r>
            <a:endParaRPr lang="zh-TW" altLang="en-US" b="1" smtClean="0"/>
          </a:p>
        </p:txBody>
      </p:sp>
      <p:pic>
        <p:nvPicPr>
          <p:cNvPr id="3014660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420938"/>
            <a:ext cx="8893175" cy="37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1368400" y="2414576"/>
            <a:ext cx="357190" cy="36933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dirty="0"/>
              <a:t>1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5682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1568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b="1" smtClean="0">
              <a:latin typeface="Arial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1944662" y="2054214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2</a:t>
            </a:r>
            <a:endParaRPr lang="zh-TW" altLang="en-US">
              <a:solidFill>
                <a:srgbClr val="FFFFFF"/>
              </a:solidFill>
            </a:endParaRPr>
          </a:p>
        </p:txBody>
      </p:sp>
      <p:pic>
        <p:nvPicPr>
          <p:cNvPr id="3015687" name="Picture 7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492375"/>
            <a:ext cx="8424863" cy="3808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6706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基本形狀補間動畫的設計</a:t>
            </a:r>
          </a:p>
        </p:txBody>
      </p:sp>
      <p:sp>
        <p:nvSpPr>
          <p:cNvPr id="301670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形狀補間動畫</a:t>
            </a:r>
          </a:p>
        </p:txBody>
      </p:sp>
      <p:pic>
        <p:nvPicPr>
          <p:cNvPr id="3016708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205038"/>
            <a:ext cx="7993062" cy="440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1512862" y="2270114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dirty="0"/>
              <a:t>1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7730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1773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b="1" smtClean="0">
              <a:latin typeface="Arial" charset="0"/>
            </a:endParaRPr>
          </a:p>
        </p:txBody>
      </p:sp>
      <p:pic>
        <p:nvPicPr>
          <p:cNvPr id="3017732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989138"/>
            <a:ext cx="8748712" cy="4157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1296962" y="1981189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2</a:t>
            </a:r>
            <a:endParaRPr lang="zh-TW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8754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1875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b="1" smtClean="0">
              <a:latin typeface="Arial" charset="0"/>
            </a:endParaRPr>
          </a:p>
        </p:txBody>
      </p:sp>
      <p:pic>
        <p:nvPicPr>
          <p:cNvPr id="3018756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773238"/>
            <a:ext cx="7924800" cy="390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360337" y="1765289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3</a:t>
            </a:r>
            <a:endParaRPr lang="zh-TW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977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1977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b="1" smtClean="0">
              <a:latin typeface="Arial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360337" y="1765289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4</a:t>
            </a:r>
            <a:endParaRPr lang="zh-TW" altLang="en-US">
              <a:solidFill>
                <a:srgbClr val="FFFFFF"/>
              </a:solidFill>
            </a:endParaRPr>
          </a:p>
        </p:txBody>
      </p:sp>
      <p:pic>
        <p:nvPicPr>
          <p:cNvPr id="3019783" name="Picture 7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773238"/>
            <a:ext cx="8064500" cy="4154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2850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341438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2285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b="1" smtClean="0">
              <a:latin typeface="Arial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360337" y="1765289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>
                <a:solidFill>
                  <a:srgbClr val="FFFFFF"/>
                </a:solidFill>
              </a:rPr>
              <a:t>5</a:t>
            </a:r>
            <a:endParaRPr lang="zh-TW" altLang="en-US">
              <a:solidFill>
                <a:srgbClr val="FFFFFF"/>
              </a:solidFill>
            </a:endParaRPr>
          </a:p>
        </p:txBody>
      </p:sp>
      <p:pic>
        <p:nvPicPr>
          <p:cNvPr id="3022855" name="Picture 7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773238"/>
            <a:ext cx="7921625" cy="458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3874" name="內容版面配置區 1"/>
          <p:cNvSpPr>
            <a:spLocks noGrp="1"/>
          </p:cNvSpPr>
          <p:nvPr>
            <p:ph idx="4294967295"/>
          </p:nvPr>
        </p:nvSpPr>
        <p:spPr bwMode="auto">
          <a:xfrm>
            <a:off x="285750" y="1143000"/>
            <a:ext cx="8643938" cy="542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>
              <a:buFontTx/>
              <a:buNone/>
            </a:pPr>
            <a:r>
              <a:rPr lang="en-US" altLang="zh-TW" sz="720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  <a:cs typeface="Arial" charset="0"/>
              </a:rPr>
              <a:t>Q&amp;A</a:t>
            </a:r>
            <a:r>
              <a:rPr lang="zh-TW" altLang="en-US" sz="720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  <a:cs typeface="Arial" charset="0"/>
              </a:rPr>
              <a:t>討論時間</a:t>
            </a:r>
          </a:p>
        </p:txBody>
      </p:sp>
      <p:sp>
        <p:nvSpPr>
          <p:cNvPr id="1743875" name="標題 2"/>
          <p:cNvSpPr>
            <a:spLocks noGrp="1"/>
          </p:cNvSpPr>
          <p:nvPr>
            <p:ph type="title" idx="4294967295"/>
          </p:nvPr>
        </p:nvSpPr>
        <p:spPr bwMode="auto">
          <a:xfrm>
            <a:off x="785813" y="144463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sz="4000" smtClean="0">
                <a:latin typeface="Arial" charset="0"/>
              </a:rPr>
              <a:t>本章結束</a:t>
            </a:r>
          </a:p>
        </p:txBody>
      </p:sp>
      <p:pic>
        <p:nvPicPr>
          <p:cNvPr id="1743876" name="Picture 3" descr="C:\Users\axel\Desktop\Drmaster\pic\WebIcons1_by_KenSaunders\PNG_128x128\Back.png">
            <a:hlinkClick r:id="" action="ppaction://hlinkshowjump?jump=previousslide" tooltip="前一頁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600" y="642938"/>
            <a:ext cx="287338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877" name="Picture 14" descr="C:\Users\axel\Desktop\Drmaster\pic\WebIcons1_by_KenSaunders\PNG_128x128\Forward.png">
            <a:hlinkClick r:id="" action="ppaction://hlinkshowjump?jump=nextslide" tooltip="下一頁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350" y="642938"/>
            <a:ext cx="287338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878" name="Picture 19" descr="C:\Users\axel\Desktop\Drmaster\pic\WebIcons1_by_KenSaunders\PNG_128x128\Home.png">
            <a:hlinkClick r:id="rId4" action="ppaction://hlinksldjump" tooltip="回大綱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850" y="642938"/>
            <a:ext cx="287338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879" name="Picture 20" descr="C:\Users\axel\Desktop\Drmaster\pic\WebIcons1_by_KenSaunders\PNG_128x128\Info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100" y="642938"/>
            <a:ext cx="287338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5394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484313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在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Flash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裡，演員的走位主要是利用移動補間動畫（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Tweening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）來製作的，因此各位只要在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Flash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的時間軸上設定好演員角色的兩個關鍵位置（影格），這樣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Flash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就能自動在兩個關鍵影格之間，自動產生變化過程中的其它影格。</a:t>
            </a:r>
          </a:p>
        </p:txBody>
      </p:sp>
      <p:sp>
        <p:nvSpPr>
          <p:cNvPr id="287539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b="1" smtClean="0">
                <a:latin typeface="Arial" charset="0"/>
              </a:rPr>
              <a:t>Flash </a:t>
            </a:r>
            <a:r>
              <a:rPr lang="zh-TW" altLang="en-US" b="1" smtClean="0">
                <a:latin typeface="Arial" charset="0"/>
              </a:rPr>
              <a:t>的動畫製作概念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641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95288" y="1484313"/>
            <a:ext cx="82804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腳本企劃</a:t>
            </a:r>
          </a:p>
          <a:p>
            <a:pPr lvl="1">
              <a:buFont typeface="Arial" charset="0"/>
              <a:buBlip>
                <a:blip r:embed="rId3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腳本企劃是製作動畫前的一個前置作業。企劃內容必須包括明確的「製作動機」、「目標對象」、「表達的內容」以及「美術風格」，然後再作角色與場景的安排。</a:t>
            </a:r>
          </a:p>
          <a:p>
            <a:pPr lvl="1">
              <a:buFont typeface="Arial" charset="0"/>
              <a:buBlip>
                <a:blip r:embed="rId3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這些前置的工作都可以先在紙上作業，把相關問題都仔細規劃完成後，再依照計畫來進行資料的收集、以及元件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/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場景的繪製。</a:t>
            </a:r>
          </a:p>
        </p:txBody>
      </p:sp>
      <p:sp>
        <p:nvSpPr>
          <p:cNvPr id="287641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44450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>
                <a:latin typeface="Arial" charset="0"/>
              </a:rPr>
              <a:t>動畫製作流程</a:t>
            </a:r>
            <a:r>
              <a:rPr lang="en-US" altLang="zh-TW" b="1" smtClean="0">
                <a:latin typeface="Arial" charset="0"/>
              </a:rPr>
              <a:t>(1)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6_Office 佈景主題">
      <a:majorFont>
        <a:latin typeface="標楷體"/>
        <a:ea typeface="標楷體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6682</TotalTime>
  <Words>1821</Words>
  <Application>Microsoft Office PowerPoint</Application>
  <PresentationFormat>如螢幕大小 (4:3)</PresentationFormat>
  <Paragraphs>189</Paragraphs>
  <Slides>78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78</vt:i4>
      </vt:variant>
    </vt:vector>
  </HeadingPairs>
  <TitlesOfParts>
    <vt:vector size="85" baseType="lpstr">
      <vt:lpstr>Arial</vt:lpstr>
      <vt:lpstr>新細明體</vt:lpstr>
      <vt:lpstr>標楷體</vt:lpstr>
      <vt:lpstr>Calibri</vt:lpstr>
      <vt:lpstr>Times New Roman</vt:lpstr>
      <vt:lpstr>微軟正黑體</vt:lpstr>
      <vt:lpstr>6_Office 佈景主題</vt:lpstr>
      <vt:lpstr>PowerPoint 簡報</vt:lpstr>
      <vt:lpstr>PowerPoint 簡報</vt:lpstr>
      <vt:lpstr>9-1 Flash 動畫基礎原理</vt:lpstr>
      <vt:lpstr>動畫的種類(1)</vt:lpstr>
      <vt:lpstr>動畫的種類(2)</vt:lpstr>
      <vt:lpstr>網頁動畫格式(1)</vt:lpstr>
      <vt:lpstr>網頁動畫格式(2)</vt:lpstr>
      <vt:lpstr>Flash 的動畫製作概念</vt:lpstr>
      <vt:lpstr>動畫製作流程(1)</vt:lpstr>
      <vt:lpstr>動畫製作流程(2)</vt:lpstr>
      <vt:lpstr>動畫製作流程(3)</vt:lpstr>
      <vt:lpstr>動畫製作流程(4)</vt:lpstr>
      <vt:lpstr>動畫製作流程(5)</vt:lpstr>
      <vt:lpstr>9-2 2D 動畫設計大師-Flash CS6</vt:lpstr>
      <vt:lpstr>PowerPoint 簡報</vt:lpstr>
      <vt:lpstr>PowerPoint 簡報</vt:lpstr>
      <vt:lpstr>面板操作技巧</vt:lpstr>
      <vt:lpstr>PowerPoint 簡報</vt:lpstr>
      <vt:lpstr>PowerPoint 簡報</vt:lpstr>
      <vt:lpstr>PowerPoint 簡報</vt:lpstr>
      <vt:lpstr>影片尺寸設定</vt:lpstr>
      <vt:lpstr>Flash 檔案格式介紹</vt:lpstr>
      <vt:lpstr>動畫播放技巧</vt:lpstr>
      <vt:lpstr>動畫發佈設定</vt:lpstr>
      <vt:lpstr>9-3 Flash 的繪圖功能</vt:lpstr>
      <vt:lpstr>基本造形繪製(2)</vt:lpstr>
      <vt:lpstr>基本造形繪製(3)</vt:lpstr>
      <vt:lpstr>線條圖案繪製(1)</vt:lpstr>
      <vt:lpstr>線條圖案繪製(2)</vt:lpstr>
      <vt:lpstr>造形的合併與修剪(1)</vt:lpstr>
      <vt:lpstr>造形的合併與修剪(2)</vt:lpstr>
      <vt:lpstr>造形的合併與修剪(3)</vt:lpstr>
      <vt:lpstr>物件繪製模式</vt:lpstr>
      <vt:lpstr>PowerPoint 簡報</vt:lpstr>
      <vt:lpstr>9-4 造型圖案的編修與上彩</vt:lpstr>
      <vt:lpstr>變形面板</vt:lpstr>
      <vt:lpstr>PowerPoint 簡報</vt:lpstr>
      <vt:lpstr>PowerPoint 簡報</vt:lpstr>
      <vt:lpstr>填入漸層色彩(1)</vt:lpstr>
      <vt:lpstr>PowerPoint 簡報</vt:lpstr>
      <vt:lpstr>填入漸層色彩(2)</vt:lpstr>
      <vt:lpstr>9-5 Flash 的文字功能</vt:lpstr>
      <vt:lpstr>PowerPoint 簡報</vt:lpstr>
      <vt:lpstr>PowerPoint 簡報</vt:lpstr>
      <vt:lpstr>9-6 圖形的匯入與應用</vt:lpstr>
      <vt:lpstr>向量圖的使用</vt:lpstr>
      <vt:lpstr>9-7 元件製作</vt:lpstr>
      <vt:lpstr>PowerPoint 簡報</vt:lpstr>
      <vt:lpstr>元件的使用(2)</vt:lpstr>
      <vt:lpstr>元件的使用(3)</vt:lpstr>
      <vt:lpstr>將現有的造形轉換成元件</vt:lpstr>
      <vt:lpstr>PowerPoint 簡報</vt:lpstr>
      <vt:lpstr>9-8 圖層的使用</vt:lpstr>
      <vt:lpstr>圖層的基本操作(1)</vt:lpstr>
      <vt:lpstr>圖層的基本操作(2)</vt:lpstr>
      <vt:lpstr>圖層的基本操作(3)</vt:lpstr>
      <vt:lpstr>圖層的基本操作(4)</vt:lpstr>
      <vt:lpstr>9-9 補間動畫</vt:lpstr>
      <vt:lpstr>PowerPoint 簡報</vt:lpstr>
      <vt:lpstr>傳統補間動畫(2)</vt:lpstr>
      <vt:lpstr>PowerPoint 簡報</vt:lpstr>
      <vt:lpstr>傳統補間動畫(3)</vt:lpstr>
      <vt:lpstr>PowerPoint 簡報</vt:lpstr>
      <vt:lpstr>傳統補間動畫(4)</vt:lpstr>
      <vt:lpstr>PowerPoint 簡報</vt:lpstr>
      <vt:lpstr>傳統補間動畫(5)</vt:lpstr>
      <vt:lpstr>移動補間動畫(1)</vt:lpstr>
      <vt:lpstr>移動補間動畫(2)</vt:lpstr>
      <vt:lpstr>PowerPoint 簡報</vt:lpstr>
      <vt:lpstr>PowerPoint 簡報</vt:lpstr>
      <vt:lpstr>移動補間動畫(3)</vt:lpstr>
      <vt:lpstr>PowerPoint 簡報</vt:lpstr>
      <vt:lpstr>形狀補間動畫</vt:lpstr>
      <vt:lpstr>PowerPoint 簡報</vt:lpstr>
      <vt:lpstr>PowerPoint 簡報</vt:lpstr>
      <vt:lpstr>PowerPoint 簡報</vt:lpstr>
      <vt:lpstr>PowerPoint 簡報</vt:lpstr>
      <vt:lpstr>本章結束</vt:lpstr>
    </vt:vector>
  </TitlesOfParts>
  <Company>Drmaster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AXEL</dc:creator>
  <cp:lastModifiedBy>ivenss</cp:lastModifiedBy>
  <cp:revision>283</cp:revision>
  <dcterms:created xsi:type="dcterms:W3CDTF">2009-02-01T09:37:13Z</dcterms:created>
  <dcterms:modified xsi:type="dcterms:W3CDTF">2013-09-16T08:29:55Z</dcterms:modified>
</cp:coreProperties>
</file>